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0" r:id="rId2"/>
    <p:sldId id="271" r:id="rId3"/>
    <p:sldId id="272" r:id="rId4"/>
    <p:sldId id="273" r:id="rId5"/>
    <p:sldId id="274" r:id="rId6"/>
    <p:sldId id="275" r:id="rId7"/>
    <p:sldId id="276" r:id="rId8"/>
    <p:sldId id="277" r:id="rId9"/>
    <p:sldId id="278" r:id="rId1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48" autoAdjust="0"/>
  </p:normalViewPr>
  <p:slideViewPr>
    <p:cSldViewPr snapToGrid="0">
      <p:cViewPr varScale="1">
        <p:scale>
          <a:sx n="41" d="100"/>
          <a:sy n="41" d="100"/>
        </p:scale>
        <p:origin x="1572" y="54"/>
      </p:cViewPr>
      <p:guideLst/>
    </p:cSldViewPr>
  </p:slideViewPr>
  <p:notesTextViewPr>
    <p:cViewPr>
      <p:scale>
        <a:sx n="1" d="1"/>
        <a:sy n="1" d="1"/>
      </p:scale>
      <p:origin x="0" y="0"/>
    </p:cViewPr>
  </p:notesTextViewPr>
  <p:notesViewPr>
    <p:cSldViewPr snapToGrid="0">
      <p:cViewPr varScale="1">
        <p:scale>
          <a:sx n="61" d="100"/>
          <a:sy n="61" d="100"/>
        </p:scale>
        <p:origin x="25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21616127"/>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097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prstGeom prst="rect">
            <a:avLst/>
          </a:prstGeom>
        </p:spPr>
        <p:txBody>
          <a:bodyPr/>
          <a:lstStyle/>
          <a:p>
            <a:pPr lvl="0"/>
            <a:endParaRPr/>
          </a:p>
        </p:txBody>
      </p:sp>
      <p:sp>
        <p:nvSpPr>
          <p:cNvPr id="83" name="Shape 83"/>
          <p:cNvSpPr>
            <a:spLocks noGrp="1"/>
          </p:cNvSpPr>
          <p:nvPr>
            <p:ph type="body" sz="quarter" idx="1"/>
          </p:nvPr>
        </p:nvSpPr>
        <p:spPr>
          <a:prstGeom prst="rect">
            <a:avLst/>
          </a:prstGeom>
        </p:spPr>
        <p:txBody>
          <a:bodyPr/>
          <a:lstStyle/>
          <a:p>
            <a:pPr lvl="0">
              <a:defRPr sz="1800"/>
            </a:pPr>
            <a:r>
              <a:rPr sz="2200"/>
              <a:t>Among renewable energy resources, solar energy is by far the largest exploitable resource, providing more energy in 1 hour to the earth than all of the energy consumed by humans in an entire year.</a:t>
            </a:r>
          </a:p>
        </p:txBody>
      </p:sp>
    </p:spTree>
    <p:extLst>
      <p:ext uri="{BB962C8B-B14F-4D97-AF65-F5344CB8AC3E}">
        <p14:creationId xmlns:p14="http://schemas.microsoft.com/office/powerpoint/2010/main" val="306806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785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prstGeom prst="rect">
            <a:avLst/>
          </a:prstGeom>
        </p:spPr>
        <p:txBody>
          <a:bodyPr/>
          <a:lstStyle/>
          <a:p>
            <a:pPr lvl="0"/>
            <a:endParaRPr/>
          </a:p>
        </p:txBody>
      </p:sp>
      <p:sp>
        <p:nvSpPr>
          <p:cNvPr id="91" name="Shape 91"/>
          <p:cNvSpPr>
            <a:spLocks noGrp="1"/>
          </p:cNvSpPr>
          <p:nvPr>
            <p:ph type="body" sz="quarter" idx="1"/>
          </p:nvPr>
        </p:nvSpPr>
        <p:spPr>
          <a:prstGeom prst="rect">
            <a:avLst/>
          </a:prstGeom>
        </p:spPr>
        <p:txBody>
          <a:bodyPr/>
          <a:lstStyle/>
          <a:p>
            <a:pPr lvl="0">
              <a:defRPr sz="1800"/>
            </a:pPr>
            <a:r>
              <a:rPr sz="2200"/>
              <a:t> It is clear that an optimized sensitizer will need to balance T1 yield and T1 lifetime in order to maximize its ability to inject electrons into TiO2 and minimize photo- damage occurring from the corresponding triplet or radical anion states.</a:t>
            </a:r>
          </a:p>
        </p:txBody>
      </p:sp>
    </p:spTree>
    <p:extLst>
      <p:ext uri="{BB962C8B-B14F-4D97-AF65-F5344CB8AC3E}">
        <p14:creationId xmlns:p14="http://schemas.microsoft.com/office/powerpoint/2010/main" val="307514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prstGeom prst="rect">
            <a:avLst/>
          </a:prstGeom>
        </p:spPr>
        <p:txBody>
          <a:bodyPr/>
          <a:lstStyle/>
          <a:p>
            <a:pPr lvl="0"/>
            <a:endParaRPr/>
          </a:p>
        </p:txBody>
      </p:sp>
      <p:sp>
        <p:nvSpPr>
          <p:cNvPr id="96" name="Shape 96"/>
          <p:cNvSpPr>
            <a:spLocks noGrp="1"/>
          </p:cNvSpPr>
          <p:nvPr>
            <p:ph type="body" sz="quarter" idx="1"/>
          </p:nvPr>
        </p:nvSpPr>
        <p:spPr>
          <a:prstGeom prst="rect">
            <a:avLst/>
          </a:prstGeom>
        </p:spPr>
        <p:txBody>
          <a:bodyPr/>
          <a:lstStyle/>
          <a:p>
            <a:pPr lvl="0">
              <a:defRPr sz="1800"/>
            </a:pPr>
            <a:r>
              <a:rPr sz="2200"/>
              <a:t>This review summarizes recent progress in understanding electron transfer dynamics from molecular adsorbates to semicon- ductor nanoparticles. Photoexcitation of molecular adsorbates to their excited states is followed by electron injection into semiconductor nanoparticles. </a:t>
            </a:r>
          </a:p>
        </p:txBody>
      </p:sp>
    </p:spTree>
    <p:extLst>
      <p:ext uri="{BB962C8B-B14F-4D97-AF65-F5344CB8AC3E}">
        <p14:creationId xmlns:p14="http://schemas.microsoft.com/office/powerpoint/2010/main" val="49908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lvl="0">
              <a:defRPr sz="1800"/>
            </a:pPr>
            <a:r>
              <a:rPr sz="2200"/>
              <a:t>Enhanced Charge Separation in the Dye: Minimizing Charge Recombination </a:t>
            </a:r>
          </a:p>
          <a:p>
            <a:pPr lvl="0">
              <a:defRPr sz="1800"/>
            </a:pPr>
            <a:r>
              <a:rPr sz="2200"/>
              <a:t>Methods to Attach the Dye to TiO2 </a:t>
            </a:r>
          </a:p>
          <a:p>
            <a:pPr lvl="0">
              <a:defRPr sz="1800"/>
            </a:pPr>
            <a:r>
              <a:rPr sz="2200"/>
              <a:t>HydrophobicDyes </a:t>
            </a:r>
          </a:p>
          <a:p>
            <a:pPr lvl="0">
              <a:defRPr sz="1800"/>
            </a:pPr>
            <a:r>
              <a:rPr sz="2200"/>
              <a:t>Extending the Spectral Coverage of Dyes </a:t>
            </a:r>
          </a:p>
          <a:p>
            <a:pPr lvl="0">
              <a:defRPr sz="1800"/>
            </a:pPr>
            <a:r>
              <a:rPr sz="2200"/>
              <a:t>Enhancing Molar Extinction Coefficients </a:t>
            </a:r>
          </a:p>
          <a:p>
            <a:pPr lvl="0">
              <a:defRPr sz="1800"/>
            </a:pPr>
            <a:endParaRPr sz="2200"/>
          </a:p>
          <a:p>
            <a:pPr lvl="0">
              <a:defRPr sz="1800"/>
            </a:pPr>
            <a:endParaRPr sz="2200"/>
          </a:p>
        </p:txBody>
      </p:sp>
    </p:spTree>
    <p:extLst>
      <p:ext uri="{BB962C8B-B14F-4D97-AF65-F5344CB8AC3E}">
        <p14:creationId xmlns:p14="http://schemas.microsoft.com/office/powerpoint/2010/main" val="133606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prstGeom prst="rect">
            <a:avLst/>
          </a:prstGeom>
        </p:spPr>
        <p:txBody>
          <a:bodyPr/>
          <a:lstStyle/>
          <a:p>
            <a:pPr lvl="0"/>
            <a:endParaRPr/>
          </a:p>
        </p:txBody>
      </p:sp>
      <p:sp>
        <p:nvSpPr>
          <p:cNvPr id="108" name="Shape 108"/>
          <p:cNvSpPr>
            <a:spLocks noGrp="1"/>
          </p:cNvSpPr>
          <p:nvPr>
            <p:ph type="body" sz="quarter" idx="1"/>
          </p:nvPr>
        </p:nvSpPr>
        <p:spPr>
          <a:prstGeom prst="rect">
            <a:avLst/>
          </a:prstGeom>
        </p:spPr>
        <p:txBody>
          <a:bodyPr/>
          <a:lstStyle/>
          <a:p>
            <a:pPr lvl="0">
              <a:defRPr sz="1800"/>
            </a:pPr>
            <a:r>
              <a:rPr sz="2200"/>
              <a:t>Sensitizing the charge-transfer state of the Pt(bpy)(bdt)-type chromophore as a method to increase light absorption for use in light-harvesting systems is an attractive proposition.</a:t>
            </a:r>
          </a:p>
        </p:txBody>
      </p:sp>
    </p:spTree>
    <p:extLst>
      <p:ext uri="{BB962C8B-B14F-4D97-AF65-F5344CB8AC3E}">
        <p14:creationId xmlns:p14="http://schemas.microsoft.com/office/powerpoint/2010/main" val="419124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prstGeom prst="rect">
            <a:avLst/>
          </a:prstGeom>
        </p:spPr>
        <p:txBody>
          <a:bodyPr/>
          <a:lstStyle/>
          <a:p>
            <a:pPr lvl="0"/>
            <a:endParaRPr/>
          </a:p>
        </p:txBody>
      </p:sp>
      <p:sp>
        <p:nvSpPr>
          <p:cNvPr id="113" name="Shape 113"/>
          <p:cNvSpPr>
            <a:spLocks noGrp="1"/>
          </p:cNvSpPr>
          <p:nvPr>
            <p:ph type="body" sz="quarter" idx="1"/>
          </p:nvPr>
        </p:nvSpPr>
        <p:spPr>
          <a:prstGeom prst="rect">
            <a:avLst/>
          </a:prstGeom>
        </p:spPr>
        <p:txBody>
          <a:bodyPr/>
          <a:lstStyle/>
          <a:p>
            <a:pPr lvl="0">
              <a:defRPr sz="1800"/>
            </a:pPr>
            <a:r>
              <a:rPr sz="2200"/>
              <a:t>The effects of solvent environment and electron-withdrawing substituents were studied in two Bodipy−Pt(diimine)- (dithiolate) multichromophoric species. The lowest-energy state of the dyad is usually the 3ππ* state of the Bodipy moiety. When the Bodipy chromophore is attached to either bpy or bdt, excitation ultimately leads to population of this state in under 200 ps. This is disadvantageous in terms of solar energy applications as the Pt moiety’s charge-transfer state can facilitate necessary electron transfer. </a:t>
            </a:r>
          </a:p>
        </p:txBody>
      </p:sp>
    </p:spTree>
    <p:extLst>
      <p:ext uri="{BB962C8B-B14F-4D97-AF65-F5344CB8AC3E}">
        <p14:creationId xmlns:p14="http://schemas.microsoft.com/office/powerpoint/2010/main" val="332785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pnas.org/content/103/43/15729.ful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link.springer.com/article/10.1007/s00340-009-3610-0"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pubs.acs.org/doi/pdf/10.1021/jz101697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hyperlink" Target="http://www.annualreviews.org/doi/abs/10.1146/annurev.physchem.55.091602.094347"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hyperlink" Target="http://onlinelibrary.wiley.com/doi/10.1002/anie.200503083/full"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pubs.acs.org/doi/abs/10.1021/ja1070366"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pubs.acs.org/doi/abs/10.1021/jp508283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hyperlink" Target="http://pubs.acs.org/doi/abs/10.1021/ja1057357"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p:cNvSpPr>
          <p:nvPr>
            <p:ph type="title"/>
          </p:nvPr>
        </p:nvSpPr>
        <p:spPr>
          <a:xfrm>
            <a:off x="1270000" y="3225800"/>
            <a:ext cx="10464800" cy="3302000"/>
          </a:xfrm>
          <a:prstGeom prst="rect">
            <a:avLst/>
          </a:prstGeom>
        </p:spPr>
        <p:txBody>
          <a:bodyPr/>
          <a:lstStyle/>
          <a:p>
            <a:pPr lvl="0">
              <a:defRPr sz="1800"/>
            </a:pPr>
            <a:r>
              <a:rPr sz="8000" dirty="0"/>
              <a:t>McCamant Lab Foundational Papers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56680" y="8381437"/>
            <a:ext cx="12948120" cy="93019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700">
                <a:latin typeface="Helvetica Neue"/>
                <a:ea typeface="Helvetica Neue"/>
                <a:cs typeface="Helvetica Neue"/>
                <a:sym typeface="Helvetica Neue"/>
              </a:defRPr>
            </a:lvl1pPr>
          </a:lstStyle>
          <a:p>
            <a:pPr lvl="0">
              <a:defRPr sz="1800"/>
            </a:pPr>
            <a:r>
              <a:rPr sz="2700" dirty="0"/>
              <a:t>Lewis, N. S. and </a:t>
            </a:r>
            <a:r>
              <a:rPr sz="2700" dirty="0" err="1"/>
              <a:t>Nocera</a:t>
            </a:r>
            <a:r>
              <a:rPr sz="2700" dirty="0"/>
              <a:t>, D. G. "Powering the Planet: Chemical Challenges in Solar Energy Utilization" Proc. Natl. Acad. Sci. 2006, 103, 15729-15735</a:t>
            </a:r>
          </a:p>
        </p:txBody>
      </p:sp>
      <p:pic>
        <p:nvPicPr>
          <p:cNvPr id="81" name="pasted-image.png"/>
          <p:cNvPicPr/>
          <p:nvPr/>
        </p:nvPicPr>
        <p:blipFill>
          <a:blip r:embed="rId3">
            <a:extLst/>
          </a:blip>
          <a:stretch>
            <a:fillRect/>
          </a:stretch>
        </p:blipFill>
        <p:spPr>
          <a:xfrm>
            <a:off x="0" y="1414407"/>
            <a:ext cx="13004801" cy="6241820"/>
          </a:xfrm>
          <a:prstGeom prst="rect">
            <a:avLst/>
          </a:prstGeom>
          <a:ln w="12700">
            <a:miter lim="400000"/>
          </a:ln>
        </p:spPr>
      </p:pic>
      <p:sp>
        <p:nvSpPr>
          <p:cNvPr id="2" name="TextBox 1"/>
          <p:cNvSpPr txBox="1"/>
          <p:nvPr/>
        </p:nvSpPr>
        <p:spPr>
          <a:xfrm>
            <a:off x="11047984" y="-132874"/>
            <a:ext cx="254203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4"/>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asted-image.png"/>
          <p:cNvPicPr/>
          <p:nvPr/>
        </p:nvPicPr>
        <p:blipFill>
          <a:blip r:embed="rId3">
            <a:extLst/>
          </a:blip>
          <a:stretch>
            <a:fillRect/>
          </a:stretch>
        </p:blipFill>
        <p:spPr>
          <a:xfrm>
            <a:off x="1441450" y="348416"/>
            <a:ext cx="10121901" cy="3721101"/>
          </a:xfrm>
          <a:prstGeom prst="rect">
            <a:avLst/>
          </a:prstGeom>
          <a:ln w="12700">
            <a:miter lim="400000"/>
          </a:ln>
        </p:spPr>
      </p:pic>
      <p:pic>
        <p:nvPicPr>
          <p:cNvPr id="86" name="pasted-image.png"/>
          <p:cNvPicPr/>
          <p:nvPr/>
        </p:nvPicPr>
        <p:blipFill>
          <a:blip r:embed="rId4">
            <a:extLst/>
          </a:blip>
          <a:stretch>
            <a:fillRect/>
          </a:stretch>
        </p:blipFill>
        <p:spPr>
          <a:xfrm rot="16200000">
            <a:off x="1441144" y="2986584"/>
            <a:ext cx="4914901" cy="7366001"/>
          </a:xfrm>
          <a:prstGeom prst="rect">
            <a:avLst/>
          </a:prstGeom>
          <a:ln w="12700">
            <a:miter lim="400000"/>
          </a:ln>
        </p:spPr>
      </p:pic>
      <p:pic>
        <p:nvPicPr>
          <p:cNvPr id="87" name="pasted-image.png"/>
          <p:cNvPicPr/>
          <p:nvPr/>
        </p:nvPicPr>
        <p:blipFill>
          <a:blip r:embed="rId5">
            <a:extLst/>
          </a:blip>
          <a:stretch>
            <a:fillRect/>
          </a:stretch>
        </p:blipFill>
        <p:spPr>
          <a:xfrm>
            <a:off x="8046964" y="3710484"/>
            <a:ext cx="4978401" cy="5918201"/>
          </a:xfrm>
          <a:prstGeom prst="rect">
            <a:avLst/>
          </a:prstGeom>
          <a:ln w="12700">
            <a:miter lim="400000"/>
          </a:ln>
        </p:spPr>
      </p:pic>
      <p:sp>
        <p:nvSpPr>
          <p:cNvPr id="5" name="TextBox 4"/>
          <p:cNvSpPr txBox="1"/>
          <p:nvPr/>
        </p:nvSpPr>
        <p:spPr>
          <a:xfrm>
            <a:off x="11023342" y="-122496"/>
            <a:ext cx="2542032"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6"/>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asted-image.png"/>
          <p:cNvPicPr/>
          <p:nvPr/>
        </p:nvPicPr>
        <p:blipFill>
          <a:blip r:embed="rId3">
            <a:extLst/>
          </a:blip>
          <a:stretch>
            <a:fillRect/>
          </a:stretch>
        </p:blipFill>
        <p:spPr>
          <a:xfrm>
            <a:off x="0" y="618914"/>
            <a:ext cx="13004800" cy="8515772"/>
          </a:xfrm>
          <a:prstGeom prst="rect">
            <a:avLst/>
          </a:prstGeom>
          <a:ln w="12700">
            <a:miter lim="400000"/>
          </a:ln>
        </p:spPr>
      </p:pic>
      <p:sp>
        <p:nvSpPr>
          <p:cNvPr id="2" name="TextBox 1"/>
          <p:cNvSpPr txBox="1"/>
          <p:nvPr/>
        </p:nvSpPr>
        <p:spPr>
          <a:xfrm>
            <a:off x="11594157" y="-37676"/>
            <a:ext cx="141064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4"/>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asted-image.png"/>
          <p:cNvPicPr/>
          <p:nvPr/>
        </p:nvPicPr>
        <p:blipFill rotWithShape="1">
          <a:blip r:embed="rId3">
            <a:extLst/>
          </a:blip>
          <a:srcRect l="-1" t="26376" r="-233"/>
          <a:stretch/>
        </p:blipFill>
        <p:spPr>
          <a:xfrm>
            <a:off x="63499" y="256032"/>
            <a:ext cx="12877801" cy="4798624"/>
          </a:xfrm>
          <a:prstGeom prst="rect">
            <a:avLst/>
          </a:prstGeom>
          <a:ln w="12700">
            <a:miter lim="400000"/>
          </a:ln>
        </p:spPr>
      </p:pic>
      <p:pic>
        <p:nvPicPr>
          <p:cNvPr id="94" name="pasted-image.png"/>
          <p:cNvPicPr/>
          <p:nvPr/>
        </p:nvPicPr>
        <p:blipFill>
          <a:blip r:embed="rId4">
            <a:extLst/>
          </a:blip>
          <a:stretch>
            <a:fillRect/>
          </a:stretch>
        </p:blipFill>
        <p:spPr>
          <a:xfrm>
            <a:off x="1155700" y="5461291"/>
            <a:ext cx="10693401" cy="5575301"/>
          </a:xfrm>
          <a:prstGeom prst="rect">
            <a:avLst/>
          </a:prstGeom>
          <a:ln w="12700">
            <a:miter lim="400000"/>
          </a:ln>
        </p:spPr>
      </p:pic>
      <p:sp>
        <p:nvSpPr>
          <p:cNvPr id="4" name="TextBox 3"/>
          <p:cNvSpPr txBox="1"/>
          <p:nvPr/>
        </p:nvSpPr>
        <p:spPr>
          <a:xfrm>
            <a:off x="11594157" y="-37676"/>
            <a:ext cx="141064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5"/>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asted-image.png"/>
          <p:cNvPicPr/>
          <p:nvPr/>
        </p:nvPicPr>
        <p:blipFill>
          <a:blip r:embed="rId3">
            <a:extLst/>
          </a:blip>
          <a:stretch>
            <a:fillRect/>
          </a:stretch>
        </p:blipFill>
        <p:spPr>
          <a:xfrm>
            <a:off x="493013" y="1657350"/>
            <a:ext cx="11214101" cy="6438901"/>
          </a:xfrm>
          <a:prstGeom prst="rect">
            <a:avLst/>
          </a:prstGeom>
          <a:ln w="12700">
            <a:miter lim="400000"/>
          </a:ln>
        </p:spPr>
      </p:pic>
      <p:pic>
        <p:nvPicPr>
          <p:cNvPr id="99" name="pasted-image.png"/>
          <p:cNvPicPr/>
          <p:nvPr/>
        </p:nvPicPr>
        <p:blipFill>
          <a:blip r:embed="rId4">
            <a:extLst/>
          </a:blip>
          <a:stretch>
            <a:fillRect/>
          </a:stretch>
        </p:blipFill>
        <p:spPr>
          <a:xfrm>
            <a:off x="8234015" y="4243008"/>
            <a:ext cx="4775201" cy="4127501"/>
          </a:xfrm>
          <a:prstGeom prst="rect">
            <a:avLst/>
          </a:prstGeom>
          <a:ln w="12700">
            <a:miter lim="400000"/>
          </a:ln>
        </p:spPr>
      </p:pic>
      <p:sp>
        <p:nvSpPr>
          <p:cNvPr id="4" name="TextBox 3"/>
          <p:cNvSpPr txBox="1"/>
          <p:nvPr/>
        </p:nvSpPr>
        <p:spPr>
          <a:xfrm>
            <a:off x="11594157" y="-37676"/>
            <a:ext cx="141064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5"/>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p:nvPr/>
        </p:nvSpPr>
        <p:spPr>
          <a:xfrm>
            <a:off x="211073" y="8276129"/>
            <a:ext cx="12664379" cy="131155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600">
                <a:latin typeface="Helvetica Neue"/>
                <a:ea typeface="Helvetica Neue"/>
                <a:cs typeface="Helvetica Neue"/>
                <a:sym typeface="Helvetica Neue"/>
              </a:defRPr>
            </a:lvl1pPr>
          </a:lstStyle>
          <a:p>
            <a:pPr lvl="0">
              <a:defRPr sz="1800"/>
            </a:pPr>
            <a:r>
              <a:rPr sz="2600" dirty="0" err="1"/>
              <a:t>Lazarides</a:t>
            </a:r>
            <a:r>
              <a:rPr sz="2600" dirty="0"/>
              <a:t>, T., McCormick, T. M., Wilson, K. C., Lee, S., McCamant, D. W. and Eisenberg, R. "Sensitizing the Sensitizer: The Synthesis and </a:t>
            </a:r>
            <a:r>
              <a:rPr sz="2600" dirty="0" err="1"/>
              <a:t>Photophysical</a:t>
            </a:r>
            <a:r>
              <a:rPr sz="2600" dirty="0"/>
              <a:t> Study of </a:t>
            </a:r>
            <a:r>
              <a:rPr sz="2600" dirty="0" err="1"/>
              <a:t>Bodipy−Pt</a:t>
            </a:r>
            <a:r>
              <a:rPr sz="2600" dirty="0"/>
              <a:t>(Ii)(</a:t>
            </a:r>
            <a:r>
              <a:rPr sz="2600" dirty="0" err="1"/>
              <a:t>Diimine</a:t>
            </a:r>
            <a:r>
              <a:rPr sz="2600" dirty="0"/>
              <a:t>)(</a:t>
            </a:r>
            <a:r>
              <a:rPr sz="2600" dirty="0" err="1"/>
              <a:t>Dithiolate</a:t>
            </a:r>
            <a:r>
              <a:rPr sz="2600" dirty="0"/>
              <a:t>) Conjugates" J. Am. Chem. Soc. 2010, 133, 350-364</a:t>
            </a:r>
          </a:p>
        </p:txBody>
      </p:sp>
      <p:pic>
        <p:nvPicPr>
          <p:cNvPr id="104" name="pasted-image.png"/>
          <p:cNvPicPr/>
          <p:nvPr/>
        </p:nvPicPr>
        <p:blipFill>
          <a:blip r:embed="rId3">
            <a:extLst/>
          </a:blip>
          <a:stretch>
            <a:fillRect/>
          </a:stretch>
        </p:blipFill>
        <p:spPr>
          <a:xfrm>
            <a:off x="500519" y="467199"/>
            <a:ext cx="5367066" cy="2600963"/>
          </a:xfrm>
          <a:prstGeom prst="rect">
            <a:avLst/>
          </a:prstGeom>
          <a:ln w="12700">
            <a:miter lim="400000"/>
          </a:ln>
        </p:spPr>
      </p:pic>
      <p:pic>
        <p:nvPicPr>
          <p:cNvPr id="105" name="pasted-image.png"/>
          <p:cNvPicPr/>
          <p:nvPr/>
        </p:nvPicPr>
        <p:blipFill>
          <a:blip r:embed="rId4">
            <a:extLst/>
          </a:blip>
          <a:stretch>
            <a:fillRect/>
          </a:stretch>
        </p:blipFill>
        <p:spPr>
          <a:xfrm>
            <a:off x="6233351" y="223847"/>
            <a:ext cx="6642101" cy="8153401"/>
          </a:xfrm>
          <a:prstGeom prst="rect">
            <a:avLst/>
          </a:prstGeom>
          <a:ln w="12700">
            <a:miter lim="400000"/>
          </a:ln>
        </p:spPr>
      </p:pic>
      <p:pic>
        <p:nvPicPr>
          <p:cNvPr id="106" name="pasted-image.png"/>
          <p:cNvPicPr/>
          <p:nvPr/>
        </p:nvPicPr>
        <p:blipFill>
          <a:blip r:embed="rId5">
            <a:extLst/>
          </a:blip>
          <a:stretch>
            <a:fillRect/>
          </a:stretch>
        </p:blipFill>
        <p:spPr>
          <a:xfrm>
            <a:off x="402238" y="3257837"/>
            <a:ext cx="5563628" cy="4828617"/>
          </a:xfrm>
          <a:prstGeom prst="rect">
            <a:avLst/>
          </a:prstGeom>
          <a:ln w="12700">
            <a:miter lim="400000"/>
          </a:ln>
        </p:spPr>
      </p:pic>
      <p:sp>
        <p:nvSpPr>
          <p:cNvPr id="6" name="TextBox 5"/>
          <p:cNvSpPr txBox="1"/>
          <p:nvPr/>
        </p:nvSpPr>
        <p:spPr>
          <a:xfrm>
            <a:off x="11594157" y="-37676"/>
            <a:ext cx="141064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6"/>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76200" y="8351254"/>
            <a:ext cx="12333514" cy="131155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600">
                <a:latin typeface="Helvetica Neue"/>
                <a:ea typeface="Helvetica Neue"/>
                <a:cs typeface="Helvetica Neue"/>
                <a:sym typeface="Helvetica Neue"/>
              </a:defRPr>
            </a:lvl1pPr>
          </a:lstStyle>
          <a:p>
            <a:pPr lvl="0">
              <a:defRPr sz="1800"/>
            </a:pPr>
            <a:r>
              <a:rPr sz="2600" dirty="0"/>
              <a:t>Sabatini, R. P., </a:t>
            </a:r>
            <a:r>
              <a:rPr sz="2600" dirty="0" err="1"/>
              <a:t>Zheng</a:t>
            </a:r>
            <a:r>
              <a:rPr sz="2600" dirty="0"/>
              <a:t>, B., Fu, W.-F., Mark, D. J., Mark, M. F., Hillenbrand, E. A., Eisenberg, R. and McCamant, D. W. "Deactivating Unproductive Pathways in </a:t>
            </a:r>
            <a:r>
              <a:rPr sz="2600" dirty="0" err="1"/>
              <a:t>Multichromophoric</a:t>
            </a:r>
            <a:r>
              <a:rPr sz="2600" dirty="0"/>
              <a:t> Sensitizers" J. Phys. Chem. A 2014, 118, 10663-10672</a:t>
            </a:r>
          </a:p>
        </p:txBody>
      </p:sp>
      <p:pic>
        <p:nvPicPr>
          <p:cNvPr id="111" name="pasted-image.png"/>
          <p:cNvPicPr/>
          <p:nvPr/>
        </p:nvPicPr>
        <p:blipFill>
          <a:blip r:embed="rId3">
            <a:extLst/>
          </a:blip>
          <a:stretch>
            <a:fillRect/>
          </a:stretch>
        </p:blipFill>
        <p:spPr>
          <a:xfrm>
            <a:off x="76200" y="478375"/>
            <a:ext cx="12852400" cy="7772401"/>
          </a:xfrm>
          <a:prstGeom prst="rect">
            <a:avLst/>
          </a:prstGeom>
          <a:ln w="12700">
            <a:miter lim="400000"/>
          </a:ln>
        </p:spPr>
      </p:pic>
      <p:sp>
        <p:nvSpPr>
          <p:cNvPr id="4" name="TextBox 3"/>
          <p:cNvSpPr txBox="1"/>
          <p:nvPr/>
        </p:nvSpPr>
        <p:spPr>
          <a:xfrm>
            <a:off x="11594157" y="-37676"/>
            <a:ext cx="141064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4"/>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asted-image.png"/>
          <p:cNvPicPr/>
          <p:nvPr/>
        </p:nvPicPr>
        <p:blipFill>
          <a:blip r:embed="rId2">
            <a:extLst/>
          </a:blip>
          <a:stretch>
            <a:fillRect/>
          </a:stretch>
        </p:blipFill>
        <p:spPr>
          <a:xfrm>
            <a:off x="698722" y="3171831"/>
            <a:ext cx="6527801" cy="2641601"/>
          </a:xfrm>
          <a:prstGeom prst="rect">
            <a:avLst/>
          </a:prstGeom>
          <a:ln w="12700">
            <a:miter lim="400000"/>
          </a:ln>
        </p:spPr>
      </p:pic>
      <p:pic>
        <p:nvPicPr>
          <p:cNvPr id="116" name="pasted-image.png"/>
          <p:cNvPicPr/>
          <p:nvPr/>
        </p:nvPicPr>
        <p:blipFill rotWithShape="1">
          <a:blip r:embed="rId3">
            <a:extLst/>
          </a:blip>
          <a:srcRect r="9635"/>
          <a:stretch/>
        </p:blipFill>
        <p:spPr>
          <a:xfrm>
            <a:off x="7239459" y="2127623"/>
            <a:ext cx="5726734" cy="7632701"/>
          </a:xfrm>
          <a:prstGeom prst="rect">
            <a:avLst/>
          </a:prstGeom>
          <a:ln w="12700">
            <a:miter lim="400000"/>
          </a:ln>
        </p:spPr>
      </p:pic>
      <p:pic>
        <p:nvPicPr>
          <p:cNvPr id="117" name="pasted-image.png"/>
          <p:cNvPicPr/>
          <p:nvPr/>
        </p:nvPicPr>
        <p:blipFill>
          <a:blip r:embed="rId4">
            <a:extLst/>
          </a:blip>
          <a:stretch>
            <a:fillRect/>
          </a:stretch>
        </p:blipFill>
        <p:spPr>
          <a:xfrm>
            <a:off x="10560" y="-6656"/>
            <a:ext cx="8087005" cy="3314195"/>
          </a:xfrm>
          <a:prstGeom prst="rect">
            <a:avLst/>
          </a:prstGeom>
          <a:ln w="12700">
            <a:miter lim="400000"/>
          </a:ln>
        </p:spPr>
      </p:pic>
      <p:pic>
        <p:nvPicPr>
          <p:cNvPr id="118" name="pasted-image.png"/>
          <p:cNvPicPr/>
          <p:nvPr/>
        </p:nvPicPr>
        <p:blipFill>
          <a:blip r:embed="rId5">
            <a:extLst/>
          </a:blip>
          <a:stretch>
            <a:fillRect/>
          </a:stretch>
        </p:blipFill>
        <p:spPr>
          <a:xfrm>
            <a:off x="2325897" y="5954146"/>
            <a:ext cx="4044084" cy="3765183"/>
          </a:xfrm>
          <a:prstGeom prst="rect">
            <a:avLst/>
          </a:prstGeom>
          <a:ln w="12700">
            <a:miter lim="400000"/>
          </a:ln>
        </p:spPr>
      </p:pic>
      <p:sp>
        <p:nvSpPr>
          <p:cNvPr id="6" name="TextBox 5"/>
          <p:cNvSpPr txBox="1"/>
          <p:nvPr/>
        </p:nvSpPr>
        <p:spPr>
          <a:xfrm>
            <a:off x="11594157" y="-37676"/>
            <a:ext cx="1410643"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FF0000"/>
                </a:solidFill>
                <a:effectLst/>
                <a:uFillTx/>
                <a:latin typeface="+mn-lt"/>
                <a:ea typeface="+mn-ea"/>
                <a:cs typeface="+mn-cs"/>
                <a:sym typeface="Helvetica Light"/>
                <a:hlinkClick r:id="rId6"/>
              </a:rPr>
              <a:t>READ</a:t>
            </a:r>
            <a:endParaRPr kumimoji="0" lang="en-US" sz="3600" b="1" i="0" u="none" strike="noStrike" cap="none" spc="0" normalizeH="0" baseline="0" dirty="0">
              <a:ln>
                <a:noFill/>
              </a:ln>
              <a:solidFill>
                <a:srgbClr val="FF0000"/>
              </a:solidFill>
              <a:effectLst/>
              <a:uFillTx/>
              <a:latin typeface="+mn-lt"/>
              <a:ea typeface="+mn-ea"/>
              <a:cs typeface="+mn-cs"/>
              <a:sym typeface="Helvetica Light"/>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TotalTime>
  <Words>436</Words>
  <Application>Microsoft Office PowerPoint</Application>
  <PresentationFormat>Custom</PresentationFormat>
  <Paragraphs>22</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Helvetica Light</vt:lpstr>
      <vt:lpstr>Helvetica Neue</vt:lpstr>
      <vt:lpstr>White</vt:lpstr>
      <vt:lpstr>McCamant Lab Foundational Papers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McCamant Lab Foundational Papers</dc:title>
  <dc:creator>Dana</dc:creator>
  <cp:lastModifiedBy>Dana</cp:lastModifiedBy>
  <cp:revision>3</cp:revision>
  <dcterms:modified xsi:type="dcterms:W3CDTF">2015-04-06T14:31:23Z</dcterms:modified>
</cp:coreProperties>
</file>