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09" r:id="rId2"/>
    <p:sldMasterId id="2147483721" r:id="rId3"/>
  </p:sldMasterIdLst>
  <p:notesMasterIdLst>
    <p:notesMasterId r:id="rId33"/>
  </p:notesMasterIdLst>
  <p:handoutMasterIdLst>
    <p:handoutMasterId r:id="rId34"/>
  </p:handoutMasterIdLst>
  <p:sldIdLst>
    <p:sldId id="499" r:id="rId4"/>
    <p:sldId id="596" r:id="rId5"/>
    <p:sldId id="661" r:id="rId6"/>
    <p:sldId id="654" r:id="rId7"/>
    <p:sldId id="559" r:id="rId8"/>
    <p:sldId id="514" r:id="rId9"/>
    <p:sldId id="640" r:id="rId10"/>
    <p:sldId id="627" r:id="rId11"/>
    <p:sldId id="576" r:id="rId12"/>
    <p:sldId id="628" r:id="rId13"/>
    <p:sldId id="509" r:id="rId14"/>
    <p:sldId id="629" r:id="rId15"/>
    <p:sldId id="625" r:id="rId16"/>
    <p:sldId id="551" r:id="rId17"/>
    <p:sldId id="660" r:id="rId18"/>
    <p:sldId id="659" r:id="rId19"/>
    <p:sldId id="503" r:id="rId20"/>
    <p:sldId id="644" r:id="rId21"/>
    <p:sldId id="465" r:id="rId22"/>
    <p:sldId id="630" r:id="rId23"/>
    <p:sldId id="647" r:id="rId24"/>
    <p:sldId id="646" r:id="rId25"/>
    <p:sldId id="651" r:id="rId26"/>
    <p:sldId id="649" r:id="rId27"/>
    <p:sldId id="664" r:id="rId28"/>
    <p:sldId id="610" r:id="rId29"/>
    <p:sldId id="656" r:id="rId30"/>
    <p:sldId id="612" r:id="rId31"/>
    <p:sldId id="662" r:id="rId32"/>
  </p:sldIdLst>
  <p:sldSz cx="9144000" cy="6858000" type="screen4x3"/>
  <p:notesSz cx="7010400" cy="9296400"/>
  <p:custDataLst>
    <p:tags r:id="rId35"/>
  </p:custDataLst>
  <p:defaultTextStyle>
    <a:defPPr>
      <a:defRPr lang="en-US"/>
    </a:defPPr>
    <a:lvl1pPr algn="ctr" rtl="0" fontAlgn="base">
      <a:spcBef>
        <a:spcPct val="0"/>
      </a:spcBef>
      <a:spcAft>
        <a:spcPct val="0"/>
      </a:spcAft>
      <a:defRPr sz="2000" kern="1200">
        <a:solidFill>
          <a:schemeClr val="tx1"/>
        </a:solidFill>
        <a:latin typeface="Verdana" pitchFamily="34" charset="0"/>
        <a:ea typeface="+mn-ea"/>
        <a:cs typeface="+mn-cs"/>
      </a:defRPr>
    </a:lvl1pPr>
    <a:lvl2pPr marL="457200" algn="ctr" rtl="0" fontAlgn="base">
      <a:spcBef>
        <a:spcPct val="0"/>
      </a:spcBef>
      <a:spcAft>
        <a:spcPct val="0"/>
      </a:spcAft>
      <a:defRPr sz="2000" kern="1200">
        <a:solidFill>
          <a:schemeClr val="tx1"/>
        </a:solidFill>
        <a:latin typeface="Verdana" pitchFamily="34" charset="0"/>
        <a:ea typeface="+mn-ea"/>
        <a:cs typeface="+mn-cs"/>
      </a:defRPr>
    </a:lvl2pPr>
    <a:lvl3pPr marL="914400" algn="ctr" rtl="0" fontAlgn="base">
      <a:spcBef>
        <a:spcPct val="0"/>
      </a:spcBef>
      <a:spcAft>
        <a:spcPct val="0"/>
      </a:spcAft>
      <a:defRPr sz="2000" kern="1200">
        <a:solidFill>
          <a:schemeClr val="tx1"/>
        </a:solidFill>
        <a:latin typeface="Verdana" pitchFamily="34" charset="0"/>
        <a:ea typeface="+mn-ea"/>
        <a:cs typeface="+mn-cs"/>
      </a:defRPr>
    </a:lvl3pPr>
    <a:lvl4pPr marL="1371600" algn="ctr" rtl="0" fontAlgn="base">
      <a:spcBef>
        <a:spcPct val="0"/>
      </a:spcBef>
      <a:spcAft>
        <a:spcPct val="0"/>
      </a:spcAft>
      <a:defRPr sz="2000" kern="1200">
        <a:solidFill>
          <a:schemeClr val="tx1"/>
        </a:solidFill>
        <a:latin typeface="Verdana" pitchFamily="34" charset="0"/>
        <a:ea typeface="+mn-ea"/>
        <a:cs typeface="+mn-cs"/>
      </a:defRPr>
    </a:lvl4pPr>
    <a:lvl5pPr marL="1828800" algn="ctr" rtl="0" fontAlgn="base">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54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 Udo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8F4"/>
    <a:srgbClr val="FF3333"/>
    <a:srgbClr val="FFFFCC"/>
    <a:srgbClr val="0000FF"/>
    <a:srgbClr val="009900"/>
    <a:srgbClr val="D122DE"/>
    <a:srgbClr val="FFFF99"/>
    <a:srgbClr val="F6F24C"/>
    <a:srgbClr val="F1F89A"/>
    <a:srgbClr val="F4F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9B205-0272-4434-8230-1FA6B841E0D0}" v="14" dt="2024-11-25T16:51:31.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5" autoAdjust="0"/>
    <p:restoredTop sz="87440" autoAdjust="0"/>
  </p:normalViewPr>
  <p:slideViewPr>
    <p:cSldViewPr snapToGrid="0" showGuides="1">
      <p:cViewPr varScale="1">
        <p:scale>
          <a:sx n="88" d="100"/>
          <a:sy n="88" d="100"/>
        </p:scale>
        <p:origin x="714" y="96"/>
      </p:cViewPr>
      <p:guideLst>
        <p:guide orient="horz" pos="4032"/>
        <p:guide pos="544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71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l">
              <a:defRPr sz="1200">
                <a:latin typeface="Arial" charset="0"/>
              </a:defRPr>
            </a:lvl1pPr>
          </a:lstStyle>
          <a:p>
            <a:endParaRPr lang="en-US"/>
          </a:p>
        </p:txBody>
      </p:sp>
      <p:sp>
        <p:nvSpPr>
          <p:cNvPr id="144387" name="Rectangle 3"/>
          <p:cNvSpPr>
            <a:spLocks noGrp="1" noChangeArrowheads="1"/>
          </p:cNvSpPr>
          <p:nvPr>
            <p:ph type="dt" sz="quarter" idx="1"/>
          </p:nvPr>
        </p:nvSpPr>
        <p:spPr bwMode="auto">
          <a:xfrm>
            <a:off x="3970938"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r">
              <a:defRPr sz="1200">
                <a:latin typeface="Arial" charset="0"/>
              </a:defRPr>
            </a:lvl1pPr>
          </a:lstStyle>
          <a:p>
            <a:endParaRPr lang="en-US"/>
          </a:p>
        </p:txBody>
      </p:sp>
      <p:sp>
        <p:nvSpPr>
          <p:cNvPr id="144388" name="Rectangle 4"/>
          <p:cNvSpPr>
            <a:spLocks noGrp="1" noChangeArrowheads="1"/>
          </p:cNvSpPr>
          <p:nvPr>
            <p:ph type="ftr" sz="quarter" idx="2"/>
          </p:nvPr>
        </p:nvSpPr>
        <p:spPr bwMode="auto">
          <a:xfrm>
            <a:off x="0"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l">
              <a:defRPr sz="1200">
                <a:latin typeface="Arial" charset="0"/>
              </a:defRPr>
            </a:lvl1pPr>
          </a:lstStyle>
          <a:p>
            <a:endParaRPr lang="en-US"/>
          </a:p>
        </p:txBody>
      </p:sp>
      <p:sp>
        <p:nvSpPr>
          <p:cNvPr id="144389" name="Rectangle 5"/>
          <p:cNvSpPr>
            <a:spLocks noGrp="1" noChangeArrowheads="1"/>
          </p:cNvSpPr>
          <p:nvPr>
            <p:ph type="sldNum" sz="quarter" idx="3"/>
          </p:nvPr>
        </p:nvSpPr>
        <p:spPr bwMode="auto">
          <a:xfrm>
            <a:off x="3970938"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r">
              <a:defRPr sz="1200">
                <a:latin typeface="Arial" charset="0"/>
              </a:defRPr>
            </a:lvl1pPr>
          </a:lstStyle>
          <a:p>
            <a:fld id="{60E52E39-C87D-47B1-B8F6-AD6A597C11E1}" type="slidenum">
              <a:rPr lang="en-US"/>
              <a:pPr/>
              <a:t>‹#›</a:t>
            </a:fld>
            <a:endParaRPr lang="en-US"/>
          </a:p>
        </p:txBody>
      </p:sp>
    </p:spTree>
    <p:extLst>
      <p:ext uri="{BB962C8B-B14F-4D97-AF65-F5344CB8AC3E}">
        <p14:creationId xmlns:p14="http://schemas.microsoft.com/office/powerpoint/2010/main" val="2047058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l">
              <a:defRPr sz="1200">
                <a:latin typeface="Arial" charset="0"/>
              </a:defRPr>
            </a:lvl1pPr>
          </a:lstStyle>
          <a:p>
            <a:endParaRPr lang="en-US"/>
          </a:p>
        </p:txBody>
      </p:sp>
      <p:sp>
        <p:nvSpPr>
          <p:cNvPr id="92163" name="Rectangle 3"/>
          <p:cNvSpPr>
            <a:spLocks noGrp="1" noChangeArrowheads="1"/>
          </p:cNvSpPr>
          <p:nvPr>
            <p:ph type="dt" idx="1"/>
          </p:nvPr>
        </p:nvSpPr>
        <p:spPr bwMode="auto">
          <a:xfrm>
            <a:off x="3970938"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r">
              <a:defRPr sz="1200">
                <a:latin typeface="Arial" charset="0"/>
              </a:defRPr>
            </a:lvl1pPr>
          </a:lstStyle>
          <a:p>
            <a:endParaRPr lang="en-US"/>
          </a:p>
        </p:txBody>
      </p:sp>
      <p:sp>
        <p:nvSpPr>
          <p:cNvPr id="92164"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p:spPr>
      </p:sp>
      <p:sp>
        <p:nvSpPr>
          <p:cNvPr id="92165" name="Rectangle 5"/>
          <p:cNvSpPr>
            <a:spLocks noGrp="1" noChangeArrowheads="1"/>
          </p:cNvSpPr>
          <p:nvPr>
            <p:ph type="body" sz="quarter" idx="3"/>
          </p:nvPr>
        </p:nvSpPr>
        <p:spPr bwMode="auto">
          <a:xfrm>
            <a:off x="701040" y="4415911"/>
            <a:ext cx="5608320" cy="4182813"/>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6" name="Rectangle 6"/>
          <p:cNvSpPr>
            <a:spLocks noGrp="1" noChangeArrowheads="1"/>
          </p:cNvSpPr>
          <p:nvPr>
            <p:ph type="ftr" sz="quarter" idx="4"/>
          </p:nvPr>
        </p:nvSpPr>
        <p:spPr bwMode="auto">
          <a:xfrm>
            <a:off x="0"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l">
              <a:defRPr sz="1200">
                <a:latin typeface="Arial" charset="0"/>
              </a:defRPr>
            </a:lvl1pPr>
          </a:lstStyle>
          <a:p>
            <a:endParaRPr lang="en-US"/>
          </a:p>
        </p:txBody>
      </p:sp>
      <p:sp>
        <p:nvSpPr>
          <p:cNvPr id="92167" name="Rectangle 7"/>
          <p:cNvSpPr>
            <a:spLocks noGrp="1" noChangeArrowheads="1"/>
          </p:cNvSpPr>
          <p:nvPr>
            <p:ph type="sldNum" sz="quarter" idx="5"/>
          </p:nvPr>
        </p:nvSpPr>
        <p:spPr bwMode="auto">
          <a:xfrm>
            <a:off x="3970938"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r">
              <a:defRPr sz="1200">
                <a:latin typeface="Arial" charset="0"/>
              </a:defRPr>
            </a:lvl1pPr>
          </a:lstStyle>
          <a:p>
            <a:fld id="{FF0EA91D-8049-45A2-A881-8B2D4B024FB2}" type="slidenum">
              <a:rPr lang="en-US"/>
              <a:pPr/>
              <a:t>‹#›</a:t>
            </a:fld>
            <a:endParaRPr lang="en-US"/>
          </a:p>
        </p:txBody>
      </p:sp>
    </p:spTree>
    <p:extLst>
      <p:ext uri="{BB962C8B-B14F-4D97-AF65-F5344CB8AC3E}">
        <p14:creationId xmlns:p14="http://schemas.microsoft.com/office/powerpoint/2010/main" val="23654186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pris.iaea.org/PRIS/home.aspx" TargetMode="External"/><Relationship Id="rId3" Type="http://schemas.openxmlformats.org/officeDocument/2006/relationships/hyperlink" Target="https://www.georgiapower.com/company/news-hub/press-releases/vogtle-unit-4-enters-commercial-operation.html" TargetMode="External"/><Relationship Id="rId7" Type="http://schemas.openxmlformats.org/officeDocument/2006/relationships/hyperlink" Target="https://www.eia.gov/tools/glossary/index.php?id=Generator%20nameplate%20capacity"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georgiapower.com/company/news-hub/press-releases/vogtle-unit3-goes-into-operation.html" TargetMode="External"/><Relationship Id="rId5" Type="http://schemas.openxmlformats.org/officeDocument/2006/relationships/hyperlink" Target="https://www.eia.gov/todayinenergy/detail.php?id=57280" TargetMode="External"/><Relationship Id="rId4" Type="http://schemas.openxmlformats.org/officeDocument/2006/relationships/hyperlink" Target="https://www.georgiapower.com/company/news-center/2024-articles/vogtle-unit-4-connects-to-electric-grid-for-the-first-time.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rc.gov/reading-rm/basic-ref/glossary/high-enriched-uranium.html" TargetMode="External"/><Relationship Id="rId7" Type="http://schemas.openxmlformats.org/officeDocument/2006/relationships/hyperlink" Target="https://www.nrc.gov/materials/fuel-cycle-fac/mox/faq.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nrc.gov/reading-rm/doc-collections/fact-sheets/mox-bg.html" TargetMode="External"/><Relationship Id="rId5" Type="http://schemas.openxmlformats.org/officeDocument/2006/relationships/hyperlink" Target="https://www.nrc.gov/reading-rm/basic-ref/glossary/irradiation.html" TargetMode="External"/><Relationship Id="rId4" Type="http://schemas.openxmlformats.org/officeDocument/2006/relationships/hyperlink" Target="https://www.nrc.gov/reading-rm/basic-ref/glossary/light-water-reactor.htm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ia.gov/electricity/data.ph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apnews.com/article/georgia-nuclear-power-plant-vogtle-rates-costs-75c7a413cda3935dd551be9115e88a6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Jost"/>
              </a:rPr>
              <a:t>Georgia Power </a:t>
            </a:r>
            <a:r>
              <a:rPr lang="en-US" b="0" i="0" u="none" strike="noStrike" dirty="0">
                <a:solidFill>
                  <a:srgbClr val="007EB5"/>
                </a:solidFill>
                <a:effectLst/>
                <a:latin typeface="Jost"/>
                <a:hlinkClick r:id="rId3"/>
              </a:rPr>
              <a:t>announced</a:t>
            </a:r>
            <a:r>
              <a:rPr lang="en-US" b="0" i="0" dirty="0">
                <a:solidFill>
                  <a:srgbClr val="000000"/>
                </a:solidFill>
                <a:effectLst/>
                <a:latin typeface="Jost"/>
              </a:rPr>
              <a:t> this week that the 1,114-megawatt (MW) Unit 4 nuclear power reactor at Plant Vogtle near Waynesboro, Georgia, entered into commercial operation after connecting to the power grid in </a:t>
            </a:r>
            <a:r>
              <a:rPr lang="en-US" b="0" i="0" u="none" strike="noStrike" dirty="0">
                <a:solidFill>
                  <a:srgbClr val="007EB5"/>
                </a:solidFill>
                <a:effectLst/>
                <a:latin typeface="Jost"/>
                <a:hlinkClick r:id="rId4"/>
              </a:rPr>
              <a:t>March 2024</a:t>
            </a:r>
            <a:r>
              <a:rPr lang="en-US" b="0" i="0" dirty="0">
                <a:solidFill>
                  <a:srgbClr val="000000"/>
                </a:solidFill>
                <a:effectLst/>
                <a:latin typeface="Jost"/>
              </a:rPr>
              <a:t>. The commercial start of Unit 4 completes the 11-year expansion project at Plant Vogtle. No nuclear reactors are under construction now in the United States.</a:t>
            </a:r>
          </a:p>
          <a:p>
            <a:pPr algn="l"/>
            <a:r>
              <a:rPr lang="en-US" b="0" i="0" dirty="0">
                <a:solidFill>
                  <a:srgbClr val="000000"/>
                </a:solidFill>
                <a:effectLst/>
                <a:latin typeface="Jost"/>
              </a:rPr>
              <a:t>Vogtle </a:t>
            </a:r>
            <a:r>
              <a:rPr lang="en-US" b="0" i="0" u="none" strike="noStrike" dirty="0">
                <a:solidFill>
                  <a:srgbClr val="007EB5"/>
                </a:solidFill>
                <a:effectLst/>
                <a:latin typeface="Jost"/>
                <a:hlinkClick r:id="rId5"/>
              </a:rPr>
              <a:t>Unit 3</a:t>
            </a:r>
            <a:r>
              <a:rPr lang="en-US" b="0" i="0" dirty="0">
                <a:solidFill>
                  <a:srgbClr val="000000"/>
                </a:solidFill>
                <a:effectLst/>
                <a:latin typeface="Jost"/>
              </a:rPr>
              <a:t> began commercial operation in </a:t>
            </a:r>
            <a:r>
              <a:rPr lang="en-US" b="0" i="0" u="none" strike="noStrike" dirty="0">
                <a:solidFill>
                  <a:srgbClr val="007EB5"/>
                </a:solidFill>
                <a:effectLst/>
                <a:latin typeface="Jost"/>
                <a:hlinkClick r:id="rId6"/>
              </a:rPr>
              <a:t>July 2023</a:t>
            </a:r>
            <a:r>
              <a:rPr lang="en-US" b="0" i="0" dirty="0">
                <a:solidFill>
                  <a:srgbClr val="000000"/>
                </a:solidFill>
                <a:effectLst/>
                <a:latin typeface="Jost"/>
              </a:rPr>
              <a:t>. The plant’s first two reactors, with a combined 2,430 MW of </a:t>
            </a:r>
            <a:r>
              <a:rPr lang="en-US" b="0" i="0" u="none" strike="noStrike" dirty="0">
                <a:solidFill>
                  <a:srgbClr val="007EB5"/>
                </a:solidFill>
                <a:effectLst/>
                <a:latin typeface="Jost"/>
                <a:hlinkClick r:id="rId7"/>
              </a:rPr>
              <a:t>nameplate capacity</a:t>
            </a:r>
            <a:r>
              <a:rPr lang="en-US" b="0" i="0" dirty="0">
                <a:solidFill>
                  <a:srgbClr val="000000"/>
                </a:solidFill>
                <a:effectLst/>
                <a:latin typeface="Jost"/>
              </a:rPr>
              <a:t>, began operations in 1987 and 1989. The two new reactors bring Plant Vogtle’s total generating capacity to nearly </a:t>
            </a:r>
            <a:r>
              <a:rPr lang="en-US" b="0" i="0" u="none" strike="noStrike" dirty="0">
                <a:solidFill>
                  <a:srgbClr val="007EB5"/>
                </a:solidFill>
                <a:effectLst/>
                <a:latin typeface="Jost"/>
                <a:hlinkClick r:id="rId8"/>
              </a:rPr>
              <a:t>5 gigawatts</a:t>
            </a:r>
            <a:r>
              <a:rPr lang="en-US" b="0" i="0" dirty="0">
                <a:solidFill>
                  <a:srgbClr val="000000"/>
                </a:solidFill>
                <a:effectLst/>
                <a:latin typeface="Jost"/>
              </a:rPr>
              <a:t> (GW), surpassing the 4,210-MW Palo Verde plant in Arizona and making Vogtle’s four units the largest nuclear power plant in the United States.</a:t>
            </a:r>
          </a:p>
          <a:p>
            <a:endParaRPr lang="en-US" dirty="0"/>
          </a:p>
        </p:txBody>
      </p:sp>
      <p:sp>
        <p:nvSpPr>
          <p:cNvPr id="4" name="Slide Number Placeholder 3"/>
          <p:cNvSpPr>
            <a:spLocks noGrp="1"/>
          </p:cNvSpPr>
          <p:nvPr>
            <p:ph type="sldNum" sz="quarter" idx="10"/>
          </p:nvPr>
        </p:nvSpPr>
        <p:spPr/>
        <p:txBody>
          <a:bodyPr/>
          <a:lstStyle/>
          <a:p>
            <a:fld id="{FF0EA91D-8049-45A2-A881-8B2D4B024FB2}" type="slidenum">
              <a:rPr lang="en-US" smtClean="0"/>
              <a:pPr/>
              <a:t>1</a:t>
            </a:fld>
            <a:endParaRPr lang="en-US"/>
          </a:p>
        </p:txBody>
      </p:sp>
    </p:spTree>
    <p:extLst>
      <p:ext uri="{BB962C8B-B14F-4D97-AF65-F5344CB8AC3E}">
        <p14:creationId xmlns:p14="http://schemas.microsoft.com/office/powerpoint/2010/main" val="2689669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0EA91D-8049-45A2-A881-8B2D4B024FB2}" type="slidenum">
              <a:rPr lang="en-US" smtClean="0"/>
              <a:pPr/>
              <a:t>10</a:t>
            </a:fld>
            <a:endParaRPr lang="en-US"/>
          </a:p>
        </p:txBody>
      </p:sp>
    </p:spTree>
    <p:extLst>
      <p:ext uri="{BB962C8B-B14F-4D97-AF65-F5344CB8AC3E}">
        <p14:creationId xmlns:p14="http://schemas.microsoft.com/office/powerpoint/2010/main" val="63050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11</a:t>
            </a:fld>
            <a:endParaRPr lang="en-US"/>
          </a:p>
        </p:txBody>
      </p:sp>
    </p:spTree>
    <p:extLst>
      <p:ext uri="{BB962C8B-B14F-4D97-AF65-F5344CB8AC3E}">
        <p14:creationId xmlns:p14="http://schemas.microsoft.com/office/powerpoint/2010/main" val="63320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0EA91D-8049-45A2-A881-8B2D4B024FB2}" type="slidenum">
              <a:rPr lang="en-US" smtClean="0"/>
              <a:pPr/>
              <a:t>12</a:t>
            </a:fld>
            <a:endParaRPr lang="en-US"/>
          </a:p>
        </p:txBody>
      </p:sp>
    </p:spTree>
    <p:extLst>
      <p:ext uri="{BB962C8B-B14F-4D97-AF65-F5344CB8AC3E}">
        <p14:creationId xmlns:p14="http://schemas.microsoft.com/office/powerpoint/2010/main" val="607614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13</a:t>
            </a:fld>
            <a:endParaRPr lang="en-US"/>
          </a:p>
        </p:txBody>
      </p:sp>
    </p:spTree>
    <p:extLst>
      <p:ext uri="{BB962C8B-B14F-4D97-AF65-F5344CB8AC3E}">
        <p14:creationId xmlns:p14="http://schemas.microsoft.com/office/powerpoint/2010/main" val="3603945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14</a:t>
            </a:fld>
            <a:endParaRPr lang="en-US"/>
          </a:p>
        </p:txBody>
      </p:sp>
    </p:spTree>
    <p:extLst>
      <p:ext uri="{BB962C8B-B14F-4D97-AF65-F5344CB8AC3E}">
        <p14:creationId xmlns:p14="http://schemas.microsoft.com/office/powerpoint/2010/main" val="1927391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The unused steam is exhausted to the condenser, where it is condensed into water. The resulting water is pumped out of the condenser with a series of pumps, reheated, and pumped back to the reactor vessel. The reactor's core contains fuel assemblies that are cooled by water circulated using electrically powered pumps. These pumps and other operating systems in the plant receive their power from the electrical grid. If offsite power is lost, emergency cooling water is supplied by other pumps, which can be powered by onsite diesel generators. Other safety systems, such as the containment cooling system, also need electric power. BWRs contain between 370-800 fuel assemblies.</a:t>
            </a:r>
            <a:endParaRPr lang="en-US" dirty="0"/>
          </a:p>
        </p:txBody>
      </p:sp>
      <p:sp>
        <p:nvSpPr>
          <p:cNvPr id="4" name="Slide Number Placeholder 3"/>
          <p:cNvSpPr>
            <a:spLocks noGrp="1"/>
          </p:cNvSpPr>
          <p:nvPr>
            <p:ph type="sldNum" sz="quarter" idx="5"/>
          </p:nvPr>
        </p:nvSpPr>
        <p:spPr/>
        <p:txBody>
          <a:bodyPr/>
          <a:lstStyle/>
          <a:p>
            <a:fld id="{FF0EA91D-8049-45A2-A881-8B2D4B024FB2}" type="slidenum">
              <a:rPr lang="en-US" smtClean="0"/>
              <a:pPr/>
              <a:t>15</a:t>
            </a:fld>
            <a:endParaRPr lang="en-US"/>
          </a:p>
        </p:txBody>
      </p:sp>
    </p:spTree>
    <p:extLst>
      <p:ext uri="{BB962C8B-B14F-4D97-AF65-F5344CB8AC3E}">
        <p14:creationId xmlns:p14="http://schemas.microsoft.com/office/powerpoint/2010/main" val="209587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Helvetica Neue"/>
              </a:rPr>
              <a:t>The unused steam is exhausted to the condenser, where it is condensed into water. The resulting water is pumped out of the condenser with a series of pumps, reheated, and pumped back to the steam generator. The reactor's core contains fuel assemblies that are cooled by water circulated using electrically powered pumps. These pumps and other operating systems in the plant receive their power from the electrical grid. If offsite power is lost, emergency cooling water is supplied by other pumps, which can be powered by onsite diesel generators. Other safety systems, such as the containment cooling system, also need electric power. PWRs contain between 150-200 fuel assemblies.</a:t>
            </a:r>
            <a:endParaRPr lang="en-US" dirty="0"/>
          </a:p>
        </p:txBody>
      </p:sp>
      <p:sp>
        <p:nvSpPr>
          <p:cNvPr id="4" name="Slide Number Placeholder 3"/>
          <p:cNvSpPr>
            <a:spLocks noGrp="1"/>
          </p:cNvSpPr>
          <p:nvPr>
            <p:ph type="sldNum" sz="quarter" idx="5"/>
          </p:nvPr>
        </p:nvSpPr>
        <p:spPr/>
        <p:txBody>
          <a:bodyPr/>
          <a:lstStyle/>
          <a:p>
            <a:fld id="{FF0EA91D-8049-45A2-A881-8B2D4B024FB2}" type="slidenum">
              <a:rPr lang="en-US" smtClean="0"/>
              <a:pPr/>
              <a:t>16</a:t>
            </a:fld>
            <a:endParaRPr lang="en-US"/>
          </a:p>
        </p:txBody>
      </p:sp>
    </p:spTree>
    <p:extLst>
      <p:ext uri="{BB962C8B-B14F-4D97-AF65-F5344CB8AC3E}">
        <p14:creationId xmlns:p14="http://schemas.microsoft.com/office/powerpoint/2010/main" val="27309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17</a:t>
            </a:fld>
            <a:endParaRPr lang="en-US"/>
          </a:p>
        </p:txBody>
      </p:sp>
    </p:spTree>
    <p:extLst>
      <p:ext uri="{BB962C8B-B14F-4D97-AF65-F5344CB8AC3E}">
        <p14:creationId xmlns:p14="http://schemas.microsoft.com/office/powerpoint/2010/main" val="3792217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18</a:t>
            </a:fld>
            <a:endParaRPr lang="en-US"/>
          </a:p>
        </p:txBody>
      </p:sp>
    </p:spTree>
    <p:extLst>
      <p:ext uri="{BB962C8B-B14F-4D97-AF65-F5344CB8AC3E}">
        <p14:creationId xmlns:p14="http://schemas.microsoft.com/office/powerpoint/2010/main" val="2399921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19</a:t>
            </a:fld>
            <a:endParaRPr lang="en-US"/>
          </a:p>
        </p:txBody>
      </p:sp>
    </p:spTree>
    <p:extLst>
      <p:ext uri="{BB962C8B-B14F-4D97-AF65-F5344CB8AC3E}">
        <p14:creationId xmlns:p14="http://schemas.microsoft.com/office/powerpoint/2010/main" val="213673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a:t>
            </a:fld>
            <a:endParaRPr lang="en-US"/>
          </a:p>
        </p:txBody>
      </p:sp>
    </p:spTree>
    <p:extLst>
      <p:ext uri="{BB962C8B-B14F-4D97-AF65-F5344CB8AC3E}">
        <p14:creationId xmlns:p14="http://schemas.microsoft.com/office/powerpoint/2010/main" val="3690743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A type of nuclear reactor fuel (often called "MOX") that contains plutonium oxide mixed with either natural or depleted uranium oxide, in ceramic pellet form. (This differs from conventional nuclear fuel, which is made of pure uranium oxide.) Using plutonium reduces the amount of </a:t>
            </a:r>
            <a:r>
              <a:rPr lang="en-US" b="0" i="0" u="none" strike="noStrike" dirty="0">
                <a:solidFill>
                  <a:srgbClr val="395492"/>
                </a:solidFill>
                <a:effectLst/>
                <a:latin typeface="Helvetica Neue"/>
                <a:hlinkClick r:id="rId3"/>
              </a:rPr>
              <a:t>highly enriched uranium</a:t>
            </a:r>
            <a:r>
              <a:rPr lang="en-US" b="0" i="0" dirty="0">
                <a:solidFill>
                  <a:srgbClr val="333333"/>
                </a:solidFill>
                <a:effectLst/>
                <a:latin typeface="Helvetica Neue"/>
              </a:rPr>
              <a:t> needed to produce a controlled reaction in commercial </a:t>
            </a:r>
            <a:r>
              <a:rPr lang="en-US" b="0" i="0" u="none" strike="noStrike" dirty="0">
                <a:solidFill>
                  <a:srgbClr val="395492"/>
                </a:solidFill>
                <a:effectLst/>
                <a:latin typeface="Helvetica Neue"/>
                <a:hlinkClick r:id="rId4"/>
              </a:rPr>
              <a:t>light-water reactors</a:t>
            </a:r>
            <a:r>
              <a:rPr lang="en-US" b="0" i="0" dirty="0">
                <a:solidFill>
                  <a:srgbClr val="333333"/>
                </a:solidFill>
                <a:effectLst/>
                <a:latin typeface="Helvetica Neue"/>
              </a:rPr>
              <a:t>. However, plutonium exists only in trace amounts in nature and, therefore, must be produced by </a:t>
            </a:r>
            <a:r>
              <a:rPr lang="en-US" b="0" i="0" u="sng" dirty="0">
                <a:solidFill>
                  <a:srgbClr val="395492"/>
                </a:solidFill>
                <a:effectLst/>
                <a:latin typeface="Helvetica Neue"/>
                <a:hlinkClick r:id="rId5"/>
              </a:rPr>
              <a:t>neutron irradiation</a:t>
            </a:r>
            <a:r>
              <a:rPr lang="en-US" b="0" i="0" dirty="0">
                <a:solidFill>
                  <a:srgbClr val="333333"/>
                </a:solidFill>
                <a:effectLst/>
                <a:latin typeface="Helvetica Neue"/>
              </a:rPr>
              <a:t> of uranium-238 or obtained from other manufactured sources. As directed by Congress, the NRC regulates the fabrication of MOX fuel by DOE, a program that is intended to dispose of plutonium from international nuclear disarmament agreements. For further detail, see the </a:t>
            </a:r>
            <a:r>
              <a:rPr lang="en-US" b="0" i="0" u="none" strike="noStrike" dirty="0">
                <a:solidFill>
                  <a:srgbClr val="395492"/>
                </a:solidFill>
                <a:effectLst/>
                <a:latin typeface="Helvetica Neue"/>
                <a:hlinkClick r:id="rId6"/>
              </a:rPr>
              <a:t>Backgrounder on Mixed Oxide Fuel</a:t>
            </a:r>
            <a:r>
              <a:rPr lang="en-US" b="0" i="0" dirty="0">
                <a:solidFill>
                  <a:srgbClr val="333333"/>
                </a:solidFill>
                <a:effectLst/>
                <a:latin typeface="Helvetica Neue"/>
              </a:rPr>
              <a:t> and </a:t>
            </a:r>
            <a:r>
              <a:rPr lang="en-US" b="0" i="0" u="none" strike="noStrike" dirty="0">
                <a:solidFill>
                  <a:srgbClr val="395492"/>
                </a:solidFill>
                <a:effectLst/>
                <a:latin typeface="Helvetica Neue"/>
                <a:hlinkClick r:id="rId7"/>
              </a:rPr>
              <a:t>Frequently Asked Questions About Mixed Oxide Fuel</a:t>
            </a:r>
            <a:r>
              <a:rPr lang="en-US" b="0" i="0" dirty="0">
                <a:solidFill>
                  <a:srgbClr val="333333"/>
                </a:solidFill>
                <a:effectLst/>
                <a:latin typeface="Helvetica Neue"/>
              </a:rPr>
              <a:t>.</a:t>
            </a:r>
            <a:endParaRPr lang="en-US" dirty="0"/>
          </a:p>
        </p:txBody>
      </p:sp>
      <p:sp>
        <p:nvSpPr>
          <p:cNvPr id="4" name="Slide Number Placeholder 3"/>
          <p:cNvSpPr>
            <a:spLocks noGrp="1"/>
          </p:cNvSpPr>
          <p:nvPr>
            <p:ph type="sldNum" sz="quarter" idx="5"/>
          </p:nvPr>
        </p:nvSpPr>
        <p:spPr/>
        <p:txBody>
          <a:bodyPr/>
          <a:lstStyle/>
          <a:p>
            <a:fld id="{FF0EA91D-8049-45A2-A881-8B2D4B024FB2}" type="slidenum">
              <a:rPr lang="en-US" smtClean="0"/>
              <a:pPr/>
              <a:t>20</a:t>
            </a:fld>
            <a:endParaRPr lang="en-US"/>
          </a:p>
        </p:txBody>
      </p:sp>
    </p:spTree>
    <p:extLst>
      <p:ext uri="{BB962C8B-B14F-4D97-AF65-F5344CB8AC3E}">
        <p14:creationId xmlns:p14="http://schemas.microsoft.com/office/powerpoint/2010/main" val="75596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21</a:t>
            </a:fld>
            <a:endParaRPr lang="en-US"/>
          </a:p>
        </p:txBody>
      </p:sp>
    </p:spTree>
    <p:extLst>
      <p:ext uri="{BB962C8B-B14F-4D97-AF65-F5344CB8AC3E}">
        <p14:creationId xmlns:p14="http://schemas.microsoft.com/office/powerpoint/2010/main" val="2600462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22</a:t>
            </a:fld>
            <a:endParaRPr lang="en-US"/>
          </a:p>
        </p:txBody>
      </p:sp>
    </p:spTree>
    <p:extLst>
      <p:ext uri="{BB962C8B-B14F-4D97-AF65-F5344CB8AC3E}">
        <p14:creationId xmlns:p14="http://schemas.microsoft.com/office/powerpoint/2010/main" val="640926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Deep geological disposal is the preferred option for nuclear waste management in most countries, including </a:t>
            </a:r>
            <a:r>
              <a:rPr lang="en-US" b="1" i="0" dirty="0">
                <a:solidFill>
                  <a:srgbClr val="202124"/>
                </a:solidFill>
                <a:effectLst/>
                <a:latin typeface="Roboto" panose="02000000000000000000" pitchFamily="2" charset="0"/>
              </a:rPr>
              <a:t>Argentina, Australia, Belgium, Canada, Czech Republic, Finland, France, Japan</a:t>
            </a:r>
            <a:r>
              <a:rPr lang="en-US" b="0" i="0" dirty="0">
                <a:solidFill>
                  <a:srgbClr val="202124"/>
                </a:solidFill>
                <a:effectLst/>
                <a:latin typeface="Roboto" panose="02000000000000000000" pitchFamily="2" charset="0"/>
              </a:rPr>
              <a:t>, the Netherlands, Republic of Korea, Russia, Spain, Sweden, Switzerland, the UK, and the USA.</a:t>
            </a:r>
            <a:endParaRPr lang="en-US" dirty="0"/>
          </a:p>
        </p:txBody>
      </p:sp>
      <p:sp>
        <p:nvSpPr>
          <p:cNvPr id="4" name="Slide Number Placeholder 3"/>
          <p:cNvSpPr>
            <a:spLocks noGrp="1"/>
          </p:cNvSpPr>
          <p:nvPr>
            <p:ph type="sldNum" sz="quarter" idx="5"/>
          </p:nvPr>
        </p:nvSpPr>
        <p:spPr/>
        <p:txBody>
          <a:bodyPr/>
          <a:lstStyle/>
          <a:p>
            <a:fld id="{FF0EA91D-8049-45A2-A881-8B2D4B024FB2}" type="slidenum">
              <a:rPr lang="en-US" smtClean="0"/>
              <a:pPr/>
              <a:t>23</a:t>
            </a:fld>
            <a:endParaRPr lang="en-US"/>
          </a:p>
        </p:txBody>
      </p:sp>
    </p:spTree>
    <p:extLst>
      <p:ext uri="{BB962C8B-B14F-4D97-AF65-F5344CB8AC3E}">
        <p14:creationId xmlns:p14="http://schemas.microsoft.com/office/powerpoint/2010/main" val="2009919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24</a:t>
            </a:fld>
            <a:endParaRPr lang="en-US"/>
          </a:p>
        </p:txBody>
      </p:sp>
    </p:spTree>
    <p:extLst>
      <p:ext uri="{BB962C8B-B14F-4D97-AF65-F5344CB8AC3E}">
        <p14:creationId xmlns:p14="http://schemas.microsoft.com/office/powerpoint/2010/main" val="422825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25</a:t>
            </a:fld>
            <a:endParaRPr lang="en-US"/>
          </a:p>
        </p:txBody>
      </p:sp>
    </p:spTree>
    <p:extLst>
      <p:ext uri="{BB962C8B-B14F-4D97-AF65-F5344CB8AC3E}">
        <p14:creationId xmlns:p14="http://schemas.microsoft.com/office/powerpoint/2010/main" val="404915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Jost"/>
              </a:rPr>
              <a:t>With a total installed </a:t>
            </a:r>
            <a:r>
              <a:rPr lang="en-US" b="0" i="0" u="none" strike="noStrike" dirty="0">
                <a:solidFill>
                  <a:srgbClr val="007EB5"/>
                </a:solidFill>
                <a:effectLst/>
                <a:latin typeface="Jost"/>
                <a:hlinkClick r:id="rId3"/>
              </a:rPr>
              <a:t>capacity</a:t>
            </a:r>
            <a:r>
              <a:rPr lang="en-US" b="0" i="0" dirty="0">
                <a:solidFill>
                  <a:srgbClr val="000000"/>
                </a:solidFill>
                <a:effectLst/>
                <a:latin typeface="Jost"/>
              </a:rPr>
              <a:t> of about 97 GW, the largest commercial nuclear generating fleet of any country is located in the United States. The fleet of operating nuclear power reactors accounted for nearly 19% of domestic electricity production in 2023, making nuclear the second-largest source of U.S. electricity generation after natural gas, which accounted for 43% of electricity generation in the United States last year.</a:t>
            </a:r>
            <a:endParaRPr lang="en-US" b="0" i="0" dirty="0">
              <a:solidFill>
                <a:srgbClr val="000000"/>
              </a:solidFill>
              <a:effectLst/>
              <a:latin typeface="Graphik"/>
            </a:endParaRPr>
          </a:p>
          <a:p>
            <a:r>
              <a:rPr lang="en-US" b="0" i="0" dirty="0">
                <a:solidFill>
                  <a:srgbClr val="000000"/>
                </a:solidFill>
                <a:effectLst/>
                <a:latin typeface="Graphik"/>
              </a:rPr>
              <a:t>***In 2019 globally 5.5 GW of additional nuclear capacity were connected to the grid and 9.4 GW were permanently shut down, bringing global capacity to 443 GW. New projects were launched (about 5.2 GW), and refurbishments are under way in many countries to ensure the long-term operations of the existing fleet. Nevertheless, while the existing nuclear fleet remains the world’s second most important low-carbon source of electricity, new nuclear construction is not on track with the SDS. According to current trends, nuclear capacity in 2040 will amount to 455 GW – well below the SDS level of 601 GW. Additional lifetime extensions and a doubling of the annual rate of capacity additions are therefore required.</a:t>
            </a:r>
          </a:p>
          <a:p>
            <a:pPr>
              <a:spcBef>
                <a:spcPts val="1491"/>
              </a:spcBef>
              <a:spcAft>
                <a:spcPts val="1491"/>
              </a:spcAft>
            </a:pPr>
            <a:r>
              <a:rPr lang="en-US" b="0" i="0" dirty="0">
                <a:solidFill>
                  <a:srgbClr val="000000"/>
                </a:solidFill>
                <a:effectLst/>
                <a:latin typeface="var(--font-1)"/>
              </a:rPr>
              <a:t>Georgia Power Co. announced Monday that Unit 3 at </a:t>
            </a:r>
            <a:r>
              <a:rPr lang="en-US" b="0" i="0" u="sng" dirty="0">
                <a:solidFill>
                  <a:srgbClr val="000000"/>
                </a:solidFill>
                <a:effectLst/>
                <a:latin typeface="var(--font-1)"/>
                <a:hlinkClick r:id="rId4"/>
              </a:rPr>
              <a:t>Plant Vogtle</a:t>
            </a:r>
            <a:r>
              <a:rPr lang="en-US" b="0" i="0" dirty="0">
                <a:solidFill>
                  <a:srgbClr val="000000"/>
                </a:solidFill>
                <a:effectLst/>
                <a:latin typeface="var(--font-1)"/>
              </a:rPr>
              <a:t>, southeast of Augusta, has completed testing and is now in commercial operation, seven years late and $17 billion over budget. </a:t>
            </a:r>
            <a:r>
              <a:rPr lang="en-US" b="1" i="0" dirty="0">
                <a:solidFill>
                  <a:srgbClr val="000000"/>
                </a:solidFill>
                <a:effectLst/>
                <a:latin typeface="var(--font-1)"/>
              </a:rPr>
              <a:t>First new reactor built from scratch.</a:t>
            </a:r>
          </a:p>
          <a:p>
            <a:pPr>
              <a:spcBef>
                <a:spcPts val="1491"/>
              </a:spcBef>
              <a:spcAft>
                <a:spcPts val="1491"/>
              </a:spcAft>
            </a:pPr>
            <a:r>
              <a:rPr lang="en-US" b="0" i="0" dirty="0">
                <a:solidFill>
                  <a:srgbClr val="000000"/>
                </a:solidFill>
                <a:effectLst/>
                <a:latin typeface="var(--font-1)"/>
              </a:rPr>
              <a:t>At its full output of 1,100 megawatts of electricity, Unit 3 can power 500,000 homes and businesses. A number of other utilities in Georgia, Florida and Alabama are receiving the electricity, in addition to the 2.7 million customers of Southern Co. subsidiary Georgia Power.</a:t>
            </a:r>
          </a:p>
          <a:p>
            <a:r>
              <a:rPr lang="en-US" b="0" i="0" dirty="0">
                <a:solidFill>
                  <a:srgbClr val="000000"/>
                </a:solidFill>
                <a:effectLst/>
                <a:latin typeface="AP"/>
              </a:rPr>
              <a:t>South Carolina Electric &amp; Gas Co. and state-owned utility Santee Cooper spent more than $9 billion before abandoning construction on the reactors at the V.C. Summer Nuclear Station near Columbia last year. State and federal authorities are probing the failure, and irate customers and shareholders have filed lawsuits.</a:t>
            </a:r>
            <a:endParaRPr lang="en-US" dirty="0"/>
          </a:p>
        </p:txBody>
      </p:sp>
      <p:sp>
        <p:nvSpPr>
          <p:cNvPr id="4" name="Slide Number Placeholder 3"/>
          <p:cNvSpPr>
            <a:spLocks noGrp="1"/>
          </p:cNvSpPr>
          <p:nvPr>
            <p:ph type="sldNum" sz="quarter" idx="10"/>
          </p:nvPr>
        </p:nvSpPr>
        <p:spPr/>
        <p:txBody>
          <a:bodyPr/>
          <a:lstStyle/>
          <a:p>
            <a:fld id="{FF0EA91D-8049-45A2-A881-8B2D4B024FB2}" type="slidenum">
              <a:rPr lang="en-US" smtClean="0"/>
              <a:pPr/>
              <a:t>3</a:t>
            </a:fld>
            <a:endParaRPr lang="en-US"/>
          </a:p>
        </p:txBody>
      </p:sp>
    </p:spTree>
    <p:extLst>
      <p:ext uri="{BB962C8B-B14F-4D97-AF65-F5344CB8AC3E}">
        <p14:creationId xmlns:p14="http://schemas.microsoft.com/office/powerpoint/2010/main" val="420370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4</a:t>
            </a:fld>
            <a:endParaRPr lang="en-US"/>
          </a:p>
        </p:txBody>
      </p:sp>
    </p:spTree>
    <p:extLst>
      <p:ext uri="{BB962C8B-B14F-4D97-AF65-F5344CB8AC3E}">
        <p14:creationId xmlns:p14="http://schemas.microsoft.com/office/powerpoint/2010/main" val="24021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0EA91D-8049-45A2-A881-8B2D4B024FB2}" type="slidenum">
              <a:rPr lang="en-US" smtClean="0"/>
              <a:pPr/>
              <a:t>5</a:t>
            </a:fld>
            <a:endParaRPr lang="en-US"/>
          </a:p>
        </p:txBody>
      </p:sp>
    </p:spTree>
    <p:extLst>
      <p:ext uri="{BB962C8B-B14F-4D97-AF65-F5344CB8AC3E}">
        <p14:creationId xmlns:p14="http://schemas.microsoft.com/office/powerpoint/2010/main" val="142315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6</a:t>
            </a:fld>
            <a:endParaRPr lang="en-US"/>
          </a:p>
        </p:txBody>
      </p:sp>
    </p:spTree>
    <p:extLst>
      <p:ext uri="{BB962C8B-B14F-4D97-AF65-F5344CB8AC3E}">
        <p14:creationId xmlns:p14="http://schemas.microsoft.com/office/powerpoint/2010/main" val="384675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7</a:t>
            </a:fld>
            <a:endParaRPr lang="en-US"/>
          </a:p>
        </p:txBody>
      </p:sp>
    </p:spTree>
    <p:extLst>
      <p:ext uri="{BB962C8B-B14F-4D97-AF65-F5344CB8AC3E}">
        <p14:creationId xmlns:p14="http://schemas.microsoft.com/office/powerpoint/2010/main" val="319957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0EA91D-8049-45A2-A881-8B2D4B024FB2}" type="slidenum">
              <a:rPr lang="en-US" smtClean="0"/>
              <a:pPr/>
              <a:t>8</a:t>
            </a:fld>
            <a:endParaRPr lang="en-US"/>
          </a:p>
        </p:txBody>
      </p:sp>
    </p:spTree>
    <p:extLst>
      <p:ext uri="{BB962C8B-B14F-4D97-AF65-F5344CB8AC3E}">
        <p14:creationId xmlns:p14="http://schemas.microsoft.com/office/powerpoint/2010/main" val="94679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9</a:t>
            </a:fld>
            <a:endParaRPr lang="en-US"/>
          </a:p>
        </p:txBody>
      </p:sp>
    </p:spTree>
    <p:extLst>
      <p:ext uri="{BB962C8B-B14F-4D97-AF65-F5344CB8AC3E}">
        <p14:creationId xmlns:p14="http://schemas.microsoft.com/office/powerpoint/2010/main" val="250466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2024</a:t>
            </a:r>
          </a:p>
        </p:txBody>
      </p:sp>
      <p:sp>
        <p:nvSpPr>
          <p:cNvPr id="5" name="Footer Placeholder 4"/>
          <p:cNvSpPr>
            <a:spLocks noGrp="1"/>
          </p:cNvSpPr>
          <p:nvPr>
            <p:ph type="ftr" sz="quarter" idx="11"/>
          </p:nvPr>
        </p:nvSpPr>
        <p:spPr/>
        <p:txBody>
          <a:bodyPr/>
          <a:lstStyle>
            <a:lvl1pPr>
              <a:defRPr/>
            </a:lvl1pPr>
          </a:lstStyle>
          <a:p>
            <a:r>
              <a:rPr lang="en-US"/>
              <a:t>ESTS_4-3-Nucl_Fission</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2024</a:t>
            </a:r>
          </a:p>
        </p:txBody>
      </p:sp>
      <p:sp>
        <p:nvSpPr>
          <p:cNvPr id="5" name="Footer Placeholder 4"/>
          <p:cNvSpPr>
            <a:spLocks noGrp="1"/>
          </p:cNvSpPr>
          <p:nvPr>
            <p:ph type="ftr" sz="quarter" idx="11"/>
          </p:nvPr>
        </p:nvSpPr>
        <p:spPr/>
        <p:txBody>
          <a:bodyPr/>
          <a:lstStyle>
            <a:lvl1pPr>
              <a:defRPr/>
            </a:lvl1pPr>
          </a:lstStyle>
          <a:p>
            <a:r>
              <a:rPr lang="en-US"/>
              <a:t>ESTS_4-3-Nucl_Fission</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2024</a:t>
            </a:r>
          </a:p>
        </p:txBody>
      </p:sp>
      <p:sp>
        <p:nvSpPr>
          <p:cNvPr id="5" name="Footer Placeholder 4"/>
          <p:cNvSpPr>
            <a:spLocks noGrp="1"/>
          </p:cNvSpPr>
          <p:nvPr>
            <p:ph type="ftr" sz="quarter" idx="11"/>
          </p:nvPr>
        </p:nvSpPr>
        <p:spPr/>
        <p:txBody>
          <a:bodyPr/>
          <a:lstStyle>
            <a:lvl1pPr>
              <a:defRPr/>
            </a:lvl1pPr>
          </a:lstStyle>
          <a:p>
            <a:r>
              <a:rPr lang="en-US"/>
              <a:t>ESTS_4-3-Nucl_Fission</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615924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2004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288381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989583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8" name="Footer Placeholder 7"/>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9" name="Slide Number Placeholder 8"/>
          <p:cNvSpPr>
            <a:spLocks noGrp="1"/>
          </p:cNvSpPr>
          <p:nvPr>
            <p:ph type="sldNum" sz="quarter" idx="12"/>
          </p:nvPr>
        </p:nvSpPr>
        <p:spPr/>
        <p:txBody>
          <a:bodyPr/>
          <a:lstStyle>
            <a:lvl1pPr>
              <a:defRPr/>
            </a:lvl1pPr>
          </a:lstStyle>
          <a:p>
            <a:r>
              <a:rPr lang="en-US">
                <a:solidFill>
                  <a:srgbClr val="FFFFFF">
                    <a:lumMod val="85000"/>
                  </a:srgbClr>
                </a:solidFill>
              </a:rPr>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116640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4" name="Footer Placeholder 3"/>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5" name="Slide Number Placeholder 4"/>
          <p:cNvSpPr>
            <a:spLocks noGrp="1"/>
          </p:cNvSpPr>
          <p:nvPr>
            <p:ph type="sldNum" sz="quarter" idx="12"/>
          </p:nvPr>
        </p:nvSpPr>
        <p:spPr/>
        <p:txBody>
          <a:bodyPr/>
          <a:lstStyle>
            <a:lvl1pPr>
              <a:defRPr/>
            </a:lvl1pPr>
          </a:lstStyle>
          <a:p>
            <a:r>
              <a:rPr lang="en-US">
                <a:solidFill>
                  <a:srgbClr val="FFFFFF">
                    <a:lumMod val="85000"/>
                  </a:srgbClr>
                </a:solidFill>
              </a:rPr>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60537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3" name="Footer Placeholder 2"/>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4" name="Slide Number Placeholder 3"/>
          <p:cNvSpPr>
            <a:spLocks noGrp="1"/>
          </p:cNvSpPr>
          <p:nvPr>
            <p:ph type="sldNum" sz="quarter" idx="12"/>
          </p:nvPr>
        </p:nvSpPr>
        <p:spPr/>
        <p:txBody>
          <a:bodyPr/>
          <a:lstStyle>
            <a:lvl1pPr>
              <a:defRPr/>
            </a:lvl1pPr>
          </a:lstStyle>
          <a:p>
            <a:r>
              <a:rPr lang="en-US">
                <a:solidFill>
                  <a:srgbClr val="FFFFFF">
                    <a:lumMod val="85000"/>
                  </a:srgbClr>
                </a:solidFill>
              </a:rPr>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521764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9474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2024</a:t>
            </a:r>
          </a:p>
        </p:txBody>
      </p:sp>
      <p:sp>
        <p:nvSpPr>
          <p:cNvPr id="5" name="Footer Placeholder 4"/>
          <p:cNvSpPr>
            <a:spLocks noGrp="1"/>
          </p:cNvSpPr>
          <p:nvPr>
            <p:ph type="ftr" sz="quarter" idx="11"/>
          </p:nvPr>
        </p:nvSpPr>
        <p:spPr/>
        <p:txBody>
          <a:bodyPr/>
          <a:lstStyle>
            <a:lvl1pPr>
              <a:defRPr/>
            </a:lvl1pPr>
          </a:lstStyle>
          <a:p>
            <a:r>
              <a:rPr lang="en-US"/>
              <a:t>ESTS_4-3-Nucl_Fission</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217681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41481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34614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98830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82542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75857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205861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8" name="Footer Placeholder 7"/>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81457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4" name="Footer Placeholder 3"/>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35926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3" name="Footer Placeholder 2"/>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87901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2024</a:t>
            </a:r>
          </a:p>
        </p:txBody>
      </p:sp>
      <p:sp>
        <p:nvSpPr>
          <p:cNvPr id="5" name="Footer Placeholder 4"/>
          <p:cNvSpPr>
            <a:spLocks noGrp="1"/>
          </p:cNvSpPr>
          <p:nvPr>
            <p:ph type="ftr" sz="quarter" idx="11"/>
          </p:nvPr>
        </p:nvSpPr>
        <p:spPr/>
        <p:txBody>
          <a:bodyPr/>
          <a:lstStyle>
            <a:lvl1pPr>
              <a:defRPr/>
            </a:lvl1pPr>
          </a:lstStyle>
          <a:p>
            <a:r>
              <a:rPr lang="en-US"/>
              <a:t>ESTS_4-3-Nucl_Fission</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741980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4004290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3583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2024</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ESTS_4-3-Nucl_Fission</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84549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2024</a:t>
            </a:r>
          </a:p>
        </p:txBody>
      </p:sp>
      <p:sp>
        <p:nvSpPr>
          <p:cNvPr id="6" name="Footer Placeholder 5"/>
          <p:cNvSpPr>
            <a:spLocks noGrp="1"/>
          </p:cNvSpPr>
          <p:nvPr>
            <p:ph type="ftr" sz="quarter" idx="11"/>
          </p:nvPr>
        </p:nvSpPr>
        <p:spPr/>
        <p:txBody>
          <a:bodyPr/>
          <a:lstStyle>
            <a:lvl1pPr>
              <a:defRPr/>
            </a:lvl1pPr>
          </a:lstStyle>
          <a:p>
            <a:r>
              <a:rPr lang="en-US"/>
              <a:t>ESTS_4-3-Nucl_Fission</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2024</a:t>
            </a:r>
          </a:p>
        </p:txBody>
      </p:sp>
      <p:sp>
        <p:nvSpPr>
          <p:cNvPr id="8" name="Footer Placeholder 7"/>
          <p:cNvSpPr>
            <a:spLocks noGrp="1"/>
          </p:cNvSpPr>
          <p:nvPr>
            <p:ph type="ftr" sz="quarter" idx="11"/>
          </p:nvPr>
        </p:nvSpPr>
        <p:spPr/>
        <p:txBody>
          <a:bodyPr/>
          <a:lstStyle>
            <a:lvl1pPr>
              <a:defRPr/>
            </a:lvl1pPr>
          </a:lstStyle>
          <a:p>
            <a:r>
              <a:rPr lang="en-US"/>
              <a:t>ESTS_4-3-Nucl_Fission</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2024</a:t>
            </a:r>
          </a:p>
        </p:txBody>
      </p:sp>
      <p:sp>
        <p:nvSpPr>
          <p:cNvPr id="4" name="Footer Placeholder 3"/>
          <p:cNvSpPr>
            <a:spLocks noGrp="1"/>
          </p:cNvSpPr>
          <p:nvPr>
            <p:ph type="ftr" sz="quarter" idx="11"/>
          </p:nvPr>
        </p:nvSpPr>
        <p:spPr/>
        <p:txBody>
          <a:bodyPr/>
          <a:lstStyle>
            <a:lvl1pPr>
              <a:defRPr/>
            </a:lvl1pPr>
          </a:lstStyle>
          <a:p>
            <a:r>
              <a:rPr lang="en-US"/>
              <a:t>ESTS_4-3-Nucl_Fission</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2024</a:t>
            </a:r>
          </a:p>
        </p:txBody>
      </p:sp>
      <p:sp>
        <p:nvSpPr>
          <p:cNvPr id="3" name="Footer Placeholder 2"/>
          <p:cNvSpPr>
            <a:spLocks noGrp="1"/>
          </p:cNvSpPr>
          <p:nvPr>
            <p:ph type="ftr" sz="quarter" idx="11"/>
          </p:nvPr>
        </p:nvSpPr>
        <p:spPr/>
        <p:txBody>
          <a:bodyPr/>
          <a:lstStyle>
            <a:lvl1pPr>
              <a:defRPr/>
            </a:lvl1pPr>
          </a:lstStyle>
          <a:p>
            <a:r>
              <a:rPr lang="en-US"/>
              <a:t>ESTS_4-3-Nucl_Fission</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2024</a:t>
            </a:r>
          </a:p>
        </p:txBody>
      </p:sp>
      <p:sp>
        <p:nvSpPr>
          <p:cNvPr id="6" name="Footer Placeholder 5"/>
          <p:cNvSpPr>
            <a:spLocks noGrp="1"/>
          </p:cNvSpPr>
          <p:nvPr>
            <p:ph type="ftr" sz="quarter" idx="11"/>
          </p:nvPr>
        </p:nvSpPr>
        <p:spPr/>
        <p:txBody>
          <a:bodyPr/>
          <a:lstStyle>
            <a:lvl1pPr>
              <a:defRPr/>
            </a:lvl1pPr>
          </a:lstStyle>
          <a:p>
            <a:r>
              <a:rPr lang="en-US"/>
              <a:t>ESTS_4-3-Nucl_Fission</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2024</a:t>
            </a:r>
          </a:p>
        </p:txBody>
      </p:sp>
      <p:sp>
        <p:nvSpPr>
          <p:cNvPr id="6" name="Footer Placeholder 5"/>
          <p:cNvSpPr>
            <a:spLocks noGrp="1"/>
          </p:cNvSpPr>
          <p:nvPr>
            <p:ph type="ftr" sz="quarter" idx="11"/>
          </p:nvPr>
        </p:nvSpPr>
        <p:spPr/>
        <p:txBody>
          <a:bodyPr/>
          <a:lstStyle>
            <a:lvl1pPr>
              <a:defRPr/>
            </a:lvl1pPr>
          </a:lstStyle>
          <a:p>
            <a:r>
              <a:rPr lang="en-US"/>
              <a:t>ESTS_4-3-Nucl_Fission</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75000"/>
                  </a:schemeClr>
                </a:solidFill>
                <a:latin typeface="+mn-lt"/>
              </a:defRPr>
            </a:lvl1pPr>
          </a:lstStyle>
          <a:p>
            <a:r>
              <a:rPr lang="en-US"/>
              <a:t>W. Udo Schröder, 2024</a:t>
            </a:r>
            <a:endParaRPr lang="en-US" dirty="0"/>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75000"/>
                  </a:schemeClr>
                </a:solidFill>
                <a:latin typeface="+mn-lt"/>
              </a:defRPr>
            </a:lvl1pPr>
          </a:lstStyle>
          <a:p>
            <a:r>
              <a:rPr lang="en-US"/>
              <a:t>ESTS_4-3-Nucl_Fission</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a:t>  </a:t>
            </a:r>
            <a:fld id="{64CF7764-8AB0-4D01-997E-7A457A0C756F}" type="slidenum">
              <a:rPr lang="en-US" smtClean="0">
                <a:solidFill>
                  <a:schemeClr val="bg1">
                    <a:lumMod val="75000"/>
                  </a:schemeClr>
                </a:solidFill>
              </a:rPr>
              <a:pPr/>
              <a:t>‹#›</a:t>
            </a:fld>
            <a:endParaRPr lang="en-US" dirty="0">
              <a:solidFill>
                <a:schemeClr val="bg1">
                  <a:lumMod val="75000"/>
                </a:scheme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85000"/>
                  </a:schemeClr>
                </a:solidFill>
                <a:latin typeface="+mn-lt"/>
              </a:defRPr>
            </a:lvl1pPr>
          </a:lstStyle>
          <a:p>
            <a:r>
              <a:rPr lang="en-US">
                <a:solidFill>
                  <a:srgbClr val="FFFFFF">
                    <a:lumMod val="85000"/>
                  </a:srgbClr>
                </a:solidFill>
              </a:rPr>
              <a:t>W. Udo Schröder, 2024</a:t>
            </a:r>
            <a:endParaRPr lang="en-US" dirty="0">
              <a:solidFill>
                <a:srgbClr val="FFFFFF">
                  <a:lumMod val="85000"/>
                </a:srgbClr>
              </a:solidFill>
            </a:endParaRP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a:solidFill>
                  <a:srgbClr val="FFFFFF">
                    <a:lumMod val="85000"/>
                  </a:srgbClr>
                </a:solidFill>
              </a:rPr>
              <a:t>ESTS_4-3-Nucl_Fission</a:t>
            </a:r>
            <a:endParaRPr lang="en-US" dirty="0">
              <a:solidFill>
                <a:srgbClr val="FFFFFF">
                  <a:lumMod val="85000"/>
                </a:srgbClr>
              </a:solidFill>
            </a:endParaRPr>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dirty="0">
                <a:solidFill>
                  <a:srgbClr val="FFFFFF">
                    <a:lumMod val="85000"/>
                  </a:srgbClr>
                </a:solidFill>
              </a:rPr>
              <a:t>  </a:t>
            </a:r>
            <a:fld id="{64CF7764-8AB0-4D01-997E-7A457A0C756F}" type="slidenum">
              <a:rPr lang="en-US" smtClean="0">
                <a:solidFill>
                  <a:srgbClr val="FFFFFF">
                    <a:lumMod val="85000"/>
                  </a:srgbClr>
                </a:solidFill>
              </a:rPr>
              <a:pPr/>
              <a:t>‹#›</a:t>
            </a:fld>
            <a:endParaRPr lang="en-US" dirty="0">
              <a:solidFill>
                <a:srgbClr val="FFFFFF">
                  <a:lumMod val="85000"/>
                </a:srgb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solidFill>
                <a:srgbClr val="000000"/>
              </a:solidFill>
            </a:endParaRPr>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2170058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75000"/>
                  </a:schemeClr>
                </a:solidFill>
                <a:latin typeface="+mn-lt"/>
              </a:defRPr>
            </a:lvl1pPr>
          </a:lstStyle>
          <a:p>
            <a:r>
              <a:rPr lang="en-US">
                <a:solidFill>
                  <a:srgbClr val="FFFFFF">
                    <a:lumMod val="75000"/>
                  </a:srgbClr>
                </a:solidFill>
              </a:rPr>
              <a:t>W. Udo Schröder, 2024</a:t>
            </a:r>
            <a:endParaRPr lang="en-US" dirty="0">
              <a:solidFill>
                <a:srgbClr val="FFFFFF">
                  <a:lumMod val="75000"/>
                </a:srgbClr>
              </a:solidFill>
            </a:endParaRP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75000"/>
                  </a:schemeClr>
                </a:solidFill>
                <a:latin typeface="+mn-lt"/>
              </a:defRPr>
            </a:lvl1pPr>
          </a:lstStyle>
          <a:p>
            <a:r>
              <a:rPr lang="en-US">
                <a:solidFill>
                  <a:srgbClr val="FFFFFF">
                    <a:lumMod val="75000"/>
                  </a:srgbClr>
                </a:solidFill>
              </a:rPr>
              <a:t>ESTS_4-3-Nucl_Fission</a:t>
            </a:r>
            <a:endParaRPr lang="en-US" dirty="0">
              <a:solidFill>
                <a:srgbClr val="FFFFFF">
                  <a:lumMod val="75000"/>
                </a:srgbClr>
              </a:solidFill>
            </a:endParaRPr>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a:solidFill>
                  <a:srgbClr val="000000"/>
                </a:solidFill>
              </a:rPr>
              <a:t>  </a:t>
            </a:r>
            <a:fld id="{64CF7764-8AB0-4D01-997E-7A457A0C756F}" type="slidenum">
              <a:rPr lang="en-US" smtClean="0">
                <a:solidFill>
                  <a:srgbClr val="FFFFFF">
                    <a:lumMod val="75000"/>
                  </a:srgbClr>
                </a:solidFill>
              </a:rPr>
              <a:pPr/>
              <a:t>‹#›</a:t>
            </a:fld>
            <a:endParaRPr lang="en-US" dirty="0">
              <a:solidFill>
                <a:srgbClr val="FFFFFF">
                  <a:lumMod val="75000"/>
                </a:srgb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solidFill>
                <a:srgbClr val="000000"/>
              </a:solidFill>
            </a:endParaRPr>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179877584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4.jpeg"/><Relationship Id="rId7"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25.wmf"/><Relationship Id="rId10" Type="http://schemas.openxmlformats.org/officeDocument/2006/relationships/image" Target="../media/image28.jpeg"/><Relationship Id="rId4" Type="http://schemas.openxmlformats.org/officeDocument/2006/relationships/oleObject" Target="../embeddings/oleObject6.bin"/><Relationship Id="rId9" Type="http://schemas.openxmlformats.org/officeDocument/2006/relationships/image" Target="../media/image27.wm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oleObject" Target="../embeddings/oleObject10.bin"/><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wmf"/><Relationship Id="rId5" Type="http://schemas.openxmlformats.org/officeDocument/2006/relationships/oleObject" Target="../embeddings/oleObject11.bin"/><Relationship Id="rId4" Type="http://schemas.openxmlformats.org/officeDocument/2006/relationships/image" Target="../media/image53.wmf"/><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wmf"/><Relationship Id="rId4" Type="http://schemas.openxmlformats.org/officeDocument/2006/relationships/oleObject" Target="../embeddings/oleObject2.bin"/><Relationship Id="rId9" Type="http://schemas.openxmlformats.org/officeDocument/2006/relationships/image" Target="../media/image20.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22.wmf"/><Relationship Id="rId4" Type="http://schemas.openxmlformats.org/officeDocument/2006/relationships/image" Target="../media/image21.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4" descr="diablocanyon"/>
          <p:cNvPicPr>
            <a:picLocks noChangeAspect="1" noChangeArrowheads="1"/>
          </p:cNvPicPr>
          <p:nvPr/>
        </p:nvPicPr>
        <p:blipFill>
          <a:blip r:embed="rId3"/>
          <a:srcRect l="1386" r="1368" b="7954"/>
          <a:stretch>
            <a:fillRect/>
          </a:stretch>
        </p:blipFill>
        <p:spPr bwMode="auto">
          <a:xfrm>
            <a:off x="-58723" y="-2"/>
            <a:ext cx="9234245" cy="6868887"/>
          </a:xfrm>
          <a:prstGeom prst="rect">
            <a:avLst/>
          </a:prstGeom>
          <a:noFill/>
        </p:spPr>
      </p:pic>
      <p:sp>
        <p:nvSpPr>
          <p:cNvPr id="2" name="Title 1"/>
          <p:cNvSpPr>
            <a:spLocks noGrp="1"/>
          </p:cNvSpPr>
          <p:nvPr>
            <p:ph type="title"/>
          </p:nvPr>
        </p:nvSpPr>
        <p:spPr>
          <a:xfrm>
            <a:off x="457200" y="653445"/>
            <a:ext cx="8229600" cy="925948"/>
          </a:xfrm>
        </p:spPr>
        <p:txBody>
          <a:bodyPr/>
          <a:lstStyle/>
          <a:p>
            <a:r>
              <a:rPr lang="en-US" b="1" dirty="0">
                <a:solidFill>
                  <a:srgbClr val="FFFF00"/>
                </a:solidFill>
              </a:rPr>
              <a:t> </a:t>
            </a:r>
            <a:br>
              <a:rPr lang="en-US" b="1" dirty="0">
                <a:solidFill>
                  <a:srgbClr val="FFFF00"/>
                </a:solidFill>
              </a:rPr>
            </a:br>
            <a:r>
              <a:rPr lang="en-US" b="1" dirty="0">
                <a:solidFill>
                  <a:srgbClr val="FFFF00"/>
                </a:solidFill>
              </a:rPr>
              <a:t>Power from Nuclear Transmutation</a:t>
            </a:r>
            <a:br>
              <a:rPr lang="en-US" b="1" dirty="0">
                <a:solidFill>
                  <a:srgbClr val="FFFF00"/>
                </a:solidFill>
              </a:rPr>
            </a:br>
            <a:br>
              <a:rPr lang="en-US" b="1" dirty="0">
                <a:solidFill>
                  <a:srgbClr val="FFFF00"/>
                </a:solidFill>
              </a:rPr>
            </a:br>
            <a:r>
              <a:rPr lang="en-US" dirty="0">
                <a:solidFill>
                  <a:srgbClr val="FFFF00"/>
                </a:solidFill>
              </a:rPr>
              <a:t>(Fission and Fusion)</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1</a:t>
            </a:fld>
            <a:endParaRPr lang="en-US">
              <a:solidFill>
                <a:srgbClr val="C0C0C0"/>
              </a:solidFill>
            </a:endParaRPr>
          </a:p>
        </p:txBody>
      </p:sp>
      <p:sp>
        <p:nvSpPr>
          <p:cNvPr id="8" name="TextBox 7"/>
          <p:cNvSpPr txBox="1"/>
          <p:nvPr/>
        </p:nvSpPr>
        <p:spPr>
          <a:xfrm>
            <a:off x="6229978" y="6199568"/>
            <a:ext cx="2914022" cy="646331"/>
          </a:xfrm>
          <a:prstGeom prst="rect">
            <a:avLst/>
          </a:prstGeom>
          <a:noFill/>
        </p:spPr>
        <p:txBody>
          <a:bodyPr wrap="square" rtlCol="0">
            <a:spAutoFit/>
          </a:bodyPr>
          <a:lstStyle/>
          <a:p>
            <a:pPr algn="l"/>
            <a:r>
              <a:rPr lang="en-US" sz="1200" dirty="0">
                <a:solidFill>
                  <a:schemeClr val="bg1"/>
                </a:solidFill>
              </a:rPr>
              <a:t>The Diablo Canyon NPPT produced CO</a:t>
            </a:r>
            <a:r>
              <a:rPr lang="en-US" sz="1200" baseline="-25000" dirty="0">
                <a:solidFill>
                  <a:schemeClr val="bg1"/>
                </a:solidFill>
              </a:rPr>
              <a:t>2</a:t>
            </a:r>
            <a:r>
              <a:rPr lang="en-US" sz="1200" dirty="0">
                <a:solidFill>
                  <a:schemeClr val="bg1"/>
                </a:solidFill>
              </a:rPr>
              <a:t>-free electricity at 2¢/kwh, half the state’s (CA) average cost.</a:t>
            </a:r>
          </a:p>
        </p:txBody>
      </p:sp>
      <p:sp>
        <p:nvSpPr>
          <p:cNvPr id="3" name="TextBox 2"/>
          <p:cNvSpPr txBox="1"/>
          <p:nvPr/>
        </p:nvSpPr>
        <p:spPr>
          <a:xfrm>
            <a:off x="1785769" y="376518"/>
            <a:ext cx="184731" cy="400110"/>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Text Box 8"/>
          <p:cNvSpPr txBox="1">
            <a:spLocks noChangeArrowheads="1"/>
          </p:cNvSpPr>
          <p:nvPr/>
        </p:nvSpPr>
        <p:spPr bwMode="auto">
          <a:xfrm>
            <a:off x="2630588" y="913227"/>
            <a:ext cx="5995833" cy="830997"/>
          </a:xfrm>
          <a:prstGeom prst="rect">
            <a:avLst/>
          </a:prstGeom>
          <a:noFill/>
          <a:ln w="9525">
            <a:solidFill>
              <a:schemeClr val="tx1"/>
            </a:solidFill>
            <a:miter lim="800000"/>
            <a:headEnd/>
            <a:tailEnd/>
          </a:ln>
        </p:spPr>
        <p:txBody>
          <a:bodyPr wrap="square">
            <a:spAutoFit/>
          </a:bodyPr>
          <a:lstStyle/>
          <a:p>
            <a:pPr algn="l">
              <a:spcBef>
                <a:spcPct val="50000"/>
              </a:spcBef>
            </a:pPr>
            <a:r>
              <a:rPr lang="en-US" sz="1600" dirty="0">
                <a:solidFill>
                  <a:srgbClr val="0000FF"/>
                </a:solidFill>
                <a:effectLst>
                  <a:outerShdw blurRad="38100" dist="38100" dir="2700000" algn="tl">
                    <a:srgbClr val="000000">
                      <a:alpha val="43137"/>
                    </a:srgbClr>
                  </a:outerShdw>
                </a:effectLst>
              </a:rPr>
              <a:t>Neutron multiplication </a:t>
            </a:r>
            <a:r>
              <a:rPr lang="en-US" sz="1600" dirty="0">
                <a:solidFill>
                  <a:srgbClr val="0000FF"/>
                </a:solidFill>
              </a:rPr>
              <a:t>through fission: </a:t>
            </a:r>
            <a:r>
              <a:rPr lang="en-US" sz="1600" i="1" dirty="0">
                <a:solidFill>
                  <a:srgbClr val="0000FF"/>
                </a:solidFill>
              </a:rPr>
              <a:t>k=2.4</a:t>
            </a:r>
            <a:r>
              <a:rPr lang="en-US" sz="1600" dirty="0"/>
              <a:t>, </a:t>
            </a:r>
            <a:r>
              <a:rPr lang="en-US" sz="1600" dirty="0">
                <a:solidFill>
                  <a:srgbClr val="FF0000"/>
                </a:solidFill>
              </a:rPr>
              <a:t>minus losses</a:t>
            </a:r>
            <a:r>
              <a:rPr lang="en-US" sz="1600" dirty="0"/>
              <a:t> (capture, leaking, escape,..) </a:t>
            </a:r>
            <a:r>
              <a:rPr lang="en-US" sz="1600" dirty="0">
                <a:sym typeface="Wingdings" pitchFamily="2" charset="2"/>
              </a:rPr>
              <a:t> </a:t>
            </a:r>
            <a:r>
              <a:rPr lang="en-US" sz="1600" dirty="0">
                <a:solidFill>
                  <a:srgbClr val="FF0000"/>
                </a:solidFill>
                <a:sym typeface="Wingdings" pitchFamily="2" charset="2"/>
              </a:rPr>
              <a:t>effective </a:t>
            </a:r>
            <a:r>
              <a:rPr lang="en-US" sz="1600" i="1" dirty="0">
                <a:solidFill>
                  <a:srgbClr val="FF0000"/>
                </a:solidFill>
                <a:sym typeface="Wingdings" pitchFamily="2" charset="2"/>
              </a:rPr>
              <a:t>k &lt; 1</a:t>
            </a:r>
            <a:r>
              <a:rPr lang="en-US" sz="1600" i="1" dirty="0">
                <a:sym typeface="Wingdings" pitchFamily="2" charset="2"/>
              </a:rPr>
              <a:t>. </a:t>
            </a:r>
            <a:br>
              <a:rPr lang="en-US" sz="1600" i="1" dirty="0">
                <a:sym typeface="Wingdings" pitchFamily="2" charset="2"/>
              </a:rPr>
            </a:br>
            <a:r>
              <a:rPr lang="en-US" sz="1600" dirty="0"/>
              <a:t>One </a:t>
            </a:r>
            <a:r>
              <a:rPr lang="en-US" sz="1600" b="1" i="1" dirty="0"/>
              <a:t>n</a:t>
            </a:r>
            <a:r>
              <a:rPr lang="en-US" sz="1600" dirty="0"/>
              <a:t> used in each fission </a:t>
            </a:r>
            <a:r>
              <a:rPr lang="en-US" sz="1600" dirty="0">
                <a:sym typeface="Wingdings" pitchFamily="2" charset="2"/>
              </a:rPr>
              <a:t> </a:t>
            </a:r>
            <a:r>
              <a:rPr lang="en-US" sz="1600" dirty="0">
                <a:solidFill>
                  <a:srgbClr val="0C38F4"/>
                </a:solidFill>
                <a:sym typeface="Wingdings" pitchFamily="2" charset="2"/>
              </a:rPr>
              <a:t>effective multiplication </a:t>
            </a:r>
            <a:r>
              <a:rPr lang="en-US" sz="1600" b="1" i="1" dirty="0">
                <a:solidFill>
                  <a:srgbClr val="0C38F4"/>
                </a:solidFill>
                <a:sym typeface="Wingdings" pitchFamily="2" charset="2"/>
              </a:rPr>
              <a:t>k-1</a:t>
            </a:r>
            <a:r>
              <a:rPr lang="en-US" sz="1600" dirty="0"/>
              <a:t> </a:t>
            </a:r>
          </a:p>
        </p:txBody>
      </p:sp>
      <p:sp>
        <p:nvSpPr>
          <p:cNvPr id="2" name="Rectangle 1"/>
          <p:cNvSpPr/>
          <p:nvPr/>
        </p:nvSpPr>
        <p:spPr bwMode="auto">
          <a:xfrm>
            <a:off x="5590680" y="1851375"/>
            <a:ext cx="3045672" cy="269435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5" name="Date Placeholder 3"/>
          <p:cNvSpPr>
            <a:spLocks noGrp="1"/>
          </p:cNvSpPr>
          <p:nvPr>
            <p:ph type="dt" sz="quarter" idx="10"/>
          </p:nvPr>
        </p:nvSpPr>
        <p:spPr/>
        <p:txBody>
          <a:bodyPr/>
          <a:lstStyle/>
          <a:p>
            <a:pPr>
              <a:defRPr/>
            </a:pPr>
            <a:r>
              <a:rPr lang="en-US"/>
              <a:t>W. Udo Schröder, 2024</a:t>
            </a:r>
          </a:p>
        </p:txBody>
      </p:sp>
      <p:sp>
        <p:nvSpPr>
          <p:cNvPr id="16" name="Footer Placeholder 4"/>
          <p:cNvSpPr>
            <a:spLocks noGrp="1"/>
          </p:cNvSpPr>
          <p:nvPr>
            <p:ph type="ftr" sz="quarter" idx="11"/>
          </p:nvPr>
        </p:nvSpPr>
        <p:spPr>
          <a:xfrm rot="16200000">
            <a:off x="-1213643" y="4823618"/>
            <a:ext cx="2743200" cy="315913"/>
          </a:xfrm>
        </p:spPr>
        <p:txBody>
          <a:bodyPr/>
          <a:lstStyle/>
          <a:p>
            <a:pPr>
              <a:defRPr/>
            </a:pPr>
            <a:r>
              <a:rPr lang="en-US"/>
              <a:t>ESTS_4-3-Nucl_Fission</a:t>
            </a:r>
          </a:p>
        </p:txBody>
      </p:sp>
      <p:sp>
        <p:nvSpPr>
          <p:cNvPr id="17" name="Slide Number Placeholder 5"/>
          <p:cNvSpPr>
            <a:spLocks noGrp="1"/>
          </p:cNvSpPr>
          <p:nvPr>
            <p:ph type="sldNum" sz="quarter" idx="12"/>
          </p:nvPr>
        </p:nvSpPr>
        <p:spPr>
          <a:xfrm rot="16200000">
            <a:off x="-445293" y="2634456"/>
            <a:ext cx="1295400" cy="404813"/>
          </a:xfrm>
        </p:spPr>
        <p:txBody>
          <a:bodyPr/>
          <a:lstStyle/>
          <a:p>
            <a:pPr>
              <a:defRPr/>
            </a:pPr>
            <a:r>
              <a:rPr lang="en-US"/>
              <a:t>  </a:t>
            </a:r>
            <a:fld id="{F9E84E73-B853-4B31-B7B3-C952A96B5D7A}" type="slidenum">
              <a:rPr lang="en-US"/>
              <a:pPr>
                <a:defRPr/>
              </a:pPr>
              <a:t>10</a:t>
            </a:fld>
            <a:endParaRPr lang="en-US"/>
          </a:p>
        </p:txBody>
      </p:sp>
      <p:sp>
        <p:nvSpPr>
          <p:cNvPr id="5128" name="Rectangle 2"/>
          <p:cNvSpPr>
            <a:spLocks noGrp="1" noChangeArrowheads="1"/>
          </p:cNvSpPr>
          <p:nvPr>
            <p:ph type="title"/>
          </p:nvPr>
        </p:nvSpPr>
        <p:spPr/>
        <p:txBody>
          <a:bodyPr/>
          <a:lstStyle/>
          <a:p>
            <a:pPr eaLnBrk="1" hangingPunct="1"/>
            <a:r>
              <a:rPr lang="en-US" dirty="0"/>
              <a:t>Self-Sustaining Fission Chain Reaction</a:t>
            </a:r>
          </a:p>
        </p:txBody>
      </p:sp>
      <p:pic>
        <p:nvPicPr>
          <p:cNvPr id="5130" name="Picture 6" descr="LeoSzilard"/>
          <p:cNvPicPr>
            <a:picLocks noChangeAspect="1" noChangeArrowheads="1"/>
          </p:cNvPicPr>
          <p:nvPr/>
        </p:nvPicPr>
        <p:blipFill>
          <a:blip r:embed="rId3"/>
          <a:srcRect/>
          <a:stretch>
            <a:fillRect/>
          </a:stretch>
        </p:blipFill>
        <p:spPr bwMode="auto">
          <a:xfrm>
            <a:off x="454025" y="901700"/>
            <a:ext cx="962025" cy="1263650"/>
          </a:xfrm>
          <a:prstGeom prst="rect">
            <a:avLst/>
          </a:prstGeom>
          <a:noFill/>
          <a:ln w="9525">
            <a:noFill/>
            <a:miter lim="800000"/>
            <a:headEnd/>
            <a:tailEnd/>
          </a:ln>
        </p:spPr>
      </p:pic>
      <p:sp>
        <p:nvSpPr>
          <p:cNvPr id="5131" name="Text Box 7"/>
          <p:cNvSpPr txBox="1">
            <a:spLocks noChangeArrowheads="1"/>
          </p:cNvSpPr>
          <p:nvPr/>
        </p:nvSpPr>
        <p:spPr bwMode="auto">
          <a:xfrm>
            <a:off x="1309925" y="1166682"/>
            <a:ext cx="1114188" cy="461665"/>
          </a:xfrm>
          <a:prstGeom prst="rect">
            <a:avLst/>
          </a:prstGeom>
          <a:noFill/>
          <a:ln w="9525">
            <a:noFill/>
            <a:miter lim="800000"/>
            <a:headEnd/>
            <a:tailEnd/>
          </a:ln>
        </p:spPr>
        <p:txBody>
          <a:bodyPr wrap="square">
            <a:spAutoFit/>
          </a:bodyPr>
          <a:lstStyle/>
          <a:p>
            <a:pPr algn="l">
              <a:spcBef>
                <a:spcPct val="50000"/>
              </a:spcBef>
            </a:pPr>
            <a:r>
              <a:rPr lang="en-US" sz="1200" dirty="0"/>
              <a:t>Leo Szilard</a:t>
            </a:r>
            <a:br>
              <a:rPr lang="en-US" sz="1200" dirty="0"/>
            </a:br>
            <a:r>
              <a:rPr lang="en-US" sz="1200" dirty="0"/>
              <a:t>1938</a:t>
            </a:r>
          </a:p>
        </p:txBody>
      </p:sp>
      <p:graphicFrame>
        <p:nvGraphicFramePr>
          <p:cNvPr id="5122" name="Object 9"/>
          <p:cNvGraphicFramePr>
            <a:graphicFrameLocks noChangeAspect="1"/>
          </p:cNvGraphicFramePr>
          <p:nvPr>
            <p:extLst>
              <p:ext uri="{D42A27DB-BD31-4B8C-83A1-F6EECF244321}">
                <p14:modId xmlns:p14="http://schemas.microsoft.com/office/powerpoint/2010/main" val="2699146863"/>
              </p:ext>
            </p:extLst>
          </p:nvPr>
        </p:nvGraphicFramePr>
        <p:xfrm>
          <a:off x="5635625" y="1881188"/>
          <a:ext cx="2895600" cy="990600"/>
        </p:xfrm>
        <a:graphic>
          <a:graphicData uri="http://schemas.openxmlformats.org/presentationml/2006/ole">
            <mc:AlternateContent xmlns:mc="http://schemas.openxmlformats.org/markup-compatibility/2006">
              <mc:Choice xmlns:v="urn:schemas-microsoft-com:vml" Requires="v">
                <p:oleObj name="Equation" r:id="rId4" imgW="2895480" imgH="990360" progId="Equation.DSMT4">
                  <p:embed/>
                </p:oleObj>
              </mc:Choice>
              <mc:Fallback>
                <p:oleObj name="Equation" r:id="rId4" imgW="2895480" imgH="990360" progId="Equation.DSMT4">
                  <p:embed/>
                  <p:pic>
                    <p:nvPicPr>
                      <p:cNvPr id="0" name=""/>
                      <p:cNvPicPr>
                        <a:picLocks noChangeAspect="1" noChangeArrowheads="1"/>
                      </p:cNvPicPr>
                      <p:nvPr/>
                    </p:nvPicPr>
                    <p:blipFill>
                      <a:blip r:embed="rId5"/>
                      <a:srcRect/>
                      <a:stretch>
                        <a:fillRect/>
                      </a:stretch>
                    </p:blipFill>
                    <p:spPr bwMode="auto">
                      <a:xfrm>
                        <a:off x="5635625" y="1881188"/>
                        <a:ext cx="28956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3" name="Text Box 10"/>
          <p:cNvSpPr txBox="1">
            <a:spLocks noChangeArrowheads="1"/>
          </p:cNvSpPr>
          <p:nvPr/>
        </p:nvSpPr>
        <p:spPr bwMode="auto">
          <a:xfrm>
            <a:off x="5590680" y="2938015"/>
            <a:ext cx="3045672" cy="1492716"/>
          </a:xfrm>
          <a:prstGeom prst="rect">
            <a:avLst/>
          </a:prstGeom>
          <a:noFill/>
          <a:ln w="9525">
            <a:noFill/>
            <a:miter lim="800000"/>
            <a:headEnd/>
            <a:tailEnd/>
          </a:ln>
        </p:spPr>
        <p:txBody>
          <a:bodyPr wrap="square">
            <a:spAutoFit/>
          </a:bodyPr>
          <a:lstStyle/>
          <a:p>
            <a:pPr algn="l">
              <a:spcBef>
                <a:spcPct val="50000"/>
              </a:spcBef>
            </a:pPr>
            <a:r>
              <a:rPr lang="en-US" sz="1400" dirty="0"/>
              <a:t>k &gt;1: avalanche of n</a:t>
            </a:r>
            <a:br>
              <a:rPr lang="en-US" sz="1400" dirty="0"/>
            </a:br>
            <a:r>
              <a:rPr lang="en-US" sz="1400" dirty="0">
                <a:latin typeface="Symbol" pitchFamily="18" charset="2"/>
              </a:rPr>
              <a:t>t</a:t>
            </a:r>
            <a:r>
              <a:rPr lang="en-US" sz="1400" dirty="0"/>
              <a:t> = time between generations </a:t>
            </a:r>
            <a:br>
              <a:rPr lang="en-US" sz="1400" dirty="0"/>
            </a:br>
            <a:r>
              <a:rPr lang="en-US" sz="1400" dirty="0"/>
              <a:t>(</a:t>
            </a:r>
            <a:r>
              <a:rPr lang="en-US" sz="1400" dirty="0">
                <a:latin typeface="Symbol" pitchFamily="18" charset="2"/>
              </a:rPr>
              <a:t>t </a:t>
            </a:r>
            <a:r>
              <a:rPr lang="en-US" sz="1400" dirty="0"/>
              <a:t>~ 40</a:t>
            </a:r>
            <a:r>
              <a:rPr lang="en-US" sz="1400" dirty="0">
                <a:latin typeface="Symbol" pitchFamily="18" charset="2"/>
              </a:rPr>
              <a:t>m</a:t>
            </a:r>
            <a:r>
              <a:rPr lang="en-US" sz="1400" dirty="0"/>
              <a:t>s in critical reactors</a:t>
            </a:r>
            <a:br>
              <a:rPr lang="en-US" sz="1400" dirty="0"/>
            </a:br>
            <a:r>
              <a:rPr lang="en-US" sz="1400" dirty="0"/>
              <a:t> </a:t>
            </a:r>
            <a:r>
              <a:rPr lang="en-US" sz="1400" dirty="0">
                <a:latin typeface="Symbol" pitchFamily="18" charset="2"/>
              </a:rPr>
              <a:t>t</a:t>
            </a:r>
            <a:r>
              <a:rPr lang="en-US" sz="1400" dirty="0"/>
              <a:t> ~ ns in explosive devices)</a:t>
            </a:r>
            <a:br>
              <a:rPr lang="en-US" sz="1400" dirty="0"/>
            </a:br>
            <a:endParaRPr lang="en-US" sz="1400" dirty="0"/>
          </a:p>
          <a:p>
            <a:pPr algn="l">
              <a:spcBef>
                <a:spcPct val="50000"/>
              </a:spcBef>
            </a:pPr>
            <a:r>
              <a:rPr lang="en-US" sz="1400" dirty="0">
                <a:solidFill>
                  <a:srgbClr val="FF0000"/>
                </a:solidFill>
              </a:rPr>
              <a:t>Reactor Control: delayed n’s</a:t>
            </a:r>
          </a:p>
        </p:txBody>
      </p:sp>
      <p:graphicFrame>
        <p:nvGraphicFramePr>
          <p:cNvPr id="5123" name="Object 11"/>
          <p:cNvGraphicFramePr>
            <a:graphicFrameLocks noChangeAspect="1"/>
          </p:cNvGraphicFramePr>
          <p:nvPr>
            <p:extLst>
              <p:ext uri="{D42A27DB-BD31-4B8C-83A1-F6EECF244321}">
                <p14:modId xmlns:p14="http://schemas.microsoft.com/office/powerpoint/2010/main" val="3221543500"/>
              </p:ext>
            </p:extLst>
          </p:nvPr>
        </p:nvGraphicFramePr>
        <p:xfrm>
          <a:off x="5657279" y="3849215"/>
          <a:ext cx="2794000" cy="368300"/>
        </p:xfrm>
        <a:graphic>
          <a:graphicData uri="http://schemas.openxmlformats.org/presentationml/2006/ole">
            <mc:AlternateContent xmlns:mc="http://schemas.openxmlformats.org/markup-compatibility/2006">
              <mc:Choice xmlns:v="urn:schemas-microsoft-com:vml" Requires="v">
                <p:oleObj name="Equation" r:id="rId6" imgW="2793960" imgH="368280" progId="Equation.DSMT4">
                  <p:embed/>
                </p:oleObj>
              </mc:Choice>
              <mc:Fallback>
                <p:oleObj name="Equation" r:id="rId6" imgW="2793960" imgH="3682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279" y="3849215"/>
                        <a:ext cx="27940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14"/>
          <p:cNvGraphicFramePr>
            <a:graphicFrameLocks noChangeAspect="1"/>
          </p:cNvGraphicFramePr>
          <p:nvPr>
            <p:extLst>
              <p:ext uri="{D42A27DB-BD31-4B8C-83A1-F6EECF244321}">
                <p14:modId xmlns:p14="http://schemas.microsoft.com/office/powerpoint/2010/main" val="207873173"/>
              </p:ext>
            </p:extLst>
          </p:nvPr>
        </p:nvGraphicFramePr>
        <p:xfrm>
          <a:off x="5603144" y="4953838"/>
          <a:ext cx="1625600" cy="825500"/>
        </p:xfrm>
        <a:graphic>
          <a:graphicData uri="http://schemas.openxmlformats.org/presentationml/2006/ole">
            <mc:AlternateContent xmlns:mc="http://schemas.openxmlformats.org/markup-compatibility/2006">
              <mc:Choice xmlns:v="urn:schemas-microsoft-com:vml" Requires="v">
                <p:oleObj name="Equation" r:id="rId8" imgW="1625400" imgH="825480" progId="Equation.DSMT4">
                  <p:embed/>
                </p:oleObj>
              </mc:Choice>
              <mc:Fallback>
                <p:oleObj name="Equation" r:id="rId8" imgW="1625400" imgH="825480" progId="Equation.DSMT4">
                  <p:embed/>
                  <p:pic>
                    <p:nvPicPr>
                      <p:cNvPr id="0" name=""/>
                      <p:cNvPicPr>
                        <a:picLocks noChangeAspect="1" noChangeArrowheads="1"/>
                      </p:cNvPicPr>
                      <p:nvPr/>
                    </p:nvPicPr>
                    <p:blipFill>
                      <a:blip r:embed="rId9"/>
                      <a:srcRect/>
                      <a:stretch>
                        <a:fillRect/>
                      </a:stretch>
                    </p:blipFill>
                    <p:spPr bwMode="auto">
                      <a:xfrm>
                        <a:off x="5603144" y="4953838"/>
                        <a:ext cx="16256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6" name="Text Box 15"/>
          <p:cNvSpPr txBox="1">
            <a:spLocks noChangeArrowheads="1"/>
          </p:cNvSpPr>
          <p:nvPr/>
        </p:nvSpPr>
        <p:spPr bwMode="auto">
          <a:xfrm>
            <a:off x="7054279" y="4990888"/>
            <a:ext cx="1558925" cy="609600"/>
          </a:xfrm>
          <a:prstGeom prst="rect">
            <a:avLst/>
          </a:prstGeom>
          <a:noFill/>
          <a:ln w="9525">
            <a:noFill/>
            <a:miter lim="800000"/>
            <a:headEnd/>
            <a:tailEnd/>
          </a:ln>
        </p:spPr>
        <p:txBody>
          <a:bodyPr>
            <a:spAutoFit/>
          </a:bodyPr>
          <a:lstStyle/>
          <a:p>
            <a:pPr>
              <a:spcBef>
                <a:spcPct val="50000"/>
              </a:spcBef>
            </a:pPr>
            <a:r>
              <a:rPr lang="en-US">
                <a:solidFill>
                  <a:srgbClr val="FF0000"/>
                </a:solidFill>
              </a:rPr>
              <a:t>k</a:t>
            </a:r>
            <a:r>
              <a:rPr lang="en-US" baseline="-25000">
                <a:solidFill>
                  <a:srgbClr val="FF0000"/>
                </a:solidFill>
              </a:rPr>
              <a:t>eff</a:t>
            </a:r>
            <a:r>
              <a:rPr lang="en-US">
                <a:solidFill>
                  <a:srgbClr val="FF0000"/>
                </a:solidFill>
              </a:rPr>
              <a:t>≈1</a:t>
            </a:r>
            <a:br>
              <a:rPr lang="en-US">
                <a:solidFill>
                  <a:srgbClr val="FF0000"/>
                </a:solidFill>
              </a:rPr>
            </a:br>
            <a:r>
              <a:rPr lang="en-US" sz="1400">
                <a:solidFill>
                  <a:srgbClr val="FF0000"/>
                </a:solidFill>
              </a:rPr>
              <a:t>e.g.,k</a:t>
            </a:r>
            <a:r>
              <a:rPr lang="en-US" sz="1400" baseline="-25000">
                <a:solidFill>
                  <a:srgbClr val="FF0000"/>
                </a:solidFill>
              </a:rPr>
              <a:t>eff</a:t>
            </a:r>
            <a:r>
              <a:rPr lang="en-US" sz="1400">
                <a:solidFill>
                  <a:srgbClr val="FF0000"/>
                </a:solidFill>
              </a:rPr>
              <a:t>=1.03</a:t>
            </a:r>
            <a:endParaRPr lang="en-US">
              <a:solidFill>
                <a:srgbClr val="FF0000"/>
              </a:solidFill>
            </a:endParaRPr>
          </a:p>
        </p:txBody>
      </p:sp>
      <p:sp>
        <p:nvSpPr>
          <p:cNvPr id="18" name="Text Box 775"/>
          <p:cNvSpPr txBox="1">
            <a:spLocks noChangeArrowheads="1"/>
          </p:cNvSpPr>
          <p:nvPr/>
        </p:nvSpPr>
        <p:spPr bwMode="auto">
          <a:xfrm>
            <a:off x="1114751" y="6008837"/>
            <a:ext cx="7551547" cy="584775"/>
          </a:xfrm>
          <a:prstGeom prst="rect">
            <a:avLst/>
          </a:prstGeom>
          <a:solidFill>
            <a:srgbClr val="FFFF99"/>
          </a:solidFill>
          <a:ln w="9525">
            <a:noFill/>
            <a:miter lim="800000"/>
            <a:headEnd/>
            <a:tailEnd/>
          </a:ln>
          <a:effectLst/>
          <a:scene3d>
            <a:camera prst="orthographicFront"/>
            <a:lightRig rig="threePt" dir="t"/>
          </a:scene3d>
          <a:sp3d>
            <a:bevelT/>
          </a:sp3d>
        </p:spPr>
        <p:txBody>
          <a:bodyPr wrap="square">
            <a:spAutoFit/>
          </a:bodyPr>
          <a:lstStyle/>
          <a:p>
            <a:pPr>
              <a:spcBef>
                <a:spcPct val="50000"/>
              </a:spcBef>
            </a:pPr>
            <a:r>
              <a:rPr lang="en-US" sz="1600" dirty="0"/>
              <a:t>Most fission neutrons are lost or not useful for further fission. </a:t>
            </a:r>
            <a:br>
              <a:rPr lang="en-US" sz="1600" dirty="0"/>
            </a:br>
            <a:r>
              <a:rPr lang="en-US" sz="1600" dirty="0">
                <a:solidFill>
                  <a:srgbClr val="0000FF"/>
                </a:solidFill>
              </a:rPr>
              <a:t>Fission fragments = “reactor poison</a:t>
            </a:r>
            <a:r>
              <a:rPr lang="en-US" sz="1600" dirty="0"/>
              <a:t>” </a:t>
            </a:r>
            <a:r>
              <a:rPr lang="en-US" sz="1600" dirty="0">
                <a:sym typeface="Wingdings" panose="05000000000000000000" pitchFamily="2" charset="2"/>
              </a:rPr>
              <a:t></a:t>
            </a:r>
            <a:r>
              <a:rPr lang="en-US" sz="1600" dirty="0"/>
              <a:t> </a:t>
            </a:r>
            <a:r>
              <a:rPr lang="en-US" sz="1600" b="1" i="1" dirty="0" err="1"/>
              <a:t>k</a:t>
            </a:r>
            <a:r>
              <a:rPr lang="en-US" sz="1600" b="1" i="1" baseline="-25000" dirty="0" err="1"/>
              <a:t>eff</a:t>
            </a:r>
            <a:r>
              <a:rPr lang="en-US" sz="1600" b="1" i="1" dirty="0"/>
              <a:t> &lt; 1</a:t>
            </a:r>
            <a:r>
              <a:rPr lang="en-US" sz="1600" dirty="0"/>
              <a:t> stops chain reaction! </a:t>
            </a:r>
          </a:p>
        </p:txBody>
      </p:sp>
      <p:sp>
        <p:nvSpPr>
          <p:cNvPr id="291853" name="Text Box 13"/>
          <p:cNvSpPr txBox="1">
            <a:spLocks noChangeArrowheads="1"/>
          </p:cNvSpPr>
          <p:nvPr/>
        </p:nvSpPr>
        <p:spPr bwMode="auto">
          <a:xfrm>
            <a:off x="5426909" y="4612439"/>
            <a:ext cx="3313032" cy="369332"/>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r">
              <a:spcBef>
                <a:spcPct val="50000"/>
              </a:spcBef>
              <a:defRPr/>
            </a:pPr>
            <a:r>
              <a:rPr lang="en-US" sz="1800" dirty="0">
                <a:solidFill>
                  <a:srgbClr val="0000FF"/>
                </a:solidFill>
                <a:effectLst>
                  <a:outerShdw blurRad="38100" dist="38100" dir="2700000" algn="tl">
                    <a:srgbClr val="C0C0C0"/>
                  </a:outerShdw>
                </a:effectLst>
              </a:rPr>
              <a:t>Characteristic  time period</a:t>
            </a:r>
          </a:p>
        </p:txBody>
      </p:sp>
      <p:sp>
        <p:nvSpPr>
          <p:cNvPr id="3" name="Arrow: Right 2">
            <a:extLst>
              <a:ext uri="{FF2B5EF4-FFF2-40B4-BE49-F238E27FC236}">
                <a16:creationId xmlns:a16="http://schemas.microsoft.com/office/drawing/2014/main" id="{349BC513-7FE1-4273-B349-38103AB1E62F}"/>
              </a:ext>
            </a:extLst>
          </p:cNvPr>
          <p:cNvSpPr/>
          <p:nvPr/>
        </p:nvSpPr>
        <p:spPr bwMode="auto">
          <a:xfrm>
            <a:off x="543037" y="5941310"/>
            <a:ext cx="444191" cy="483766"/>
          </a:xfrm>
          <a:prstGeom prst="rightArrow">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1A22C86F-B45E-AE17-9289-279333331EB6}"/>
              </a:ext>
            </a:extLst>
          </p:cNvPr>
          <p:cNvGrpSpPr/>
          <p:nvPr/>
        </p:nvGrpSpPr>
        <p:grpSpPr>
          <a:xfrm>
            <a:off x="515646" y="1924472"/>
            <a:ext cx="4332443" cy="3731091"/>
            <a:chOff x="515646" y="1924472"/>
            <a:chExt cx="4332443" cy="3731091"/>
          </a:xfrm>
        </p:grpSpPr>
        <p:grpSp>
          <p:nvGrpSpPr>
            <p:cNvPr id="12" name="Group 11"/>
            <p:cNvGrpSpPr/>
            <p:nvPr/>
          </p:nvGrpSpPr>
          <p:grpSpPr>
            <a:xfrm>
              <a:off x="515646" y="1924472"/>
              <a:ext cx="4332443" cy="3731091"/>
              <a:chOff x="474267" y="1649111"/>
              <a:chExt cx="4810797" cy="4325163"/>
            </a:xfrm>
          </p:grpSpPr>
          <p:pic>
            <p:nvPicPr>
              <p:cNvPr id="5129" name="Picture 5" descr="Chain-React"/>
              <p:cNvPicPr>
                <a:picLocks noChangeAspect="1" noChangeArrowheads="1"/>
              </p:cNvPicPr>
              <p:nvPr/>
            </p:nvPicPr>
            <p:blipFill>
              <a:blip r:embed="rId10"/>
              <a:srcRect/>
              <a:stretch>
                <a:fillRect/>
              </a:stretch>
            </p:blipFill>
            <p:spPr bwMode="auto">
              <a:xfrm>
                <a:off x="474267" y="1980355"/>
                <a:ext cx="4810797" cy="3993919"/>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p:nvPr/>
            </p:nvCxnSpPr>
            <p:spPr bwMode="auto">
              <a:xfrm flipH="1">
                <a:off x="2231471" y="4723608"/>
                <a:ext cx="151003" cy="37651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a:off x="3746958" y="3816991"/>
                <a:ext cx="320729" cy="29299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a:off x="1944556" y="3414319"/>
                <a:ext cx="159132" cy="40267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a:off x="3875227" y="4515747"/>
                <a:ext cx="133250" cy="40267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H="1">
                <a:off x="1422232" y="4476272"/>
                <a:ext cx="79566" cy="53150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flipH="1">
                <a:off x="1172086" y="3689227"/>
                <a:ext cx="242731" cy="20798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3" name="TextBox 32"/>
              <p:cNvSpPr txBox="1"/>
              <p:nvPr/>
            </p:nvSpPr>
            <p:spPr>
              <a:xfrm>
                <a:off x="963104" y="1649111"/>
                <a:ext cx="3258676" cy="356782"/>
              </a:xfrm>
              <a:prstGeom prst="rect">
                <a:avLst/>
              </a:prstGeom>
              <a:solidFill>
                <a:srgbClr val="FFFF99"/>
              </a:solidFill>
              <a:scene3d>
                <a:camera prst="orthographicFront"/>
                <a:lightRig rig="threePt" dir="t"/>
              </a:scene3d>
              <a:sp3d>
                <a:bevelT/>
              </a:sp3d>
            </p:spPr>
            <p:txBody>
              <a:bodyPr wrap="square" rtlCol="0">
                <a:spAutoFit/>
              </a:bodyPr>
              <a:lstStyle/>
              <a:p>
                <a:r>
                  <a:rPr lang="en-US" sz="1400">
                    <a:solidFill>
                      <a:srgbClr val="0000FF"/>
                    </a:solidFill>
                  </a:rPr>
                  <a:t>Self-Sustaining Chain </a:t>
                </a:r>
                <a:r>
                  <a:rPr lang="en-US" sz="1400" dirty="0">
                    <a:solidFill>
                      <a:srgbClr val="0000FF"/>
                    </a:solidFill>
                  </a:rPr>
                  <a:t>Reaction</a:t>
                </a:r>
              </a:p>
            </p:txBody>
          </p:sp>
        </p:grpSp>
        <p:sp>
          <p:nvSpPr>
            <p:cNvPr id="5" name="Oval 4">
              <a:extLst>
                <a:ext uri="{FF2B5EF4-FFF2-40B4-BE49-F238E27FC236}">
                  <a16:creationId xmlns:a16="http://schemas.microsoft.com/office/drawing/2014/main" id="{F54AAEEC-6BE9-3878-B5C1-90589192D270}"/>
                </a:ext>
              </a:extLst>
            </p:cNvPr>
            <p:cNvSpPr/>
            <p:nvPr/>
          </p:nvSpPr>
          <p:spPr bwMode="auto">
            <a:xfrm>
              <a:off x="1796195" y="3049807"/>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6" name="Oval 5">
              <a:extLst>
                <a:ext uri="{FF2B5EF4-FFF2-40B4-BE49-F238E27FC236}">
                  <a16:creationId xmlns:a16="http://schemas.microsoft.com/office/drawing/2014/main" id="{36586D67-DD74-8BCF-3284-EBDB084C75DB}"/>
                </a:ext>
              </a:extLst>
            </p:cNvPr>
            <p:cNvSpPr/>
            <p:nvPr/>
          </p:nvSpPr>
          <p:spPr bwMode="auto">
            <a:xfrm>
              <a:off x="2547310" y="3093347"/>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 name="Oval 6">
              <a:extLst>
                <a:ext uri="{FF2B5EF4-FFF2-40B4-BE49-F238E27FC236}">
                  <a16:creationId xmlns:a16="http://schemas.microsoft.com/office/drawing/2014/main" id="{11330EE4-6767-6098-7F03-9BDE2B3A82DA}"/>
                </a:ext>
              </a:extLst>
            </p:cNvPr>
            <p:cNvSpPr/>
            <p:nvPr/>
          </p:nvSpPr>
          <p:spPr bwMode="auto">
            <a:xfrm>
              <a:off x="3851571" y="4494259"/>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8" name="Oval 7">
              <a:extLst>
                <a:ext uri="{FF2B5EF4-FFF2-40B4-BE49-F238E27FC236}">
                  <a16:creationId xmlns:a16="http://schemas.microsoft.com/office/drawing/2014/main" id="{2A89C21C-BC74-16A5-57E2-97B179DB8AC4}"/>
                </a:ext>
              </a:extLst>
            </p:cNvPr>
            <p:cNvSpPr/>
            <p:nvPr/>
          </p:nvSpPr>
          <p:spPr bwMode="auto">
            <a:xfrm>
              <a:off x="1349881" y="4693547"/>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9" name="Oval 8">
              <a:extLst>
                <a:ext uri="{FF2B5EF4-FFF2-40B4-BE49-F238E27FC236}">
                  <a16:creationId xmlns:a16="http://schemas.microsoft.com/office/drawing/2014/main" id="{D0247CE2-7310-2877-EEF8-A7743EAB0BC5}"/>
                </a:ext>
              </a:extLst>
            </p:cNvPr>
            <p:cNvSpPr/>
            <p:nvPr/>
          </p:nvSpPr>
          <p:spPr bwMode="auto">
            <a:xfrm>
              <a:off x="613219" y="3594671"/>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0" name="Oval 9">
              <a:extLst>
                <a:ext uri="{FF2B5EF4-FFF2-40B4-BE49-F238E27FC236}">
                  <a16:creationId xmlns:a16="http://schemas.microsoft.com/office/drawing/2014/main" id="{6B882A64-5701-7671-AFBD-0FF5F77B1A1A}"/>
                </a:ext>
              </a:extLst>
            </p:cNvPr>
            <p:cNvSpPr/>
            <p:nvPr/>
          </p:nvSpPr>
          <p:spPr bwMode="auto">
            <a:xfrm>
              <a:off x="3840820" y="3631898"/>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1" name="Oval 10">
              <a:extLst>
                <a:ext uri="{FF2B5EF4-FFF2-40B4-BE49-F238E27FC236}">
                  <a16:creationId xmlns:a16="http://schemas.microsoft.com/office/drawing/2014/main" id="{1DC8E63D-16C0-8A13-24D3-D781568BF6A9}"/>
                </a:ext>
              </a:extLst>
            </p:cNvPr>
            <p:cNvSpPr/>
            <p:nvPr/>
          </p:nvSpPr>
          <p:spPr bwMode="auto">
            <a:xfrm>
              <a:off x="661962" y="4316248"/>
              <a:ext cx="509087" cy="509087"/>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229481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Date Placeholder 3"/>
          <p:cNvSpPr>
            <a:spLocks noGrp="1"/>
          </p:cNvSpPr>
          <p:nvPr>
            <p:ph type="dt" sz="half" idx="10"/>
          </p:nvPr>
        </p:nvSpPr>
        <p:spPr/>
        <p:txBody>
          <a:bodyPr/>
          <a:lstStyle/>
          <a:p>
            <a:r>
              <a:rPr lang="en-US"/>
              <a:t>W. Udo Schröder, 2024</a:t>
            </a:r>
          </a:p>
        </p:txBody>
      </p:sp>
      <p:sp>
        <p:nvSpPr>
          <p:cNvPr id="63" name="Footer Placeholder 4"/>
          <p:cNvSpPr>
            <a:spLocks noGrp="1"/>
          </p:cNvSpPr>
          <p:nvPr>
            <p:ph type="ftr" sz="quarter" idx="11"/>
          </p:nvPr>
        </p:nvSpPr>
        <p:spPr/>
        <p:txBody>
          <a:bodyPr/>
          <a:lstStyle/>
          <a:p>
            <a:r>
              <a:rPr lang="en-US"/>
              <a:t>ESTS_4-3-Nucl_Fission</a:t>
            </a:r>
          </a:p>
        </p:txBody>
      </p:sp>
      <p:sp>
        <p:nvSpPr>
          <p:cNvPr id="64" name="Slide Number Placeholder 5"/>
          <p:cNvSpPr>
            <a:spLocks noGrp="1"/>
          </p:cNvSpPr>
          <p:nvPr>
            <p:ph type="sldNum" sz="quarter" idx="12"/>
          </p:nvPr>
        </p:nvSpPr>
        <p:spPr/>
        <p:txBody>
          <a:bodyPr/>
          <a:lstStyle/>
          <a:p>
            <a:r>
              <a:rPr lang="en-US" dirty="0"/>
              <a:t>  </a:t>
            </a:r>
            <a:fld id="{224E601F-ED83-44E9-AF44-B8C93D43CB7E}" type="slidenum">
              <a:rPr lang="en-US">
                <a:solidFill>
                  <a:schemeClr val="bg1">
                    <a:lumMod val="75000"/>
                  </a:schemeClr>
                </a:solidFill>
              </a:rPr>
              <a:pPr/>
              <a:t>11</a:t>
            </a:fld>
            <a:endParaRPr lang="en-US" dirty="0">
              <a:solidFill>
                <a:schemeClr val="bg1">
                  <a:lumMod val="75000"/>
                </a:schemeClr>
              </a:solidFill>
            </a:endParaRPr>
          </a:p>
        </p:txBody>
      </p:sp>
      <p:sp>
        <p:nvSpPr>
          <p:cNvPr id="268290" name="Rectangle 2"/>
          <p:cNvSpPr>
            <a:spLocks noGrp="1" noChangeArrowheads="1"/>
          </p:cNvSpPr>
          <p:nvPr>
            <p:ph type="title"/>
          </p:nvPr>
        </p:nvSpPr>
        <p:spPr/>
        <p:txBody>
          <a:bodyPr/>
          <a:lstStyle/>
          <a:p>
            <a:r>
              <a:rPr lang="en-US" sz="2200" dirty="0"/>
              <a:t>Fission and n-Capture Probabilities (“Cross Sections”)</a:t>
            </a:r>
          </a:p>
        </p:txBody>
      </p:sp>
      <p:grpSp>
        <p:nvGrpSpPr>
          <p:cNvPr id="2" name="Group 62"/>
          <p:cNvGrpSpPr>
            <a:grpSpLocks/>
          </p:cNvGrpSpPr>
          <p:nvPr/>
        </p:nvGrpSpPr>
        <p:grpSpPr bwMode="auto">
          <a:xfrm>
            <a:off x="287338" y="817563"/>
            <a:ext cx="4038601" cy="5737226"/>
            <a:chOff x="181" y="515"/>
            <a:chExt cx="2544" cy="3614"/>
          </a:xfrm>
        </p:grpSpPr>
        <p:grpSp>
          <p:nvGrpSpPr>
            <p:cNvPr id="3" name="Group 21"/>
            <p:cNvGrpSpPr>
              <a:grpSpLocks/>
            </p:cNvGrpSpPr>
            <p:nvPr/>
          </p:nvGrpSpPr>
          <p:grpSpPr bwMode="auto">
            <a:xfrm>
              <a:off x="285" y="576"/>
              <a:ext cx="2406" cy="1900"/>
              <a:chOff x="285" y="576"/>
              <a:chExt cx="2406" cy="1900"/>
            </a:xfrm>
          </p:grpSpPr>
          <p:pic>
            <p:nvPicPr>
              <p:cNvPr id="268292" name="Picture 4" descr="235U-238U-n-X"/>
              <p:cNvPicPr>
                <a:picLocks noChangeAspect="1" noChangeArrowheads="1"/>
              </p:cNvPicPr>
              <p:nvPr/>
            </p:nvPicPr>
            <p:blipFill>
              <a:blip r:embed="rId3">
                <a:lum contrast="6000"/>
              </a:blip>
              <a:srcRect r="414" b="55577"/>
              <a:stretch>
                <a:fillRect/>
              </a:stretch>
            </p:blipFill>
            <p:spPr bwMode="auto">
              <a:xfrm>
                <a:off x="285" y="576"/>
                <a:ext cx="2406" cy="1900"/>
              </a:xfrm>
              <a:prstGeom prst="rect">
                <a:avLst/>
              </a:prstGeom>
              <a:noFill/>
            </p:spPr>
          </p:pic>
          <p:sp>
            <p:nvSpPr>
              <p:cNvPr id="268306" name="Freeform 18"/>
              <p:cNvSpPr>
                <a:spLocks/>
              </p:cNvSpPr>
              <p:nvPr/>
            </p:nvSpPr>
            <p:spPr bwMode="auto">
              <a:xfrm>
                <a:off x="552" y="796"/>
                <a:ext cx="712" cy="689"/>
              </a:xfrm>
              <a:custGeom>
                <a:avLst/>
                <a:gdLst/>
                <a:ahLst/>
                <a:cxnLst>
                  <a:cxn ang="0">
                    <a:pos x="0" y="0"/>
                  </a:cxn>
                  <a:cxn ang="0">
                    <a:pos x="304" y="208"/>
                  </a:cxn>
                  <a:cxn ang="0">
                    <a:pos x="392" y="280"/>
                  </a:cxn>
                  <a:cxn ang="0">
                    <a:pos x="452" y="332"/>
                  </a:cxn>
                  <a:cxn ang="0">
                    <a:pos x="476" y="332"/>
                  </a:cxn>
                  <a:cxn ang="0">
                    <a:pos x="492" y="308"/>
                  </a:cxn>
                  <a:cxn ang="0">
                    <a:pos x="540" y="412"/>
                  </a:cxn>
                  <a:cxn ang="0">
                    <a:pos x="572" y="452"/>
                  </a:cxn>
                  <a:cxn ang="0">
                    <a:pos x="604" y="424"/>
                  </a:cxn>
                  <a:cxn ang="0">
                    <a:pos x="612" y="388"/>
                  </a:cxn>
                  <a:cxn ang="0">
                    <a:pos x="624" y="452"/>
                  </a:cxn>
                  <a:cxn ang="0">
                    <a:pos x="628" y="528"/>
                  </a:cxn>
                  <a:cxn ang="0">
                    <a:pos x="628" y="572"/>
                  </a:cxn>
                  <a:cxn ang="0">
                    <a:pos x="636" y="604"/>
                  </a:cxn>
                  <a:cxn ang="0">
                    <a:pos x="656" y="632"/>
                  </a:cxn>
                  <a:cxn ang="0">
                    <a:pos x="684" y="660"/>
                  </a:cxn>
                  <a:cxn ang="0">
                    <a:pos x="700" y="680"/>
                  </a:cxn>
                  <a:cxn ang="0">
                    <a:pos x="700" y="608"/>
                  </a:cxn>
                  <a:cxn ang="0">
                    <a:pos x="704" y="556"/>
                  </a:cxn>
                  <a:cxn ang="0">
                    <a:pos x="704" y="492"/>
                  </a:cxn>
                  <a:cxn ang="0">
                    <a:pos x="704" y="460"/>
                  </a:cxn>
                  <a:cxn ang="0">
                    <a:pos x="712" y="528"/>
                  </a:cxn>
                </a:cxnLst>
                <a:rect l="0" t="0" r="r" b="b"/>
                <a:pathLst>
                  <a:path w="712" h="689">
                    <a:moveTo>
                      <a:pt x="0" y="0"/>
                    </a:moveTo>
                    <a:cubicBezTo>
                      <a:pt x="119" y="80"/>
                      <a:pt x="239" y="161"/>
                      <a:pt x="304" y="208"/>
                    </a:cubicBezTo>
                    <a:cubicBezTo>
                      <a:pt x="369" y="255"/>
                      <a:pt x="367" y="259"/>
                      <a:pt x="392" y="280"/>
                    </a:cubicBezTo>
                    <a:cubicBezTo>
                      <a:pt x="417" y="301"/>
                      <a:pt x="438" y="323"/>
                      <a:pt x="452" y="332"/>
                    </a:cubicBezTo>
                    <a:cubicBezTo>
                      <a:pt x="466" y="341"/>
                      <a:pt x="469" y="336"/>
                      <a:pt x="476" y="332"/>
                    </a:cubicBezTo>
                    <a:cubicBezTo>
                      <a:pt x="483" y="328"/>
                      <a:pt x="481" y="295"/>
                      <a:pt x="492" y="308"/>
                    </a:cubicBezTo>
                    <a:cubicBezTo>
                      <a:pt x="503" y="321"/>
                      <a:pt x="527" y="388"/>
                      <a:pt x="540" y="412"/>
                    </a:cubicBezTo>
                    <a:cubicBezTo>
                      <a:pt x="553" y="436"/>
                      <a:pt x="561" y="450"/>
                      <a:pt x="572" y="452"/>
                    </a:cubicBezTo>
                    <a:cubicBezTo>
                      <a:pt x="583" y="454"/>
                      <a:pt x="597" y="435"/>
                      <a:pt x="604" y="424"/>
                    </a:cubicBezTo>
                    <a:cubicBezTo>
                      <a:pt x="611" y="413"/>
                      <a:pt x="609" y="383"/>
                      <a:pt x="612" y="388"/>
                    </a:cubicBezTo>
                    <a:cubicBezTo>
                      <a:pt x="615" y="393"/>
                      <a:pt x="621" y="429"/>
                      <a:pt x="624" y="452"/>
                    </a:cubicBezTo>
                    <a:cubicBezTo>
                      <a:pt x="627" y="475"/>
                      <a:pt x="627" y="508"/>
                      <a:pt x="628" y="528"/>
                    </a:cubicBezTo>
                    <a:cubicBezTo>
                      <a:pt x="629" y="548"/>
                      <a:pt x="627" y="559"/>
                      <a:pt x="628" y="572"/>
                    </a:cubicBezTo>
                    <a:cubicBezTo>
                      <a:pt x="629" y="585"/>
                      <a:pt x="631" y="594"/>
                      <a:pt x="636" y="604"/>
                    </a:cubicBezTo>
                    <a:cubicBezTo>
                      <a:pt x="641" y="614"/>
                      <a:pt x="648" y="623"/>
                      <a:pt x="656" y="632"/>
                    </a:cubicBezTo>
                    <a:cubicBezTo>
                      <a:pt x="664" y="641"/>
                      <a:pt x="677" y="652"/>
                      <a:pt x="684" y="660"/>
                    </a:cubicBezTo>
                    <a:cubicBezTo>
                      <a:pt x="691" y="668"/>
                      <a:pt x="697" y="689"/>
                      <a:pt x="700" y="680"/>
                    </a:cubicBezTo>
                    <a:cubicBezTo>
                      <a:pt x="703" y="671"/>
                      <a:pt x="699" y="629"/>
                      <a:pt x="700" y="608"/>
                    </a:cubicBezTo>
                    <a:cubicBezTo>
                      <a:pt x="701" y="587"/>
                      <a:pt x="703" y="575"/>
                      <a:pt x="704" y="556"/>
                    </a:cubicBezTo>
                    <a:cubicBezTo>
                      <a:pt x="705" y="537"/>
                      <a:pt x="704" y="508"/>
                      <a:pt x="704" y="492"/>
                    </a:cubicBezTo>
                    <a:cubicBezTo>
                      <a:pt x="704" y="476"/>
                      <a:pt x="703" y="454"/>
                      <a:pt x="704" y="460"/>
                    </a:cubicBezTo>
                    <a:cubicBezTo>
                      <a:pt x="705" y="466"/>
                      <a:pt x="712" y="517"/>
                      <a:pt x="712" y="528"/>
                    </a:cubicBezTo>
                  </a:path>
                </a:pathLst>
              </a:custGeom>
              <a:noFill/>
              <a:ln w="38100" cmpd="sng">
                <a:solidFill>
                  <a:srgbClr val="FF0000"/>
                </a:solidFill>
                <a:round/>
                <a:headEnd/>
                <a:tailEnd/>
              </a:ln>
              <a:effectLst/>
            </p:spPr>
            <p:txBody>
              <a:bodyPr/>
              <a:lstStyle/>
              <a:p>
                <a:endParaRPr lang="en-US"/>
              </a:p>
            </p:txBody>
          </p:sp>
          <p:sp>
            <p:nvSpPr>
              <p:cNvPr id="268307" name="Freeform 19"/>
              <p:cNvSpPr>
                <a:spLocks/>
              </p:cNvSpPr>
              <p:nvPr/>
            </p:nvSpPr>
            <p:spPr bwMode="auto">
              <a:xfrm>
                <a:off x="1852" y="1500"/>
                <a:ext cx="304" cy="152"/>
              </a:xfrm>
              <a:custGeom>
                <a:avLst/>
                <a:gdLst/>
                <a:ahLst/>
                <a:cxnLst>
                  <a:cxn ang="0">
                    <a:pos x="0" y="0"/>
                  </a:cxn>
                  <a:cxn ang="0">
                    <a:pos x="40" y="36"/>
                  </a:cxn>
                  <a:cxn ang="0">
                    <a:pos x="88" y="76"/>
                  </a:cxn>
                  <a:cxn ang="0">
                    <a:pos x="112" y="88"/>
                  </a:cxn>
                  <a:cxn ang="0">
                    <a:pos x="136" y="92"/>
                  </a:cxn>
                  <a:cxn ang="0">
                    <a:pos x="168" y="112"/>
                  </a:cxn>
                  <a:cxn ang="0">
                    <a:pos x="208" y="120"/>
                  </a:cxn>
                  <a:cxn ang="0">
                    <a:pos x="304" y="152"/>
                  </a:cxn>
                </a:cxnLst>
                <a:rect l="0" t="0" r="r" b="b"/>
                <a:pathLst>
                  <a:path w="304" h="152">
                    <a:moveTo>
                      <a:pt x="0" y="0"/>
                    </a:moveTo>
                    <a:cubicBezTo>
                      <a:pt x="12" y="11"/>
                      <a:pt x="25" y="23"/>
                      <a:pt x="40" y="36"/>
                    </a:cubicBezTo>
                    <a:cubicBezTo>
                      <a:pt x="55" y="49"/>
                      <a:pt x="76" y="67"/>
                      <a:pt x="88" y="76"/>
                    </a:cubicBezTo>
                    <a:cubicBezTo>
                      <a:pt x="100" y="85"/>
                      <a:pt x="104" y="85"/>
                      <a:pt x="112" y="88"/>
                    </a:cubicBezTo>
                    <a:cubicBezTo>
                      <a:pt x="120" y="91"/>
                      <a:pt x="127" y="88"/>
                      <a:pt x="136" y="92"/>
                    </a:cubicBezTo>
                    <a:cubicBezTo>
                      <a:pt x="145" y="96"/>
                      <a:pt x="156" y="107"/>
                      <a:pt x="168" y="112"/>
                    </a:cubicBezTo>
                    <a:cubicBezTo>
                      <a:pt x="180" y="117"/>
                      <a:pt x="185" y="113"/>
                      <a:pt x="208" y="120"/>
                    </a:cubicBezTo>
                    <a:cubicBezTo>
                      <a:pt x="231" y="127"/>
                      <a:pt x="267" y="139"/>
                      <a:pt x="304" y="152"/>
                    </a:cubicBezTo>
                  </a:path>
                </a:pathLst>
              </a:custGeom>
              <a:noFill/>
              <a:ln w="38100" cmpd="sng">
                <a:solidFill>
                  <a:srgbClr val="FF0000"/>
                </a:solidFill>
                <a:round/>
                <a:headEnd/>
                <a:tailEnd/>
              </a:ln>
              <a:effectLst/>
            </p:spPr>
            <p:txBody>
              <a:bodyPr/>
              <a:lstStyle/>
              <a:p>
                <a:endParaRPr lang="en-US"/>
              </a:p>
            </p:txBody>
          </p:sp>
          <p:sp>
            <p:nvSpPr>
              <p:cNvPr id="268308" name="Freeform 20"/>
              <p:cNvSpPr>
                <a:spLocks/>
              </p:cNvSpPr>
              <p:nvPr/>
            </p:nvSpPr>
            <p:spPr bwMode="auto">
              <a:xfrm>
                <a:off x="2156" y="1644"/>
                <a:ext cx="444" cy="69"/>
              </a:xfrm>
              <a:custGeom>
                <a:avLst/>
                <a:gdLst/>
                <a:ahLst/>
                <a:cxnLst>
                  <a:cxn ang="0">
                    <a:pos x="0" y="0"/>
                  </a:cxn>
                  <a:cxn ang="0">
                    <a:pos x="88" y="32"/>
                  </a:cxn>
                  <a:cxn ang="0">
                    <a:pos x="144" y="44"/>
                  </a:cxn>
                  <a:cxn ang="0">
                    <a:pos x="184" y="60"/>
                  </a:cxn>
                  <a:cxn ang="0">
                    <a:pos x="232" y="48"/>
                  </a:cxn>
                  <a:cxn ang="0">
                    <a:pos x="304" y="44"/>
                  </a:cxn>
                  <a:cxn ang="0">
                    <a:pos x="376" y="64"/>
                  </a:cxn>
                  <a:cxn ang="0">
                    <a:pos x="420" y="12"/>
                  </a:cxn>
                  <a:cxn ang="0">
                    <a:pos x="444" y="12"/>
                  </a:cxn>
                </a:cxnLst>
                <a:rect l="0" t="0" r="r" b="b"/>
                <a:pathLst>
                  <a:path w="444" h="69">
                    <a:moveTo>
                      <a:pt x="0" y="0"/>
                    </a:moveTo>
                    <a:cubicBezTo>
                      <a:pt x="32" y="12"/>
                      <a:pt x="64" y="25"/>
                      <a:pt x="88" y="32"/>
                    </a:cubicBezTo>
                    <a:cubicBezTo>
                      <a:pt x="112" y="39"/>
                      <a:pt x="128" y="39"/>
                      <a:pt x="144" y="44"/>
                    </a:cubicBezTo>
                    <a:cubicBezTo>
                      <a:pt x="160" y="49"/>
                      <a:pt x="169" y="59"/>
                      <a:pt x="184" y="60"/>
                    </a:cubicBezTo>
                    <a:cubicBezTo>
                      <a:pt x="199" y="61"/>
                      <a:pt x="212" y="51"/>
                      <a:pt x="232" y="48"/>
                    </a:cubicBezTo>
                    <a:cubicBezTo>
                      <a:pt x="252" y="45"/>
                      <a:pt x="280" y="41"/>
                      <a:pt x="304" y="44"/>
                    </a:cubicBezTo>
                    <a:cubicBezTo>
                      <a:pt x="328" y="47"/>
                      <a:pt x="357" y="69"/>
                      <a:pt x="376" y="64"/>
                    </a:cubicBezTo>
                    <a:cubicBezTo>
                      <a:pt x="395" y="59"/>
                      <a:pt x="409" y="21"/>
                      <a:pt x="420" y="12"/>
                    </a:cubicBezTo>
                    <a:cubicBezTo>
                      <a:pt x="431" y="3"/>
                      <a:pt x="440" y="13"/>
                      <a:pt x="444" y="12"/>
                    </a:cubicBezTo>
                  </a:path>
                </a:pathLst>
              </a:custGeom>
              <a:noFill/>
              <a:ln w="38100" cmpd="sng">
                <a:solidFill>
                  <a:srgbClr val="FF0000"/>
                </a:solidFill>
                <a:round/>
                <a:headEnd/>
                <a:tailEnd/>
              </a:ln>
              <a:effectLst/>
            </p:spPr>
            <p:txBody>
              <a:bodyPr/>
              <a:lstStyle/>
              <a:p>
                <a:endParaRPr lang="en-US"/>
              </a:p>
            </p:txBody>
          </p:sp>
        </p:grpSp>
        <p:grpSp>
          <p:nvGrpSpPr>
            <p:cNvPr id="4" name="Group 8"/>
            <p:cNvGrpSpPr>
              <a:grpSpLocks/>
            </p:cNvGrpSpPr>
            <p:nvPr/>
          </p:nvGrpSpPr>
          <p:grpSpPr bwMode="auto">
            <a:xfrm>
              <a:off x="339" y="2232"/>
              <a:ext cx="2386" cy="1714"/>
              <a:chOff x="339" y="2232"/>
              <a:chExt cx="2386" cy="1714"/>
            </a:xfrm>
          </p:grpSpPr>
          <p:pic>
            <p:nvPicPr>
              <p:cNvPr id="268293" name="Picture 5" descr="235U-238U-n-X"/>
              <p:cNvPicPr>
                <a:picLocks noChangeAspect="1" noChangeArrowheads="1"/>
              </p:cNvPicPr>
              <p:nvPr/>
            </p:nvPicPr>
            <p:blipFill>
              <a:blip r:embed="rId3">
                <a:lum contrast="6000"/>
              </a:blip>
              <a:srcRect l="2028" t="57541" r="-786" b="2408"/>
              <a:stretch>
                <a:fillRect/>
              </a:stretch>
            </p:blipFill>
            <p:spPr bwMode="auto">
              <a:xfrm>
                <a:off x="339" y="2233"/>
                <a:ext cx="2386" cy="1713"/>
              </a:xfrm>
              <a:prstGeom prst="rect">
                <a:avLst/>
              </a:prstGeom>
              <a:noFill/>
            </p:spPr>
          </p:pic>
          <p:sp>
            <p:nvSpPr>
              <p:cNvPr id="268294" name="Rectangle 6"/>
              <p:cNvSpPr>
                <a:spLocks noChangeArrowheads="1"/>
              </p:cNvSpPr>
              <p:nvPr/>
            </p:nvSpPr>
            <p:spPr bwMode="auto">
              <a:xfrm>
                <a:off x="396" y="2232"/>
                <a:ext cx="80" cy="56"/>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sp>
          <p:nvSpPr>
            <p:cNvPr id="268297" name="Text Box 9"/>
            <p:cNvSpPr txBox="1">
              <a:spLocks noChangeArrowheads="1"/>
            </p:cNvSpPr>
            <p:nvPr/>
          </p:nvSpPr>
          <p:spPr bwMode="auto">
            <a:xfrm>
              <a:off x="477" y="3937"/>
              <a:ext cx="2118" cy="192"/>
            </a:xfrm>
            <a:prstGeom prst="rect">
              <a:avLst/>
            </a:prstGeom>
            <a:noFill/>
            <a:ln w="9525">
              <a:noFill/>
              <a:miter lim="800000"/>
              <a:headEnd/>
              <a:tailEnd/>
            </a:ln>
            <a:effectLst/>
          </p:spPr>
          <p:txBody>
            <a:bodyPr>
              <a:spAutoFit/>
            </a:bodyPr>
            <a:lstStyle/>
            <a:p>
              <a:pPr>
                <a:spcBef>
                  <a:spcPct val="50000"/>
                </a:spcBef>
              </a:pPr>
              <a:r>
                <a:rPr lang="en-US" sz="1400" dirty="0"/>
                <a:t>Neutron Kinetic Energy (eV)</a:t>
              </a:r>
            </a:p>
          </p:txBody>
        </p:sp>
        <p:sp>
          <p:nvSpPr>
            <p:cNvPr id="268298" name="Text Box 10"/>
            <p:cNvSpPr txBox="1">
              <a:spLocks noChangeArrowheads="1"/>
            </p:cNvSpPr>
            <p:nvPr/>
          </p:nvSpPr>
          <p:spPr bwMode="auto">
            <a:xfrm rot="16200000">
              <a:off x="-1469" y="2165"/>
              <a:ext cx="3493" cy="194"/>
            </a:xfrm>
            <a:prstGeom prst="rect">
              <a:avLst/>
            </a:prstGeom>
            <a:noFill/>
            <a:ln w="9525">
              <a:noFill/>
              <a:miter lim="800000"/>
              <a:headEnd/>
              <a:tailEnd/>
            </a:ln>
            <a:effectLst/>
          </p:spPr>
          <p:txBody>
            <a:bodyPr wrap="square">
              <a:spAutoFit/>
            </a:bodyPr>
            <a:lstStyle/>
            <a:p>
              <a:pPr>
                <a:spcBef>
                  <a:spcPct val="50000"/>
                </a:spcBef>
              </a:pPr>
              <a:r>
                <a:rPr lang="en-US" sz="1400" dirty="0"/>
                <a:t>Neutron Capture and Fission Cross Sections (b=10</a:t>
              </a:r>
              <a:r>
                <a:rPr lang="en-US" sz="1400" baseline="30000" dirty="0"/>
                <a:t>-24</a:t>
              </a:r>
              <a:r>
                <a:rPr lang="en-US" sz="1400" dirty="0"/>
                <a:t>cm</a:t>
              </a:r>
              <a:r>
                <a:rPr lang="en-US" sz="1400" baseline="30000" dirty="0"/>
                <a:t>2</a:t>
              </a:r>
              <a:r>
                <a:rPr lang="en-US" sz="1400" dirty="0"/>
                <a:t>)</a:t>
              </a:r>
            </a:p>
          </p:txBody>
        </p:sp>
        <p:sp>
          <p:nvSpPr>
            <p:cNvPr id="268299" name="Text Box 11"/>
            <p:cNvSpPr txBox="1">
              <a:spLocks noChangeArrowheads="1"/>
            </p:cNvSpPr>
            <p:nvPr/>
          </p:nvSpPr>
          <p:spPr bwMode="auto">
            <a:xfrm>
              <a:off x="1815" y="743"/>
              <a:ext cx="761" cy="252"/>
            </a:xfrm>
            <a:prstGeom prst="rect">
              <a:avLst/>
            </a:prstGeom>
            <a:noFill/>
            <a:ln w="9525">
              <a:noFill/>
              <a:miter lim="800000"/>
              <a:headEnd/>
              <a:tailEnd/>
            </a:ln>
            <a:effectLst/>
          </p:spPr>
          <p:txBody>
            <a:bodyPr wrap="square">
              <a:spAutoFit/>
            </a:bodyPr>
            <a:lstStyle/>
            <a:p>
              <a:pPr>
                <a:spcBef>
                  <a:spcPct val="50000"/>
                </a:spcBef>
              </a:pPr>
              <a:r>
                <a:rPr lang="en-US" b="1" baseline="30000" dirty="0">
                  <a:solidFill>
                    <a:srgbClr val="FF0000"/>
                  </a:solidFill>
                </a:rPr>
                <a:t>235</a:t>
              </a:r>
              <a:r>
                <a:rPr lang="en-US" b="1" dirty="0">
                  <a:solidFill>
                    <a:srgbClr val="FF0000"/>
                  </a:solidFill>
                </a:rPr>
                <a:t>U+n</a:t>
              </a:r>
            </a:p>
          </p:txBody>
        </p:sp>
        <p:sp>
          <p:nvSpPr>
            <p:cNvPr id="268300" name="Text Box 12"/>
            <p:cNvSpPr txBox="1">
              <a:spLocks noChangeArrowheads="1"/>
            </p:cNvSpPr>
            <p:nvPr/>
          </p:nvSpPr>
          <p:spPr bwMode="auto">
            <a:xfrm>
              <a:off x="1839" y="2451"/>
              <a:ext cx="737" cy="252"/>
            </a:xfrm>
            <a:prstGeom prst="rect">
              <a:avLst/>
            </a:prstGeom>
            <a:noFill/>
            <a:ln w="9525">
              <a:noFill/>
              <a:miter lim="800000"/>
              <a:headEnd/>
              <a:tailEnd/>
            </a:ln>
            <a:effectLst/>
          </p:spPr>
          <p:txBody>
            <a:bodyPr wrap="square">
              <a:spAutoFit/>
            </a:bodyPr>
            <a:lstStyle/>
            <a:p>
              <a:pPr>
                <a:spcBef>
                  <a:spcPct val="50000"/>
                </a:spcBef>
              </a:pPr>
              <a:r>
                <a:rPr lang="en-US" baseline="30000" dirty="0">
                  <a:solidFill>
                    <a:srgbClr val="0000FF"/>
                  </a:solidFill>
                </a:rPr>
                <a:t>238</a:t>
              </a:r>
              <a:r>
                <a:rPr lang="en-US" dirty="0">
                  <a:solidFill>
                    <a:srgbClr val="0000FF"/>
                  </a:solidFill>
                </a:rPr>
                <a:t>U+n</a:t>
              </a:r>
            </a:p>
          </p:txBody>
        </p:sp>
        <p:sp>
          <p:nvSpPr>
            <p:cNvPr id="268301" name="Text Box 13"/>
            <p:cNvSpPr txBox="1">
              <a:spLocks noChangeArrowheads="1"/>
            </p:cNvSpPr>
            <p:nvPr/>
          </p:nvSpPr>
          <p:spPr bwMode="auto">
            <a:xfrm rot="2024147">
              <a:off x="400" y="1220"/>
              <a:ext cx="957" cy="192"/>
            </a:xfrm>
            <a:prstGeom prst="rect">
              <a:avLst/>
            </a:prstGeom>
            <a:noFill/>
            <a:ln w="9525">
              <a:noFill/>
              <a:miter lim="800000"/>
              <a:headEnd/>
              <a:tailEnd/>
            </a:ln>
            <a:effectLst/>
          </p:spPr>
          <p:txBody>
            <a:bodyPr>
              <a:spAutoFit/>
            </a:bodyPr>
            <a:lstStyle/>
            <a:p>
              <a:pPr>
                <a:spcBef>
                  <a:spcPct val="50000"/>
                </a:spcBef>
              </a:pPr>
              <a:r>
                <a:rPr lang="en-US" sz="1400" b="1" dirty="0">
                  <a:solidFill>
                    <a:schemeClr val="bg1">
                      <a:lumMod val="50000"/>
                    </a:schemeClr>
                  </a:solidFill>
                </a:rPr>
                <a:t>n capture</a:t>
              </a:r>
            </a:p>
          </p:txBody>
        </p:sp>
        <p:sp>
          <p:nvSpPr>
            <p:cNvPr id="268302" name="Text Box 14"/>
            <p:cNvSpPr txBox="1">
              <a:spLocks noChangeArrowheads="1"/>
            </p:cNvSpPr>
            <p:nvPr/>
          </p:nvSpPr>
          <p:spPr bwMode="auto">
            <a:xfrm rot="2024147">
              <a:off x="380" y="3143"/>
              <a:ext cx="957" cy="192"/>
            </a:xfrm>
            <a:prstGeom prst="rect">
              <a:avLst/>
            </a:prstGeom>
            <a:noFill/>
            <a:ln w="9525">
              <a:noFill/>
              <a:miter lim="800000"/>
              <a:headEnd/>
              <a:tailEnd/>
            </a:ln>
            <a:effectLst/>
          </p:spPr>
          <p:txBody>
            <a:bodyPr>
              <a:spAutoFit/>
            </a:bodyPr>
            <a:lstStyle/>
            <a:p>
              <a:pPr>
                <a:spcBef>
                  <a:spcPct val="50000"/>
                </a:spcBef>
              </a:pPr>
              <a:r>
                <a:rPr lang="en-US" sz="1400" dirty="0">
                  <a:solidFill>
                    <a:srgbClr val="FF0000"/>
                  </a:solidFill>
                </a:rPr>
                <a:t>n capture</a:t>
              </a:r>
            </a:p>
          </p:txBody>
        </p:sp>
        <p:sp>
          <p:nvSpPr>
            <p:cNvPr id="268303" name="Text Box 15"/>
            <p:cNvSpPr txBox="1">
              <a:spLocks noChangeArrowheads="1"/>
            </p:cNvSpPr>
            <p:nvPr/>
          </p:nvSpPr>
          <p:spPr bwMode="auto">
            <a:xfrm rot="2024147">
              <a:off x="527" y="881"/>
              <a:ext cx="957" cy="192"/>
            </a:xfrm>
            <a:prstGeom prst="rect">
              <a:avLst/>
            </a:prstGeom>
            <a:noFill/>
            <a:ln w="9525">
              <a:noFill/>
              <a:miter lim="800000"/>
              <a:headEnd/>
              <a:tailEnd/>
            </a:ln>
            <a:effectLst/>
          </p:spPr>
          <p:txBody>
            <a:bodyPr>
              <a:spAutoFit/>
            </a:bodyPr>
            <a:lstStyle/>
            <a:p>
              <a:pPr>
                <a:spcBef>
                  <a:spcPct val="50000"/>
                </a:spcBef>
              </a:pPr>
              <a:r>
                <a:rPr lang="en-US" sz="1400" b="1" dirty="0">
                  <a:solidFill>
                    <a:srgbClr val="0000FF"/>
                  </a:solidFill>
                </a:rPr>
                <a:t>fission</a:t>
              </a:r>
            </a:p>
          </p:txBody>
        </p:sp>
        <p:sp>
          <p:nvSpPr>
            <p:cNvPr id="268304" name="Text Box 16"/>
            <p:cNvSpPr txBox="1">
              <a:spLocks noChangeArrowheads="1"/>
            </p:cNvSpPr>
            <p:nvPr/>
          </p:nvSpPr>
          <p:spPr bwMode="auto">
            <a:xfrm rot="16368612">
              <a:off x="1933" y="3205"/>
              <a:ext cx="957" cy="330"/>
            </a:xfrm>
            <a:prstGeom prst="rect">
              <a:avLst/>
            </a:prstGeom>
            <a:noFill/>
            <a:ln w="9525">
              <a:noFill/>
              <a:miter lim="800000"/>
              <a:headEnd/>
              <a:tailEnd/>
            </a:ln>
            <a:effectLst/>
          </p:spPr>
          <p:txBody>
            <a:bodyPr>
              <a:spAutoFit/>
            </a:bodyPr>
            <a:lstStyle/>
            <a:p>
              <a:pPr algn="l">
                <a:spcBef>
                  <a:spcPct val="50000"/>
                </a:spcBef>
              </a:pPr>
              <a:r>
                <a:rPr lang="en-US" sz="1400" dirty="0">
                  <a:solidFill>
                    <a:srgbClr val="0000FF"/>
                  </a:solidFill>
                </a:rPr>
                <a:t>Fast-neutron</a:t>
              </a:r>
              <a:br>
                <a:rPr lang="en-US" sz="1400" dirty="0">
                  <a:solidFill>
                    <a:srgbClr val="0000FF"/>
                  </a:solidFill>
                </a:rPr>
              </a:br>
              <a:r>
                <a:rPr lang="en-US" sz="1400" dirty="0">
                  <a:solidFill>
                    <a:srgbClr val="0000FF"/>
                  </a:solidFill>
                </a:rPr>
                <a:t>fission</a:t>
              </a:r>
            </a:p>
          </p:txBody>
        </p:sp>
        <p:sp>
          <p:nvSpPr>
            <p:cNvPr id="268305" name="Freeform 17"/>
            <p:cNvSpPr>
              <a:spLocks/>
            </p:cNvSpPr>
            <p:nvPr/>
          </p:nvSpPr>
          <p:spPr bwMode="auto">
            <a:xfrm>
              <a:off x="2376" y="3288"/>
              <a:ext cx="200" cy="508"/>
            </a:xfrm>
            <a:custGeom>
              <a:avLst/>
              <a:gdLst/>
              <a:ahLst/>
              <a:cxnLst>
                <a:cxn ang="0">
                  <a:pos x="0" y="508"/>
                </a:cxn>
                <a:cxn ang="0">
                  <a:pos x="8" y="464"/>
                </a:cxn>
                <a:cxn ang="0">
                  <a:pos x="20" y="388"/>
                </a:cxn>
                <a:cxn ang="0">
                  <a:pos x="24" y="348"/>
                </a:cxn>
                <a:cxn ang="0">
                  <a:pos x="36" y="276"/>
                </a:cxn>
                <a:cxn ang="0">
                  <a:pos x="40" y="184"/>
                </a:cxn>
                <a:cxn ang="0">
                  <a:pos x="60" y="80"/>
                </a:cxn>
                <a:cxn ang="0">
                  <a:pos x="100" y="72"/>
                </a:cxn>
                <a:cxn ang="0">
                  <a:pos x="128" y="72"/>
                </a:cxn>
                <a:cxn ang="0">
                  <a:pos x="156" y="72"/>
                </a:cxn>
                <a:cxn ang="0">
                  <a:pos x="172" y="52"/>
                </a:cxn>
                <a:cxn ang="0">
                  <a:pos x="180" y="24"/>
                </a:cxn>
                <a:cxn ang="0">
                  <a:pos x="200" y="0"/>
                </a:cxn>
              </a:cxnLst>
              <a:rect l="0" t="0" r="r" b="b"/>
              <a:pathLst>
                <a:path w="200" h="508">
                  <a:moveTo>
                    <a:pt x="0" y="508"/>
                  </a:moveTo>
                  <a:cubicBezTo>
                    <a:pt x="2" y="496"/>
                    <a:pt x="5" y="484"/>
                    <a:pt x="8" y="464"/>
                  </a:cubicBezTo>
                  <a:cubicBezTo>
                    <a:pt x="11" y="444"/>
                    <a:pt x="17" y="407"/>
                    <a:pt x="20" y="388"/>
                  </a:cubicBezTo>
                  <a:cubicBezTo>
                    <a:pt x="23" y="369"/>
                    <a:pt x="21" y="367"/>
                    <a:pt x="24" y="348"/>
                  </a:cubicBezTo>
                  <a:cubicBezTo>
                    <a:pt x="27" y="329"/>
                    <a:pt x="33" y="303"/>
                    <a:pt x="36" y="276"/>
                  </a:cubicBezTo>
                  <a:cubicBezTo>
                    <a:pt x="39" y="249"/>
                    <a:pt x="36" y="217"/>
                    <a:pt x="40" y="184"/>
                  </a:cubicBezTo>
                  <a:cubicBezTo>
                    <a:pt x="44" y="151"/>
                    <a:pt x="50" y="99"/>
                    <a:pt x="60" y="80"/>
                  </a:cubicBezTo>
                  <a:cubicBezTo>
                    <a:pt x="70" y="61"/>
                    <a:pt x="89" y="73"/>
                    <a:pt x="100" y="72"/>
                  </a:cubicBezTo>
                  <a:cubicBezTo>
                    <a:pt x="111" y="71"/>
                    <a:pt x="119" y="72"/>
                    <a:pt x="128" y="72"/>
                  </a:cubicBezTo>
                  <a:cubicBezTo>
                    <a:pt x="137" y="72"/>
                    <a:pt x="149" y="75"/>
                    <a:pt x="156" y="72"/>
                  </a:cubicBezTo>
                  <a:cubicBezTo>
                    <a:pt x="163" y="69"/>
                    <a:pt x="168" y="60"/>
                    <a:pt x="172" y="52"/>
                  </a:cubicBezTo>
                  <a:cubicBezTo>
                    <a:pt x="176" y="44"/>
                    <a:pt x="175" y="33"/>
                    <a:pt x="180" y="24"/>
                  </a:cubicBezTo>
                  <a:cubicBezTo>
                    <a:pt x="185" y="15"/>
                    <a:pt x="194" y="3"/>
                    <a:pt x="200" y="0"/>
                  </a:cubicBezTo>
                </a:path>
              </a:pathLst>
            </a:custGeom>
            <a:noFill/>
            <a:ln w="38100" cap="flat" cmpd="sng">
              <a:solidFill>
                <a:srgbClr val="FF0000"/>
              </a:solidFill>
              <a:prstDash val="solid"/>
              <a:round/>
              <a:headEnd/>
              <a:tailEnd/>
            </a:ln>
            <a:effectLst/>
          </p:spPr>
          <p:txBody>
            <a:bodyPr/>
            <a:lstStyle/>
            <a:p>
              <a:endParaRPr lang="en-US"/>
            </a:p>
          </p:txBody>
        </p:sp>
        <p:sp>
          <p:nvSpPr>
            <p:cNvPr id="268311" name="Line 23"/>
            <p:cNvSpPr>
              <a:spLocks noChangeShapeType="1"/>
            </p:cNvSpPr>
            <p:nvPr/>
          </p:nvSpPr>
          <p:spPr bwMode="auto">
            <a:xfrm>
              <a:off x="1272" y="1197"/>
              <a:ext cx="0" cy="261"/>
            </a:xfrm>
            <a:prstGeom prst="line">
              <a:avLst/>
            </a:prstGeom>
            <a:noFill/>
            <a:ln w="9525">
              <a:solidFill>
                <a:srgbClr val="FF0000"/>
              </a:solidFill>
              <a:round/>
              <a:headEnd/>
              <a:tailEnd/>
            </a:ln>
            <a:effectLst/>
          </p:spPr>
          <p:txBody>
            <a:bodyPr/>
            <a:lstStyle/>
            <a:p>
              <a:endParaRPr lang="en-US"/>
            </a:p>
          </p:txBody>
        </p:sp>
        <p:sp>
          <p:nvSpPr>
            <p:cNvPr id="268312" name="Line 24"/>
            <p:cNvSpPr>
              <a:spLocks noChangeShapeType="1"/>
            </p:cNvSpPr>
            <p:nvPr/>
          </p:nvSpPr>
          <p:spPr bwMode="auto">
            <a:xfrm>
              <a:off x="1306" y="1252"/>
              <a:ext cx="0" cy="261"/>
            </a:xfrm>
            <a:prstGeom prst="line">
              <a:avLst/>
            </a:prstGeom>
            <a:noFill/>
            <a:ln w="9525">
              <a:solidFill>
                <a:srgbClr val="FF0000"/>
              </a:solidFill>
              <a:round/>
              <a:headEnd/>
              <a:tailEnd/>
            </a:ln>
            <a:effectLst/>
          </p:spPr>
          <p:txBody>
            <a:bodyPr/>
            <a:lstStyle/>
            <a:p>
              <a:endParaRPr lang="en-US"/>
            </a:p>
          </p:txBody>
        </p:sp>
        <p:sp>
          <p:nvSpPr>
            <p:cNvPr id="268313" name="Line 25"/>
            <p:cNvSpPr>
              <a:spLocks noChangeShapeType="1"/>
            </p:cNvSpPr>
            <p:nvPr/>
          </p:nvSpPr>
          <p:spPr bwMode="auto">
            <a:xfrm>
              <a:off x="1322" y="1208"/>
              <a:ext cx="0" cy="261"/>
            </a:xfrm>
            <a:prstGeom prst="line">
              <a:avLst/>
            </a:prstGeom>
            <a:noFill/>
            <a:ln w="9525">
              <a:solidFill>
                <a:srgbClr val="FF0000"/>
              </a:solidFill>
              <a:round/>
              <a:headEnd/>
              <a:tailEnd/>
            </a:ln>
            <a:effectLst/>
          </p:spPr>
          <p:txBody>
            <a:bodyPr/>
            <a:lstStyle/>
            <a:p>
              <a:endParaRPr lang="en-US"/>
            </a:p>
          </p:txBody>
        </p:sp>
        <p:sp>
          <p:nvSpPr>
            <p:cNvPr id="268314" name="Line 26"/>
            <p:cNvSpPr>
              <a:spLocks noChangeShapeType="1"/>
            </p:cNvSpPr>
            <p:nvPr/>
          </p:nvSpPr>
          <p:spPr bwMode="auto">
            <a:xfrm>
              <a:off x="1350" y="975"/>
              <a:ext cx="0" cy="261"/>
            </a:xfrm>
            <a:prstGeom prst="line">
              <a:avLst/>
            </a:prstGeom>
            <a:noFill/>
            <a:ln w="9525">
              <a:solidFill>
                <a:srgbClr val="FF0000"/>
              </a:solidFill>
              <a:round/>
              <a:headEnd/>
              <a:tailEnd/>
            </a:ln>
            <a:effectLst/>
          </p:spPr>
          <p:txBody>
            <a:bodyPr/>
            <a:lstStyle/>
            <a:p>
              <a:endParaRPr lang="en-US"/>
            </a:p>
          </p:txBody>
        </p:sp>
        <p:sp>
          <p:nvSpPr>
            <p:cNvPr id="268315" name="Line 27"/>
            <p:cNvSpPr>
              <a:spLocks noChangeShapeType="1"/>
            </p:cNvSpPr>
            <p:nvPr/>
          </p:nvSpPr>
          <p:spPr bwMode="auto">
            <a:xfrm>
              <a:off x="1366" y="1222"/>
              <a:ext cx="0" cy="261"/>
            </a:xfrm>
            <a:prstGeom prst="line">
              <a:avLst/>
            </a:prstGeom>
            <a:noFill/>
            <a:ln w="9525">
              <a:solidFill>
                <a:srgbClr val="FF0000"/>
              </a:solidFill>
              <a:round/>
              <a:headEnd/>
              <a:tailEnd/>
            </a:ln>
            <a:effectLst/>
          </p:spPr>
          <p:txBody>
            <a:bodyPr/>
            <a:lstStyle/>
            <a:p>
              <a:endParaRPr lang="en-US"/>
            </a:p>
          </p:txBody>
        </p:sp>
        <p:sp>
          <p:nvSpPr>
            <p:cNvPr id="268316" name="Line 28"/>
            <p:cNvSpPr>
              <a:spLocks noChangeShapeType="1"/>
            </p:cNvSpPr>
            <p:nvPr/>
          </p:nvSpPr>
          <p:spPr bwMode="auto">
            <a:xfrm>
              <a:off x="1394" y="1196"/>
              <a:ext cx="0" cy="261"/>
            </a:xfrm>
            <a:prstGeom prst="line">
              <a:avLst/>
            </a:prstGeom>
            <a:noFill/>
            <a:ln w="9525">
              <a:solidFill>
                <a:srgbClr val="FF0000"/>
              </a:solidFill>
              <a:round/>
              <a:headEnd/>
              <a:tailEnd/>
            </a:ln>
            <a:effectLst/>
          </p:spPr>
          <p:txBody>
            <a:bodyPr/>
            <a:lstStyle/>
            <a:p>
              <a:endParaRPr lang="en-US"/>
            </a:p>
          </p:txBody>
        </p:sp>
        <p:sp>
          <p:nvSpPr>
            <p:cNvPr id="268317" name="Line 29"/>
            <p:cNvSpPr>
              <a:spLocks noChangeShapeType="1"/>
            </p:cNvSpPr>
            <p:nvPr/>
          </p:nvSpPr>
          <p:spPr bwMode="auto">
            <a:xfrm>
              <a:off x="1407" y="1191"/>
              <a:ext cx="0" cy="261"/>
            </a:xfrm>
            <a:prstGeom prst="line">
              <a:avLst/>
            </a:prstGeom>
            <a:noFill/>
            <a:ln w="9525">
              <a:solidFill>
                <a:srgbClr val="FF0000"/>
              </a:solidFill>
              <a:round/>
              <a:headEnd/>
              <a:tailEnd/>
            </a:ln>
            <a:effectLst/>
          </p:spPr>
          <p:txBody>
            <a:bodyPr/>
            <a:lstStyle/>
            <a:p>
              <a:endParaRPr lang="en-US"/>
            </a:p>
          </p:txBody>
        </p:sp>
        <p:sp>
          <p:nvSpPr>
            <p:cNvPr id="268318" name="Line 30"/>
            <p:cNvSpPr>
              <a:spLocks noChangeShapeType="1"/>
            </p:cNvSpPr>
            <p:nvPr/>
          </p:nvSpPr>
          <p:spPr bwMode="auto">
            <a:xfrm>
              <a:off x="1420" y="1198"/>
              <a:ext cx="0" cy="261"/>
            </a:xfrm>
            <a:prstGeom prst="line">
              <a:avLst/>
            </a:prstGeom>
            <a:noFill/>
            <a:ln w="9525">
              <a:solidFill>
                <a:srgbClr val="FF0000"/>
              </a:solidFill>
              <a:round/>
              <a:headEnd/>
              <a:tailEnd/>
            </a:ln>
            <a:effectLst/>
          </p:spPr>
          <p:txBody>
            <a:bodyPr/>
            <a:lstStyle/>
            <a:p>
              <a:endParaRPr lang="en-US"/>
            </a:p>
          </p:txBody>
        </p:sp>
        <p:sp>
          <p:nvSpPr>
            <p:cNvPr id="268319" name="Line 31"/>
            <p:cNvSpPr>
              <a:spLocks noChangeShapeType="1"/>
            </p:cNvSpPr>
            <p:nvPr/>
          </p:nvSpPr>
          <p:spPr bwMode="auto">
            <a:xfrm>
              <a:off x="1424" y="968"/>
              <a:ext cx="0" cy="261"/>
            </a:xfrm>
            <a:prstGeom prst="line">
              <a:avLst/>
            </a:prstGeom>
            <a:noFill/>
            <a:ln w="9525">
              <a:solidFill>
                <a:srgbClr val="FF0000"/>
              </a:solidFill>
              <a:round/>
              <a:headEnd/>
              <a:tailEnd/>
            </a:ln>
            <a:effectLst/>
          </p:spPr>
          <p:txBody>
            <a:bodyPr/>
            <a:lstStyle/>
            <a:p>
              <a:endParaRPr lang="en-US"/>
            </a:p>
          </p:txBody>
        </p:sp>
        <p:sp>
          <p:nvSpPr>
            <p:cNvPr id="268320" name="Line 32"/>
            <p:cNvSpPr>
              <a:spLocks noChangeShapeType="1"/>
            </p:cNvSpPr>
            <p:nvPr/>
          </p:nvSpPr>
          <p:spPr bwMode="auto">
            <a:xfrm flipH="1">
              <a:off x="1440" y="1194"/>
              <a:ext cx="3" cy="363"/>
            </a:xfrm>
            <a:prstGeom prst="line">
              <a:avLst/>
            </a:prstGeom>
            <a:noFill/>
            <a:ln w="9525">
              <a:solidFill>
                <a:srgbClr val="FF0000"/>
              </a:solidFill>
              <a:round/>
              <a:headEnd/>
              <a:tailEnd/>
            </a:ln>
            <a:effectLst/>
          </p:spPr>
          <p:txBody>
            <a:bodyPr/>
            <a:lstStyle/>
            <a:p>
              <a:endParaRPr lang="en-US"/>
            </a:p>
          </p:txBody>
        </p:sp>
        <p:sp>
          <p:nvSpPr>
            <p:cNvPr id="268321" name="Line 33"/>
            <p:cNvSpPr>
              <a:spLocks noChangeShapeType="1"/>
            </p:cNvSpPr>
            <p:nvPr/>
          </p:nvSpPr>
          <p:spPr bwMode="auto">
            <a:xfrm flipH="1">
              <a:off x="1453" y="1201"/>
              <a:ext cx="3" cy="363"/>
            </a:xfrm>
            <a:prstGeom prst="line">
              <a:avLst/>
            </a:prstGeom>
            <a:noFill/>
            <a:ln w="9525">
              <a:solidFill>
                <a:srgbClr val="FF0000"/>
              </a:solidFill>
              <a:round/>
              <a:headEnd/>
              <a:tailEnd/>
            </a:ln>
            <a:effectLst/>
          </p:spPr>
          <p:txBody>
            <a:bodyPr/>
            <a:lstStyle/>
            <a:p>
              <a:endParaRPr lang="en-US"/>
            </a:p>
          </p:txBody>
        </p:sp>
        <p:sp>
          <p:nvSpPr>
            <p:cNvPr id="268322" name="Line 34"/>
            <p:cNvSpPr>
              <a:spLocks noChangeShapeType="1"/>
            </p:cNvSpPr>
            <p:nvPr/>
          </p:nvSpPr>
          <p:spPr bwMode="auto">
            <a:xfrm flipH="1">
              <a:off x="1472" y="1100"/>
              <a:ext cx="3" cy="363"/>
            </a:xfrm>
            <a:prstGeom prst="line">
              <a:avLst/>
            </a:prstGeom>
            <a:noFill/>
            <a:ln w="9525">
              <a:solidFill>
                <a:srgbClr val="FF0000"/>
              </a:solidFill>
              <a:round/>
              <a:headEnd/>
              <a:tailEnd/>
            </a:ln>
            <a:effectLst/>
          </p:spPr>
          <p:txBody>
            <a:bodyPr/>
            <a:lstStyle/>
            <a:p>
              <a:endParaRPr lang="en-US"/>
            </a:p>
          </p:txBody>
        </p:sp>
        <p:sp>
          <p:nvSpPr>
            <p:cNvPr id="268323" name="Line 35"/>
            <p:cNvSpPr>
              <a:spLocks noChangeShapeType="1"/>
            </p:cNvSpPr>
            <p:nvPr/>
          </p:nvSpPr>
          <p:spPr bwMode="auto">
            <a:xfrm flipH="1">
              <a:off x="1484" y="1100"/>
              <a:ext cx="3" cy="363"/>
            </a:xfrm>
            <a:prstGeom prst="line">
              <a:avLst/>
            </a:prstGeom>
            <a:noFill/>
            <a:ln w="9525">
              <a:solidFill>
                <a:srgbClr val="FF0000"/>
              </a:solidFill>
              <a:round/>
              <a:headEnd/>
              <a:tailEnd/>
            </a:ln>
            <a:effectLst/>
          </p:spPr>
          <p:txBody>
            <a:bodyPr/>
            <a:lstStyle/>
            <a:p>
              <a:endParaRPr lang="en-US"/>
            </a:p>
          </p:txBody>
        </p:sp>
        <p:sp>
          <p:nvSpPr>
            <p:cNvPr id="268324" name="Line 36"/>
            <p:cNvSpPr>
              <a:spLocks noChangeShapeType="1"/>
            </p:cNvSpPr>
            <p:nvPr/>
          </p:nvSpPr>
          <p:spPr bwMode="auto">
            <a:xfrm flipH="1">
              <a:off x="1497" y="1197"/>
              <a:ext cx="3" cy="363"/>
            </a:xfrm>
            <a:prstGeom prst="line">
              <a:avLst/>
            </a:prstGeom>
            <a:noFill/>
            <a:ln w="9525">
              <a:solidFill>
                <a:srgbClr val="FF0000"/>
              </a:solidFill>
              <a:round/>
              <a:headEnd/>
              <a:tailEnd/>
            </a:ln>
            <a:effectLst/>
          </p:spPr>
          <p:txBody>
            <a:bodyPr/>
            <a:lstStyle/>
            <a:p>
              <a:endParaRPr lang="en-US"/>
            </a:p>
          </p:txBody>
        </p:sp>
        <p:sp>
          <p:nvSpPr>
            <p:cNvPr id="268325" name="Line 37"/>
            <p:cNvSpPr>
              <a:spLocks noChangeShapeType="1"/>
            </p:cNvSpPr>
            <p:nvPr/>
          </p:nvSpPr>
          <p:spPr bwMode="auto">
            <a:xfrm flipH="1">
              <a:off x="1504" y="1108"/>
              <a:ext cx="3" cy="363"/>
            </a:xfrm>
            <a:prstGeom prst="line">
              <a:avLst/>
            </a:prstGeom>
            <a:noFill/>
            <a:ln w="9525">
              <a:solidFill>
                <a:srgbClr val="FF0000"/>
              </a:solidFill>
              <a:round/>
              <a:headEnd/>
              <a:tailEnd/>
            </a:ln>
            <a:effectLst/>
          </p:spPr>
          <p:txBody>
            <a:bodyPr/>
            <a:lstStyle/>
            <a:p>
              <a:endParaRPr lang="en-US"/>
            </a:p>
          </p:txBody>
        </p:sp>
        <p:sp>
          <p:nvSpPr>
            <p:cNvPr id="268326" name="Line 38"/>
            <p:cNvSpPr>
              <a:spLocks noChangeShapeType="1"/>
            </p:cNvSpPr>
            <p:nvPr/>
          </p:nvSpPr>
          <p:spPr bwMode="auto">
            <a:xfrm flipH="1">
              <a:off x="1463" y="1316"/>
              <a:ext cx="3" cy="363"/>
            </a:xfrm>
            <a:prstGeom prst="line">
              <a:avLst/>
            </a:prstGeom>
            <a:noFill/>
            <a:ln w="9525">
              <a:solidFill>
                <a:srgbClr val="FF0000"/>
              </a:solidFill>
              <a:round/>
              <a:headEnd/>
              <a:tailEnd/>
            </a:ln>
            <a:effectLst/>
          </p:spPr>
          <p:txBody>
            <a:bodyPr/>
            <a:lstStyle/>
            <a:p>
              <a:endParaRPr lang="en-US"/>
            </a:p>
          </p:txBody>
        </p:sp>
        <p:sp>
          <p:nvSpPr>
            <p:cNvPr id="268327" name="Line 39"/>
            <p:cNvSpPr>
              <a:spLocks noChangeShapeType="1"/>
            </p:cNvSpPr>
            <p:nvPr/>
          </p:nvSpPr>
          <p:spPr bwMode="auto">
            <a:xfrm flipH="1">
              <a:off x="1518" y="1224"/>
              <a:ext cx="3" cy="363"/>
            </a:xfrm>
            <a:prstGeom prst="line">
              <a:avLst/>
            </a:prstGeom>
            <a:noFill/>
            <a:ln w="9525">
              <a:solidFill>
                <a:srgbClr val="FF0000"/>
              </a:solidFill>
              <a:round/>
              <a:headEnd/>
              <a:tailEnd/>
            </a:ln>
            <a:effectLst/>
          </p:spPr>
          <p:txBody>
            <a:bodyPr/>
            <a:lstStyle/>
            <a:p>
              <a:endParaRPr lang="en-US"/>
            </a:p>
          </p:txBody>
        </p:sp>
        <p:sp>
          <p:nvSpPr>
            <p:cNvPr id="268328" name="Line 40"/>
            <p:cNvSpPr>
              <a:spLocks noChangeShapeType="1"/>
            </p:cNvSpPr>
            <p:nvPr/>
          </p:nvSpPr>
          <p:spPr bwMode="auto">
            <a:xfrm flipH="1">
              <a:off x="1537" y="1156"/>
              <a:ext cx="3" cy="363"/>
            </a:xfrm>
            <a:prstGeom prst="line">
              <a:avLst/>
            </a:prstGeom>
            <a:noFill/>
            <a:ln w="9525">
              <a:solidFill>
                <a:srgbClr val="FF0000"/>
              </a:solidFill>
              <a:round/>
              <a:headEnd/>
              <a:tailEnd/>
            </a:ln>
            <a:effectLst/>
          </p:spPr>
          <p:txBody>
            <a:bodyPr/>
            <a:lstStyle/>
            <a:p>
              <a:endParaRPr lang="en-US"/>
            </a:p>
          </p:txBody>
        </p:sp>
        <p:sp>
          <p:nvSpPr>
            <p:cNvPr id="268329" name="Line 41"/>
            <p:cNvSpPr>
              <a:spLocks noChangeShapeType="1"/>
            </p:cNvSpPr>
            <p:nvPr/>
          </p:nvSpPr>
          <p:spPr bwMode="auto">
            <a:xfrm flipH="1">
              <a:off x="1553" y="1184"/>
              <a:ext cx="3" cy="363"/>
            </a:xfrm>
            <a:prstGeom prst="line">
              <a:avLst/>
            </a:prstGeom>
            <a:noFill/>
            <a:ln w="9525">
              <a:solidFill>
                <a:srgbClr val="FF0000"/>
              </a:solidFill>
              <a:round/>
              <a:headEnd/>
              <a:tailEnd/>
            </a:ln>
            <a:effectLst/>
          </p:spPr>
          <p:txBody>
            <a:bodyPr/>
            <a:lstStyle/>
            <a:p>
              <a:endParaRPr lang="en-US"/>
            </a:p>
          </p:txBody>
        </p:sp>
        <p:sp>
          <p:nvSpPr>
            <p:cNvPr id="268330" name="Line 42"/>
            <p:cNvSpPr>
              <a:spLocks noChangeShapeType="1"/>
            </p:cNvSpPr>
            <p:nvPr/>
          </p:nvSpPr>
          <p:spPr bwMode="auto">
            <a:xfrm flipH="1">
              <a:off x="1536" y="1422"/>
              <a:ext cx="3" cy="363"/>
            </a:xfrm>
            <a:prstGeom prst="line">
              <a:avLst/>
            </a:prstGeom>
            <a:noFill/>
            <a:ln w="9525">
              <a:solidFill>
                <a:srgbClr val="FF0000"/>
              </a:solidFill>
              <a:round/>
              <a:headEnd/>
              <a:tailEnd/>
            </a:ln>
            <a:effectLst/>
          </p:spPr>
          <p:txBody>
            <a:bodyPr/>
            <a:lstStyle/>
            <a:p>
              <a:endParaRPr lang="en-US"/>
            </a:p>
          </p:txBody>
        </p:sp>
        <p:sp>
          <p:nvSpPr>
            <p:cNvPr id="268331" name="Line 43"/>
            <p:cNvSpPr>
              <a:spLocks noChangeShapeType="1"/>
            </p:cNvSpPr>
            <p:nvPr/>
          </p:nvSpPr>
          <p:spPr bwMode="auto">
            <a:xfrm flipH="1">
              <a:off x="1591" y="1186"/>
              <a:ext cx="3" cy="363"/>
            </a:xfrm>
            <a:prstGeom prst="line">
              <a:avLst/>
            </a:prstGeom>
            <a:noFill/>
            <a:ln w="9525">
              <a:solidFill>
                <a:srgbClr val="FF0000"/>
              </a:solidFill>
              <a:round/>
              <a:headEnd/>
              <a:tailEnd/>
            </a:ln>
            <a:effectLst/>
          </p:spPr>
          <p:txBody>
            <a:bodyPr/>
            <a:lstStyle/>
            <a:p>
              <a:endParaRPr lang="en-US"/>
            </a:p>
          </p:txBody>
        </p:sp>
        <p:sp>
          <p:nvSpPr>
            <p:cNvPr id="268332" name="Line 44"/>
            <p:cNvSpPr>
              <a:spLocks noChangeShapeType="1"/>
            </p:cNvSpPr>
            <p:nvPr/>
          </p:nvSpPr>
          <p:spPr bwMode="auto">
            <a:xfrm flipH="1">
              <a:off x="1565" y="1283"/>
              <a:ext cx="3" cy="363"/>
            </a:xfrm>
            <a:prstGeom prst="line">
              <a:avLst/>
            </a:prstGeom>
            <a:noFill/>
            <a:ln w="9525">
              <a:solidFill>
                <a:srgbClr val="FF0000"/>
              </a:solidFill>
              <a:round/>
              <a:headEnd/>
              <a:tailEnd/>
            </a:ln>
            <a:effectLst/>
          </p:spPr>
          <p:txBody>
            <a:bodyPr/>
            <a:lstStyle/>
            <a:p>
              <a:endParaRPr lang="en-US"/>
            </a:p>
          </p:txBody>
        </p:sp>
        <p:sp>
          <p:nvSpPr>
            <p:cNvPr id="268333" name="Line 45"/>
            <p:cNvSpPr>
              <a:spLocks noChangeShapeType="1"/>
            </p:cNvSpPr>
            <p:nvPr/>
          </p:nvSpPr>
          <p:spPr bwMode="auto">
            <a:xfrm flipH="1">
              <a:off x="1601" y="1283"/>
              <a:ext cx="3" cy="363"/>
            </a:xfrm>
            <a:prstGeom prst="line">
              <a:avLst/>
            </a:prstGeom>
            <a:noFill/>
            <a:ln w="9525">
              <a:solidFill>
                <a:srgbClr val="FF0000"/>
              </a:solidFill>
              <a:round/>
              <a:headEnd/>
              <a:tailEnd/>
            </a:ln>
            <a:effectLst/>
          </p:spPr>
          <p:txBody>
            <a:bodyPr/>
            <a:lstStyle/>
            <a:p>
              <a:endParaRPr lang="en-US"/>
            </a:p>
          </p:txBody>
        </p:sp>
        <p:sp>
          <p:nvSpPr>
            <p:cNvPr id="268334" name="Line 46"/>
            <p:cNvSpPr>
              <a:spLocks noChangeShapeType="1"/>
            </p:cNvSpPr>
            <p:nvPr/>
          </p:nvSpPr>
          <p:spPr bwMode="auto">
            <a:xfrm flipH="1">
              <a:off x="1610" y="1283"/>
              <a:ext cx="3" cy="363"/>
            </a:xfrm>
            <a:prstGeom prst="line">
              <a:avLst/>
            </a:prstGeom>
            <a:noFill/>
            <a:ln w="9525">
              <a:solidFill>
                <a:srgbClr val="FF0000"/>
              </a:solidFill>
              <a:round/>
              <a:headEnd/>
              <a:tailEnd/>
            </a:ln>
            <a:effectLst/>
          </p:spPr>
          <p:txBody>
            <a:bodyPr/>
            <a:lstStyle/>
            <a:p>
              <a:endParaRPr lang="en-US"/>
            </a:p>
          </p:txBody>
        </p:sp>
        <p:sp>
          <p:nvSpPr>
            <p:cNvPr id="268335" name="Line 47"/>
            <p:cNvSpPr>
              <a:spLocks noChangeShapeType="1"/>
            </p:cNvSpPr>
            <p:nvPr/>
          </p:nvSpPr>
          <p:spPr bwMode="auto">
            <a:xfrm flipH="1">
              <a:off x="1625" y="1256"/>
              <a:ext cx="3" cy="363"/>
            </a:xfrm>
            <a:prstGeom prst="line">
              <a:avLst/>
            </a:prstGeom>
            <a:noFill/>
            <a:ln w="9525">
              <a:solidFill>
                <a:srgbClr val="FF0000"/>
              </a:solidFill>
              <a:round/>
              <a:headEnd/>
              <a:tailEnd/>
            </a:ln>
            <a:effectLst/>
          </p:spPr>
          <p:txBody>
            <a:bodyPr/>
            <a:lstStyle/>
            <a:p>
              <a:endParaRPr lang="en-US"/>
            </a:p>
          </p:txBody>
        </p:sp>
        <p:sp>
          <p:nvSpPr>
            <p:cNvPr id="268336" name="Line 48"/>
            <p:cNvSpPr>
              <a:spLocks noChangeShapeType="1"/>
            </p:cNvSpPr>
            <p:nvPr/>
          </p:nvSpPr>
          <p:spPr bwMode="auto">
            <a:xfrm flipH="1">
              <a:off x="1640" y="1310"/>
              <a:ext cx="3" cy="363"/>
            </a:xfrm>
            <a:prstGeom prst="line">
              <a:avLst/>
            </a:prstGeom>
            <a:noFill/>
            <a:ln w="9525">
              <a:solidFill>
                <a:srgbClr val="FF0000"/>
              </a:solidFill>
              <a:round/>
              <a:headEnd/>
              <a:tailEnd/>
            </a:ln>
            <a:effectLst/>
          </p:spPr>
          <p:txBody>
            <a:bodyPr/>
            <a:lstStyle/>
            <a:p>
              <a:endParaRPr lang="en-US"/>
            </a:p>
          </p:txBody>
        </p:sp>
        <p:sp>
          <p:nvSpPr>
            <p:cNvPr id="268337" name="Line 49"/>
            <p:cNvSpPr>
              <a:spLocks noChangeShapeType="1"/>
            </p:cNvSpPr>
            <p:nvPr/>
          </p:nvSpPr>
          <p:spPr bwMode="auto">
            <a:xfrm flipH="1">
              <a:off x="1661" y="1307"/>
              <a:ext cx="3" cy="363"/>
            </a:xfrm>
            <a:prstGeom prst="line">
              <a:avLst/>
            </a:prstGeom>
            <a:noFill/>
            <a:ln w="9525">
              <a:solidFill>
                <a:srgbClr val="FF0000"/>
              </a:solidFill>
              <a:round/>
              <a:headEnd/>
              <a:tailEnd/>
            </a:ln>
            <a:effectLst/>
          </p:spPr>
          <p:txBody>
            <a:bodyPr/>
            <a:lstStyle/>
            <a:p>
              <a:endParaRPr lang="en-US"/>
            </a:p>
          </p:txBody>
        </p:sp>
        <p:sp>
          <p:nvSpPr>
            <p:cNvPr id="268338" name="Line 50"/>
            <p:cNvSpPr>
              <a:spLocks noChangeShapeType="1"/>
            </p:cNvSpPr>
            <p:nvPr/>
          </p:nvSpPr>
          <p:spPr bwMode="auto">
            <a:xfrm flipH="1">
              <a:off x="1670" y="1283"/>
              <a:ext cx="3" cy="363"/>
            </a:xfrm>
            <a:prstGeom prst="line">
              <a:avLst/>
            </a:prstGeom>
            <a:noFill/>
            <a:ln w="9525">
              <a:solidFill>
                <a:srgbClr val="FF0000"/>
              </a:solidFill>
              <a:round/>
              <a:headEnd/>
              <a:tailEnd/>
            </a:ln>
            <a:effectLst/>
          </p:spPr>
          <p:txBody>
            <a:bodyPr/>
            <a:lstStyle/>
            <a:p>
              <a:endParaRPr lang="en-US"/>
            </a:p>
          </p:txBody>
        </p:sp>
        <p:sp>
          <p:nvSpPr>
            <p:cNvPr id="268339" name="Line 51"/>
            <p:cNvSpPr>
              <a:spLocks noChangeShapeType="1"/>
            </p:cNvSpPr>
            <p:nvPr/>
          </p:nvSpPr>
          <p:spPr bwMode="auto">
            <a:xfrm flipH="1">
              <a:off x="1685" y="1283"/>
              <a:ext cx="3" cy="363"/>
            </a:xfrm>
            <a:prstGeom prst="line">
              <a:avLst/>
            </a:prstGeom>
            <a:noFill/>
            <a:ln w="9525">
              <a:solidFill>
                <a:srgbClr val="FF0000"/>
              </a:solidFill>
              <a:round/>
              <a:headEnd/>
              <a:tailEnd/>
            </a:ln>
            <a:effectLst/>
          </p:spPr>
          <p:txBody>
            <a:bodyPr/>
            <a:lstStyle/>
            <a:p>
              <a:endParaRPr lang="en-US"/>
            </a:p>
          </p:txBody>
        </p:sp>
        <p:sp>
          <p:nvSpPr>
            <p:cNvPr id="268340" name="Line 52"/>
            <p:cNvSpPr>
              <a:spLocks noChangeShapeType="1"/>
            </p:cNvSpPr>
            <p:nvPr/>
          </p:nvSpPr>
          <p:spPr bwMode="auto">
            <a:xfrm flipH="1">
              <a:off x="1689" y="1347"/>
              <a:ext cx="3" cy="363"/>
            </a:xfrm>
            <a:prstGeom prst="line">
              <a:avLst/>
            </a:prstGeom>
            <a:noFill/>
            <a:ln w="9525">
              <a:solidFill>
                <a:srgbClr val="FF0000"/>
              </a:solidFill>
              <a:round/>
              <a:headEnd/>
              <a:tailEnd/>
            </a:ln>
            <a:effectLst/>
          </p:spPr>
          <p:txBody>
            <a:bodyPr/>
            <a:lstStyle/>
            <a:p>
              <a:endParaRPr lang="en-US"/>
            </a:p>
          </p:txBody>
        </p:sp>
        <p:sp>
          <p:nvSpPr>
            <p:cNvPr id="268341" name="Line 53"/>
            <p:cNvSpPr>
              <a:spLocks noChangeShapeType="1"/>
            </p:cNvSpPr>
            <p:nvPr/>
          </p:nvSpPr>
          <p:spPr bwMode="auto">
            <a:xfrm flipH="1">
              <a:off x="1699" y="1312"/>
              <a:ext cx="3" cy="363"/>
            </a:xfrm>
            <a:prstGeom prst="line">
              <a:avLst/>
            </a:prstGeom>
            <a:noFill/>
            <a:ln w="9525">
              <a:solidFill>
                <a:srgbClr val="FF0000"/>
              </a:solidFill>
              <a:round/>
              <a:headEnd/>
              <a:tailEnd/>
            </a:ln>
            <a:effectLst/>
          </p:spPr>
          <p:txBody>
            <a:bodyPr/>
            <a:lstStyle/>
            <a:p>
              <a:endParaRPr lang="en-US"/>
            </a:p>
          </p:txBody>
        </p:sp>
        <p:sp>
          <p:nvSpPr>
            <p:cNvPr id="268342" name="Line 54"/>
            <p:cNvSpPr>
              <a:spLocks noChangeShapeType="1"/>
            </p:cNvSpPr>
            <p:nvPr/>
          </p:nvSpPr>
          <p:spPr bwMode="auto">
            <a:xfrm flipH="1">
              <a:off x="1709" y="1280"/>
              <a:ext cx="3" cy="363"/>
            </a:xfrm>
            <a:prstGeom prst="line">
              <a:avLst/>
            </a:prstGeom>
            <a:noFill/>
            <a:ln w="9525">
              <a:solidFill>
                <a:srgbClr val="FF0000"/>
              </a:solidFill>
              <a:round/>
              <a:headEnd/>
              <a:tailEnd/>
            </a:ln>
            <a:effectLst/>
          </p:spPr>
          <p:txBody>
            <a:bodyPr/>
            <a:lstStyle/>
            <a:p>
              <a:endParaRPr lang="en-US"/>
            </a:p>
          </p:txBody>
        </p:sp>
        <p:sp>
          <p:nvSpPr>
            <p:cNvPr id="268343" name="Line 55"/>
            <p:cNvSpPr>
              <a:spLocks noChangeShapeType="1"/>
            </p:cNvSpPr>
            <p:nvPr/>
          </p:nvSpPr>
          <p:spPr bwMode="auto">
            <a:xfrm flipH="1">
              <a:off x="1722" y="1281"/>
              <a:ext cx="3" cy="363"/>
            </a:xfrm>
            <a:prstGeom prst="line">
              <a:avLst/>
            </a:prstGeom>
            <a:noFill/>
            <a:ln w="9525">
              <a:solidFill>
                <a:srgbClr val="FF0000"/>
              </a:solidFill>
              <a:round/>
              <a:headEnd/>
              <a:tailEnd/>
            </a:ln>
            <a:effectLst/>
          </p:spPr>
          <p:txBody>
            <a:bodyPr/>
            <a:lstStyle/>
            <a:p>
              <a:endParaRPr lang="en-US"/>
            </a:p>
          </p:txBody>
        </p:sp>
        <p:sp>
          <p:nvSpPr>
            <p:cNvPr id="268344" name="Line 56"/>
            <p:cNvSpPr>
              <a:spLocks noChangeShapeType="1"/>
            </p:cNvSpPr>
            <p:nvPr/>
          </p:nvSpPr>
          <p:spPr bwMode="auto">
            <a:xfrm flipH="1">
              <a:off x="1740" y="1341"/>
              <a:ext cx="3" cy="363"/>
            </a:xfrm>
            <a:prstGeom prst="line">
              <a:avLst/>
            </a:prstGeom>
            <a:noFill/>
            <a:ln w="9525">
              <a:solidFill>
                <a:srgbClr val="FF0000"/>
              </a:solidFill>
              <a:round/>
              <a:headEnd/>
              <a:tailEnd/>
            </a:ln>
            <a:effectLst/>
          </p:spPr>
          <p:txBody>
            <a:bodyPr/>
            <a:lstStyle/>
            <a:p>
              <a:endParaRPr lang="en-US"/>
            </a:p>
          </p:txBody>
        </p:sp>
        <p:sp>
          <p:nvSpPr>
            <p:cNvPr id="268345" name="Line 57"/>
            <p:cNvSpPr>
              <a:spLocks noChangeShapeType="1"/>
            </p:cNvSpPr>
            <p:nvPr/>
          </p:nvSpPr>
          <p:spPr bwMode="auto">
            <a:xfrm flipH="1">
              <a:off x="1785" y="1335"/>
              <a:ext cx="3" cy="363"/>
            </a:xfrm>
            <a:prstGeom prst="line">
              <a:avLst/>
            </a:prstGeom>
            <a:noFill/>
            <a:ln w="9525">
              <a:solidFill>
                <a:srgbClr val="FF0000"/>
              </a:solidFill>
              <a:round/>
              <a:headEnd/>
              <a:tailEnd/>
            </a:ln>
            <a:effectLst/>
          </p:spPr>
          <p:txBody>
            <a:bodyPr/>
            <a:lstStyle/>
            <a:p>
              <a:endParaRPr lang="en-US"/>
            </a:p>
          </p:txBody>
        </p:sp>
        <p:sp>
          <p:nvSpPr>
            <p:cNvPr id="268346" name="Line 58"/>
            <p:cNvSpPr>
              <a:spLocks noChangeShapeType="1"/>
            </p:cNvSpPr>
            <p:nvPr/>
          </p:nvSpPr>
          <p:spPr bwMode="auto">
            <a:xfrm flipH="1">
              <a:off x="1797" y="1395"/>
              <a:ext cx="3" cy="363"/>
            </a:xfrm>
            <a:prstGeom prst="line">
              <a:avLst/>
            </a:prstGeom>
            <a:noFill/>
            <a:ln w="9525">
              <a:solidFill>
                <a:srgbClr val="FF0000"/>
              </a:solidFill>
              <a:round/>
              <a:headEnd/>
              <a:tailEnd/>
            </a:ln>
            <a:effectLst/>
          </p:spPr>
          <p:txBody>
            <a:bodyPr/>
            <a:lstStyle/>
            <a:p>
              <a:endParaRPr lang="en-US"/>
            </a:p>
          </p:txBody>
        </p:sp>
        <p:sp>
          <p:nvSpPr>
            <p:cNvPr id="268347" name="Line 59"/>
            <p:cNvSpPr>
              <a:spLocks noChangeShapeType="1"/>
            </p:cNvSpPr>
            <p:nvPr/>
          </p:nvSpPr>
          <p:spPr bwMode="auto">
            <a:xfrm flipH="1">
              <a:off x="1815" y="1368"/>
              <a:ext cx="3" cy="363"/>
            </a:xfrm>
            <a:prstGeom prst="line">
              <a:avLst/>
            </a:prstGeom>
            <a:noFill/>
            <a:ln w="9525">
              <a:solidFill>
                <a:srgbClr val="FF0000"/>
              </a:solidFill>
              <a:round/>
              <a:headEnd/>
              <a:tailEnd/>
            </a:ln>
            <a:effectLst/>
          </p:spPr>
          <p:txBody>
            <a:bodyPr/>
            <a:lstStyle/>
            <a:p>
              <a:endParaRPr lang="en-US"/>
            </a:p>
          </p:txBody>
        </p:sp>
        <p:sp>
          <p:nvSpPr>
            <p:cNvPr id="268349" name="Line 61"/>
            <p:cNvSpPr>
              <a:spLocks noChangeShapeType="1"/>
            </p:cNvSpPr>
            <p:nvPr/>
          </p:nvSpPr>
          <p:spPr bwMode="auto">
            <a:xfrm flipH="1">
              <a:off x="1836" y="1371"/>
              <a:ext cx="3" cy="363"/>
            </a:xfrm>
            <a:prstGeom prst="line">
              <a:avLst/>
            </a:prstGeom>
            <a:noFill/>
            <a:ln w="9525">
              <a:solidFill>
                <a:srgbClr val="FF0000"/>
              </a:solidFill>
              <a:round/>
              <a:headEnd/>
              <a:tailEnd/>
            </a:ln>
            <a:effectLst/>
          </p:spPr>
          <p:txBody>
            <a:bodyPr/>
            <a:lstStyle/>
            <a:p>
              <a:endParaRPr lang="en-US"/>
            </a:p>
          </p:txBody>
        </p:sp>
      </p:grpSp>
      <p:sp>
        <p:nvSpPr>
          <p:cNvPr id="268352" name="Text Box 64"/>
          <p:cNvSpPr txBox="1">
            <a:spLocks noChangeArrowheads="1"/>
          </p:cNvSpPr>
          <p:nvPr/>
        </p:nvSpPr>
        <p:spPr bwMode="auto">
          <a:xfrm>
            <a:off x="4536375" y="1899377"/>
            <a:ext cx="4280368" cy="2031325"/>
          </a:xfrm>
          <a:prstGeom prst="rect">
            <a:avLst/>
          </a:prstGeom>
          <a:noFill/>
          <a:ln w="9525">
            <a:noFill/>
            <a:miter lim="800000"/>
            <a:headEnd/>
            <a:tailEnd/>
          </a:ln>
          <a:effectLst/>
        </p:spPr>
        <p:txBody>
          <a:bodyPr wrap="square">
            <a:spAutoFit/>
          </a:bodyPr>
          <a:lstStyle/>
          <a:p>
            <a:pPr algn="l">
              <a:spcBef>
                <a:spcPct val="50000"/>
              </a:spcBef>
            </a:pPr>
            <a:r>
              <a:rPr lang="en-US" sz="1400" baseline="30000" dirty="0" err="1"/>
              <a:t>nat</a:t>
            </a:r>
            <a:r>
              <a:rPr lang="en-US" sz="1400" dirty="0" err="1"/>
              <a:t>U</a:t>
            </a:r>
            <a:r>
              <a:rPr lang="en-US" sz="1400" dirty="0"/>
              <a:t>: </a:t>
            </a:r>
            <a:r>
              <a:rPr lang="en-US" sz="1400" dirty="0">
                <a:solidFill>
                  <a:srgbClr val="0000FF"/>
                </a:solidFill>
              </a:rPr>
              <a:t>99.3% </a:t>
            </a:r>
            <a:r>
              <a:rPr lang="en-US" sz="1400" baseline="30000" dirty="0">
                <a:solidFill>
                  <a:srgbClr val="0000FF"/>
                </a:solidFill>
              </a:rPr>
              <a:t>238</a:t>
            </a:r>
            <a:r>
              <a:rPr lang="en-US" sz="1400" dirty="0">
                <a:solidFill>
                  <a:srgbClr val="0000FF"/>
                </a:solidFill>
              </a:rPr>
              <a:t>U</a:t>
            </a:r>
            <a:r>
              <a:rPr lang="en-US" sz="1400" dirty="0"/>
              <a:t>, </a:t>
            </a:r>
            <a:r>
              <a:rPr lang="en-US" sz="1400" dirty="0">
                <a:solidFill>
                  <a:srgbClr val="FF0000"/>
                </a:solidFill>
                <a:effectLst>
                  <a:outerShdw blurRad="38100" dist="38100" dir="2700000" algn="tl">
                    <a:srgbClr val="000000">
                      <a:alpha val="43137"/>
                    </a:srgbClr>
                  </a:outerShdw>
                </a:effectLst>
              </a:rPr>
              <a:t>0.7% </a:t>
            </a:r>
            <a:r>
              <a:rPr lang="en-US" sz="1400" baseline="30000" dirty="0">
                <a:solidFill>
                  <a:srgbClr val="FF0000"/>
                </a:solidFill>
                <a:effectLst>
                  <a:outerShdw blurRad="38100" dist="38100" dir="2700000" algn="tl">
                    <a:srgbClr val="000000">
                      <a:alpha val="43137"/>
                    </a:srgbClr>
                  </a:outerShdw>
                </a:effectLst>
              </a:rPr>
              <a:t>235</a:t>
            </a:r>
            <a:r>
              <a:rPr lang="en-US" sz="1400" dirty="0">
                <a:solidFill>
                  <a:srgbClr val="FF0000"/>
                </a:solidFill>
                <a:effectLst>
                  <a:outerShdw blurRad="38100" dist="38100" dir="2700000" algn="tl">
                    <a:srgbClr val="000000">
                      <a:alpha val="43137"/>
                    </a:srgbClr>
                  </a:outerShdw>
                </a:effectLst>
              </a:rPr>
              <a:t>U</a:t>
            </a:r>
          </a:p>
          <a:p>
            <a:pPr algn="l">
              <a:spcBef>
                <a:spcPct val="50000"/>
              </a:spcBef>
            </a:pPr>
            <a:r>
              <a:rPr lang="en-US" sz="1400" dirty="0"/>
              <a:t>Fission cross sections </a:t>
            </a:r>
            <a:r>
              <a:rPr lang="en-US" sz="1400" dirty="0">
                <a:sym typeface="Wingdings" panose="05000000000000000000" pitchFamily="2" charset="2"/>
              </a:rPr>
              <a:t> typically small, </a:t>
            </a:r>
            <a:br>
              <a:rPr lang="en-US" sz="1400" dirty="0"/>
            </a:br>
            <a:r>
              <a:rPr lang="en-US" sz="1400" dirty="0"/>
              <a:t> </a:t>
            </a:r>
            <a:r>
              <a:rPr lang="en-US" sz="1400" b="1" baseline="30000" dirty="0">
                <a:solidFill>
                  <a:srgbClr val="0000FF"/>
                </a:solidFill>
              </a:rPr>
              <a:t>238</a:t>
            </a:r>
            <a:r>
              <a:rPr lang="en-US" sz="1400" dirty="0">
                <a:solidFill>
                  <a:srgbClr val="0000FF"/>
                </a:solidFill>
              </a:rPr>
              <a:t>U: </a:t>
            </a:r>
            <a:r>
              <a:rPr lang="en-US" sz="1400" dirty="0">
                <a:latin typeface="Symbol" pitchFamily="18" charset="2"/>
              </a:rPr>
              <a:t>s</a:t>
            </a:r>
            <a:r>
              <a:rPr lang="en-US" sz="1400" baseline="-25000" dirty="0"/>
              <a:t>f</a:t>
            </a:r>
            <a:r>
              <a:rPr lang="en-US" sz="1400" dirty="0"/>
              <a:t> ~    1 </a:t>
            </a:r>
            <a:r>
              <a:rPr lang="en-US" sz="1400" i="1" dirty="0"/>
              <a:t>b</a:t>
            </a:r>
            <a:r>
              <a:rPr lang="en-US" sz="1400" dirty="0"/>
              <a:t> for E</a:t>
            </a:r>
            <a:r>
              <a:rPr lang="en-US" sz="1400" baseline="-25000" dirty="0"/>
              <a:t>n</a:t>
            </a:r>
            <a:r>
              <a:rPr lang="en-US" sz="1400" dirty="0"/>
              <a:t> &gt; 1 MeV</a:t>
            </a:r>
            <a:br>
              <a:rPr lang="en-US" sz="1400" dirty="0"/>
            </a:br>
            <a:r>
              <a:rPr lang="en-US" sz="1400" dirty="0"/>
              <a:t>            ≈     0</a:t>
            </a:r>
            <a:r>
              <a:rPr lang="en-US" sz="1400" baseline="-25000" dirty="0"/>
              <a:t> </a:t>
            </a:r>
            <a:r>
              <a:rPr lang="en-US" sz="1400" i="1" dirty="0"/>
              <a:t>b</a:t>
            </a:r>
            <a:r>
              <a:rPr lang="en-US" sz="1400" dirty="0"/>
              <a:t> for E</a:t>
            </a:r>
            <a:r>
              <a:rPr lang="en-US" sz="1400" baseline="-25000" dirty="0"/>
              <a:t>n</a:t>
            </a:r>
            <a:r>
              <a:rPr lang="en-US" sz="1400" dirty="0"/>
              <a:t> &lt; 1   eV</a:t>
            </a:r>
            <a:br>
              <a:rPr lang="en-US" sz="1400" dirty="0"/>
            </a:br>
            <a:r>
              <a:rPr lang="en-US" sz="1400" dirty="0">
                <a:solidFill>
                  <a:srgbClr val="0000FF"/>
                </a:solidFill>
              </a:rPr>
              <a:t>dominating: scattering (~8 </a:t>
            </a:r>
            <a:r>
              <a:rPr lang="en-US" sz="1400" i="1" dirty="0">
                <a:solidFill>
                  <a:srgbClr val="0000FF"/>
                </a:solidFill>
              </a:rPr>
              <a:t>b</a:t>
            </a:r>
            <a:r>
              <a:rPr lang="en-US" sz="1400" dirty="0">
                <a:solidFill>
                  <a:srgbClr val="0000FF"/>
                </a:solidFill>
              </a:rPr>
              <a:t>) + capture</a:t>
            </a:r>
          </a:p>
          <a:p>
            <a:pPr algn="l">
              <a:spcBef>
                <a:spcPct val="50000"/>
              </a:spcBef>
            </a:pPr>
            <a:r>
              <a:rPr lang="en-US" sz="1400" baseline="30000" dirty="0">
                <a:solidFill>
                  <a:srgbClr val="FF0000"/>
                </a:solidFill>
              </a:rPr>
              <a:t> 235</a:t>
            </a:r>
            <a:r>
              <a:rPr lang="en-US" sz="1400" dirty="0">
                <a:solidFill>
                  <a:srgbClr val="FF0000"/>
                </a:solidFill>
              </a:rPr>
              <a:t>U: </a:t>
            </a:r>
            <a:r>
              <a:rPr lang="en-US" sz="1400" dirty="0" err="1">
                <a:latin typeface="Symbol" pitchFamily="18" charset="2"/>
              </a:rPr>
              <a:t>s</a:t>
            </a:r>
            <a:r>
              <a:rPr lang="en-US" sz="1400" baseline="-25000" dirty="0" err="1"/>
              <a:t>f</a:t>
            </a:r>
            <a:r>
              <a:rPr lang="en-US" sz="1400" dirty="0"/>
              <a:t> ~  1-2 </a:t>
            </a:r>
            <a:r>
              <a:rPr lang="en-US" sz="1400" i="1" dirty="0"/>
              <a:t>b</a:t>
            </a:r>
            <a:r>
              <a:rPr lang="en-US" sz="1400" dirty="0"/>
              <a:t> for E</a:t>
            </a:r>
            <a:r>
              <a:rPr lang="en-US" sz="1400" baseline="-25000" dirty="0"/>
              <a:t>n</a:t>
            </a:r>
            <a:r>
              <a:rPr lang="en-US" sz="1400" dirty="0"/>
              <a:t> &gt; 1 MeV</a:t>
            </a:r>
            <a:br>
              <a:rPr lang="en-US" sz="1400" dirty="0"/>
            </a:br>
            <a:r>
              <a:rPr lang="en-US" sz="1400" dirty="0"/>
              <a:t>            ~  10</a:t>
            </a:r>
            <a:r>
              <a:rPr lang="en-US" sz="1400" b="1" baseline="30000" dirty="0"/>
              <a:t>3</a:t>
            </a:r>
            <a:r>
              <a:rPr lang="en-US" sz="1400" baseline="30000" dirty="0"/>
              <a:t>  </a:t>
            </a:r>
            <a:r>
              <a:rPr lang="en-US" sz="1400" i="1" dirty="0"/>
              <a:t>b</a:t>
            </a:r>
            <a:r>
              <a:rPr lang="en-US" sz="1400" dirty="0"/>
              <a:t> for E</a:t>
            </a:r>
            <a:r>
              <a:rPr lang="en-US" sz="1400" baseline="-25000" dirty="0"/>
              <a:t>n </a:t>
            </a:r>
            <a:r>
              <a:rPr lang="en-US" sz="1400" dirty="0"/>
              <a:t>&lt; 1  eV </a:t>
            </a:r>
            <a:r>
              <a:rPr lang="en-US" sz="1400" b="1" i="1" dirty="0"/>
              <a:t> </a:t>
            </a:r>
            <a:r>
              <a:rPr lang="en-US" sz="1400" b="1" i="1" dirty="0">
                <a:solidFill>
                  <a:srgbClr val="FF0000"/>
                </a:solidFill>
              </a:rPr>
              <a:t>large</a:t>
            </a:r>
            <a:r>
              <a:rPr lang="en-US" sz="1400" dirty="0">
                <a:solidFill>
                  <a:srgbClr val="FF0000"/>
                </a:solidFill>
              </a:rPr>
              <a:t>!!</a:t>
            </a:r>
            <a:br>
              <a:rPr lang="en-US" sz="1400" dirty="0">
                <a:solidFill>
                  <a:srgbClr val="FF0000"/>
                </a:solidFill>
              </a:rPr>
            </a:br>
            <a:r>
              <a:rPr lang="en-US" sz="1400" dirty="0">
                <a:solidFill>
                  <a:srgbClr val="FF0000"/>
                </a:solidFill>
              </a:rPr>
              <a:t>dominating: (n, f) fission</a:t>
            </a:r>
          </a:p>
        </p:txBody>
      </p:sp>
      <p:sp>
        <p:nvSpPr>
          <p:cNvPr id="268353" name="Text Box 65"/>
          <p:cNvSpPr txBox="1">
            <a:spLocks noChangeArrowheads="1"/>
          </p:cNvSpPr>
          <p:nvPr/>
        </p:nvSpPr>
        <p:spPr bwMode="auto">
          <a:xfrm>
            <a:off x="4548187" y="4070462"/>
            <a:ext cx="4100513" cy="1061829"/>
          </a:xfrm>
          <a:prstGeom prst="rect">
            <a:avLst/>
          </a:prstGeom>
          <a:noFill/>
          <a:ln w="9525">
            <a:noFill/>
            <a:miter lim="800000"/>
            <a:headEnd/>
            <a:tailEnd/>
          </a:ln>
          <a:effectLst/>
        </p:spPr>
        <p:txBody>
          <a:bodyPr wrap="square">
            <a:spAutoFit/>
          </a:bodyPr>
          <a:lstStyle/>
          <a:p>
            <a:pPr algn="l">
              <a:spcBef>
                <a:spcPct val="50000"/>
              </a:spcBef>
            </a:pPr>
            <a:r>
              <a:rPr lang="en-US" sz="1400" dirty="0"/>
              <a:t>Observed </a:t>
            </a:r>
            <a:r>
              <a:rPr lang="en-US" sz="1400" baseline="30000" dirty="0" err="1">
                <a:solidFill>
                  <a:srgbClr val="0000FF"/>
                </a:solidFill>
              </a:rPr>
              <a:t>nat</a:t>
            </a:r>
            <a:r>
              <a:rPr lang="en-US" sz="1400" dirty="0" err="1">
                <a:solidFill>
                  <a:srgbClr val="0000FF"/>
                </a:solidFill>
              </a:rPr>
              <a:t>U</a:t>
            </a:r>
            <a:r>
              <a:rPr lang="en-US" sz="1400" dirty="0"/>
              <a:t> fission is due to (0.7%) </a:t>
            </a:r>
            <a:r>
              <a:rPr lang="en-US" sz="1400" baseline="30000" dirty="0"/>
              <a:t>235</a:t>
            </a:r>
            <a:r>
              <a:rPr lang="en-US" sz="1400" dirty="0"/>
              <a:t>U</a:t>
            </a:r>
          </a:p>
          <a:p>
            <a:pPr algn="l">
              <a:spcBef>
                <a:spcPct val="50000"/>
              </a:spcBef>
              <a:buFont typeface="Wingdings" pitchFamily="2" charset="2"/>
              <a:buChar char="à"/>
            </a:pPr>
            <a:r>
              <a:rPr lang="en-US" sz="1400" dirty="0">
                <a:sym typeface="Wingdings" pitchFamily="2" charset="2"/>
              </a:rPr>
              <a:t>isotopically enrich </a:t>
            </a:r>
            <a:r>
              <a:rPr lang="en-US" sz="1400" baseline="30000" dirty="0">
                <a:sym typeface="Wingdings" pitchFamily="2" charset="2"/>
              </a:rPr>
              <a:t>235</a:t>
            </a:r>
            <a:r>
              <a:rPr lang="en-US" sz="1400" dirty="0">
                <a:sym typeface="Wingdings" pitchFamily="2" charset="2"/>
              </a:rPr>
              <a:t>U, &gt; </a:t>
            </a:r>
            <a:r>
              <a:rPr lang="en-US" sz="1400" dirty="0"/>
              <a:t>4% -20% for higher efficiency (</a:t>
            </a:r>
            <a:r>
              <a:rPr lang="en-US" sz="1400" dirty="0">
                <a:sym typeface="Symbol" panose="05050102010706020507" pitchFamily="18" charset="2"/>
              </a:rPr>
              <a:t> </a:t>
            </a:r>
            <a:r>
              <a:rPr lang="en-US" sz="1400" dirty="0"/>
              <a:t>output fission energy/input neutron energy)</a:t>
            </a:r>
          </a:p>
        </p:txBody>
      </p:sp>
      <p:sp>
        <p:nvSpPr>
          <p:cNvPr id="268354" name="Text Box 66"/>
          <p:cNvSpPr txBox="1">
            <a:spLocks noChangeArrowheads="1"/>
          </p:cNvSpPr>
          <p:nvPr/>
        </p:nvSpPr>
        <p:spPr bwMode="auto">
          <a:xfrm>
            <a:off x="4493714" y="1034802"/>
            <a:ext cx="4178978" cy="738664"/>
          </a:xfrm>
          <a:prstGeom prst="rect">
            <a:avLst/>
          </a:prstGeom>
          <a:solidFill>
            <a:srgbClr val="F4F842"/>
          </a:solidFill>
          <a:ln w="9525">
            <a:noFill/>
            <a:miter lim="800000"/>
            <a:headEnd/>
            <a:tailEnd/>
          </a:ln>
          <a:effectLst/>
          <a:scene3d>
            <a:camera prst="orthographicFront"/>
            <a:lightRig rig="threePt" dir="t"/>
          </a:scene3d>
          <a:sp3d>
            <a:bevelT/>
          </a:sp3d>
        </p:spPr>
        <p:txBody>
          <a:bodyPr wrap="square">
            <a:spAutoFit/>
          </a:bodyPr>
          <a:lstStyle/>
          <a:p>
            <a:r>
              <a:rPr lang="en-US" sz="1400" dirty="0"/>
              <a:t>Central Problem:</a:t>
            </a:r>
            <a:br>
              <a:rPr lang="en-US" sz="1400" dirty="0"/>
            </a:br>
            <a:r>
              <a:rPr lang="en-US" sz="1400" dirty="0"/>
              <a:t>Ignition of a self-sustaining fission reaction. </a:t>
            </a:r>
            <a:br>
              <a:rPr lang="en-US" sz="1400" dirty="0"/>
            </a:br>
            <a:r>
              <a:rPr lang="en-US" sz="1400" dirty="0">
                <a:sym typeface="Wingdings" panose="05000000000000000000" pitchFamily="2" charset="2"/>
              </a:rPr>
              <a:t> </a:t>
            </a:r>
            <a:r>
              <a:rPr lang="en-US" sz="1400" dirty="0"/>
              <a:t>Moderate &amp; recycle fission neutrons!</a:t>
            </a:r>
          </a:p>
        </p:txBody>
      </p:sp>
      <p:sp>
        <p:nvSpPr>
          <p:cNvPr id="65" name="Text Box 13"/>
          <p:cNvSpPr txBox="1">
            <a:spLocks noChangeArrowheads="1"/>
          </p:cNvSpPr>
          <p:nvPr/>
        </p:nvSpPr>
        <p:spPr bwMode="auto">
          <a:xfrm>
            <a:off x="721215" y="3276948"/>
            <a:ext cx="1795956" cy="523220"/>
          </a:xfrm>
          <a:prstGeom prst="rect">
            <a:avLst/>
          </a:prstGeom>
          <a:noFill/>
          <a:ln w="9525">
            <a:noFill/>
            <a:miter lim="800000"/>
            <a:headEnd/>
            <a:tailEnd/>
          </a:ln>
          <a:effectLst/>
        </p:spPr>
        <p:txBody>
          <a:bodyPr wrap="square">
            <a:spAutoFit/>
          </a:bodyPr>
          <a:lstStyle/>
          <a:p>
            <a:pPr>
              <a:spcBef>
                <a:spcPct val="50000"/>
              </a:spcBef>
            </a:pPr>
            <a:r>
              <a:rPr lang="en-US" sz="1400" dirty="0"/>
              <a:t>Quantum Mech.</a:t>
            </a:r>
            <a:br>
              <a:rPr lang="en-US" sz="1400" dirty="0"/>
            </a:br>
            <a:r>
              <a:rPr lang="en-US" sz="1400" baseline="30000" dirty="0">
                <a:solidFill>
                  <a:srgbClr val="0000FF"/>
                </a:solidFill>
              </a:rPr>
              <a:t>239</a:t>
            </a:r>
            <a:r>
              <a:rPr lang="en-US" sz="1400" dirty="0">
                <a:solidFill>
                  <a:srgbClr val="0000FF"/>
                </a:solidFill>
              </a:rPr>
              <a:t>U </a:t>
            </a:r>
            <a:r>
              <a:rPr lang="en-US" sz="1400" dirty="0"/>
              <a:t>“resonance”</a:t>
            </a:r>
          </a:p>
        </p:txBody>
      </p:sp>
      <p:cxnSp>
        <p:nvCxnSpPr>
          <p:cNvPr id="68" name="Curved Connector 67"/>
          <p:cNvCxnSpPr/>
          <p:nvPr/>
        </p:nvCxnSpPr>
        <p:spPr bwMode="auto">
          <a:xfrm>
            <a:off x="1423603" y="3779932"/>
            <a:ext cx="645832" cy="46178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72" name="Curved Connector 67"/>
          <p:cNvCxnSpPr/>
          <p:nvPr/>
        </p:nvCxnSpPr>
        <p:spPr bwMode="auto">
          <a:xfrm rot="5400000" flipH="1" flipV="1">
            <a:off x="1241662" y="2627698"/>
            <a:ext cx="779643" cy="41388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76" name="Rectangle 75"/>
          <p:cNvSpPr/>
          <p:nvPr/>
        </p:nvSpPr>
        <p:spPr>
          <a:xfrm>
            <a:off x="4552750" y="5627943"/>
            <a:ext cx="4134050" cy="738664"/>
          </a:xfrm>
          <a:prstGeom prst="rect">
            <a:avLst/>
          </a:prstGeom>
        </p:spPr>
        <p:txBody>
          <a:bodyPr wrap="square">
            <a:spAutoFit/>
          </a:bodyPr>
          <a:lstStyle/>
          <a:p>
            <a:pPr algn="l"/>
            <a:r>
              <a:rPr lang="en-US" sz="1400" dirty="0">
                <a:solidFill>
                  <a:srgbClr val="0000FF"/>
                </a:solidFill>
              </a:rPr>
              <a:t>Slowing-down (moderation) of </a:t>
            </a:r>
            <a:r>
              <a:rPr lang="en-US" sz="1400">
                <a:solidFill>
                  <a:srgbClr val="0000FF"/>
                </a:solidFill>
              </a:rPr>
              <a:t>fission </a:t>
            </a:r>
            <a:r>
              <a:rPr lang="en-US" sz="1400" i="1">
                <a:solidFill>
                  <a:srgbClr val="0000FF"/>
                </a:solidFill>
              </a:rPr>
              <a:t>n</a:t>
            </a:r>
            <a:r>
              <a:rPr lang="en-US" sz="1400">
                <a:solidFill>
                  <a:srgbClr val="0000FF"/>
                </a:solidFill>
              </a:rPr>
              <a:t>‘s by elastic </a:t>
            </a:r>
            <a:r>
              <a:rPr lang="en-US" sz="1400" i="1">
                <a:solidFill>
                  <a:srgbClr val="0000FF"/>
                </a:solidFill>
              </a:rPr>
              <a:t>n</a:t>
            </a:r>
            <a:r>
              <a:rPr lang="en-US" sz="1400">
                <a:solidFill>
                  <a:srgbClr val="0000FF"/>
                </a:solidFill>
              </a:rPr>
              <a:t> </a:t>
            </a:r>
            <a:r>
              <a:rPr lang="en-US" sz="1400" dirty="0">
                <a:solidFill>
                  <a:srgbClr val="0000FF"/>
                </a:solidFill>
              </a:rPr>
              <a:t>scattering </a:t>
            </a:r>
            <a:r>
              <a:rPr lang="en-US" sz="1400">
                <a:solidFill>
                  <a:srgbClr val="0000FF"/>
                </a:solidFill>
              </a:rPr>
              <a:t>on light moderator </a:t>
            </a:r>
            <a:r>
              <a:rPr lang="en-US" sz="1400" dirty="0">
                <a:solidFill>
                  <a:srgbClr val="0000FF"/>
                </a:solidFill>
              </a:rPr>
              <a:t>nuclei (H, C,…)</a:t>
            </a:r>
          </a:p>
        </p:txBody>
      </p:sp>
      <p:sp>
        <p:nvSpPr>
          <p:cNvPr id="69" name="Rectangle 68"/>
          <p:cNvSpPr/>
          <p:nvPr/>
        </p:nvSpPr>
        <p:spPr>
          <a:xfrm>
            <a:off x="862130" y="801508"/>
            <a:ext cx="3269552" cy="276999"/>
          </a:xfrm>
          <a:prstGeom prst="rect">
            <a:avLst/>
          </a:prstGeom>
          <a:solidFill>
            <a:schemeClr val="bg2">
              <a:lumMod val="20000"/>
              <a:lumOff val="80000"/>
            </a:schemeClr>
          </a:solidFill>
          <a:effectLst>
            <a:innerShdw blurRad="63500" dist="50800" dir="2700000">
              <a:prstClr val="black">
                <a:alpha val="50000"/>
              </a:prstClr>
            </a:innerShdw>
          </a:effectLst>
        </p:spPr>
        <p:txBody>
          <a:bodyPr wrap="square">
            <a:spAutoFit/>
          </a:bodyPr>
          <a:lstStyle/>
          <a:p>
            <a:r>
              <a:rPr lang="en-US" sz="1200" dirty="0">
                <a:solidFill>
                  <a:srgbClr val="0000FF"/>
                </a:solidFill>
              </a:rPr>
              <a:t>“cross section” </a:t>
            </a:r>
            <a:r>
              <a:rPr lang="en-US" sz="1200" dirty="0">
                <a:solidFill>
                  <a:srgbClr val="0000FF"/>
                </a:solidFill>
                <a:latin typeface="Mathcad UniMath" panose="02000503020000020003" pitchFamily="50" charset="0"/>
                <a:sym typeface="Math B"/>
              </a:rPr>
              <a:t>∝</a:t>
            </a:r>
            <a:r>
              <a:rPr lang="en-US" sz="1200" dirty="0">
                <a:solidFill>
                  <a:srgbClr val="0000FF"/>
                </a:solidFill>
                <a:sym typeface="Math B"/>
              </a:rPr>
              <a:t> Probability/Nucleus</a:t>
            </a:r>
            <a:endParaRPr lang="en-US" sz="1200" dirty="0">
              <a:solidFill>
                <a:srgbClr val="0000FF"/>
              </a:solidFill>
            </a:endParaRPr>
          </a:p>
        </p:txBody>
      </p:sp>
      <p:sp>
        <p:nvSpPr>
          <p:cNvPr id="70" name="Rectangle 69"/>
          <p:cNvSpPr/>
          <p:nvPr/>
        </p:nvSpPr>
        <p:spPr>
          <a:xfrm>
            <a:off x="2929038" y="4163894"/>
            <a:ext cx="1169987" cy="307777"/>
          </a:xfrm>
          <a:prstGeom prst="rect">
            <a:avLst/>
          </a:prstGeom>
        </p:spPr>
        <p:txBody>
          <a:bodyPr wrap="square">
            <a:spAutoFit/>
          </a:bodyPr>
          <a:lstStyle/>
          <a:p>
            <a:r>
              <a:rPr lang="en-US" sz="1400" dirty="0"/>
              <a:t>99.3% </a:t>
            </a:r>
            <a:r>
              <a:rPr lang="en-US" sz="1400" dirty="0" err="1"/>
              <a:t>nat</a:t>
            </a:r>
            <a:endParaRPr lang="en-US" sz="1400" dirty="0"/>
          </a:p>
        </p:txBody>
      </p:sp>
      <p:sp>
        <p:nvSpPr>
          <p:cNvPr id="71" name="Rectangle 70"/>
          <p:cNvSpPr/>
          <p:nvPr/>
        </p:nvSpPr>
        <p:spPr>
          <a:xfrm>
            <a:off x="3043610" y="1506685"/>
            <a:ext cx="1083891" cy="307777"/>
          </a:xfrm>
          <a:prstGeom prst="rect">
            <a:avLst/>
          </a:prstGeom>
        </p:spPr>
        <p:txBody>
          <a:bodyPr wrap="square">
            <a:spAutoFit/>
          </a:bodyPr>
          <a:lstStyle/>
          <a:p>
            <a:r>
              <a:rPr lang="en-US" sz="1400" dirty="0"/>
              <a:t>0.7% </a:t>
            </a:r>
            <a:r>
              <a:rPr lang="en-US" sz="1400" dirty="0" err="1"/>
              <a:t>nat</a:t>
            </a:r>
            <a:endParaRPr lang="en-US" sz="1400" dirty="0"/>
          </a:p>
        </p:txBody>
      </p:sp>
      <p:grpSp>
        <p:nvGrpSpPr>
          <p:cNvPr id="5" name="Group 4"/>
          <p:cNvGrpSpPr/>
          <p:nvPr/>
        </p:nvGrpSpPr>
        <p:grpSpPr>
          <a:xfrm>
            <a:off x="4405613" y="5272052"/>
            <a:ext cx="4256695" cy="307777"/>
            <a:chOff x="4413092" y="4263773"/>
            <a:chExt cx="4256695" cy="307777"/>
          </a:xfrm>
        </p:grpSpPr>
        <p:sp>
          <p:nvSpPr>
            <p:cNvPr id="73" name="Striped Right Arrow 72"/>
            <p:cNvSpPr/>
            <p:nvPr/>
          </p:nvSpPr>
          <p:spPr bwMode="auto">
            <a:xfrm flipH="1">
              <a:off x="4413092" y="4328287"/>
              <a:ext cx="982716" cy="173841"/>
            </a:xfrm>
            <a:prstGeom prst="stripedRight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4" name="Text Box 5"/>
            <p:cNvSpPr txBox="1">
              <a:spLocks noChangeArrowheads="1"/>
            </p:cNvSpPr>
            <p:nvPr/>
          </p:nvSpPr>
          <p:spPr bwMode="auto">
            <a:xfrm>
              <a:off x="5372781" y="4263773"/>
              <a:ext cx="3297006" cy="307777"/>
            </a:xfrm>
            <a:prstGeom prst="rect">
              <a:avLst/>
            </a:prstGeom>
            <a:solidFill>
              <a:srgbClr val="FFFF99"/>
            </a:solidFill>
            <a:ln w="9525">
              <a:noFill/>
              <a:miter lim="800000"/>
              <a:headEnd/>
              <a:tailEnd/>
            </a:ln>
            <a:effectLst/>
            <a:scene3d>
              <a:camera prst="orthographicFront"/>
              <a:lightRig rig="threePt" dir="t"/>
            </a:scene3d>
            <a:sp3d>
              <a:bevelT/>
            </a:sp3d>
          </p:spPr>
          <p:txBody>
            <a:bodyPr wrap="square">
              <a:spAutoFit/>
            </a:bodyPr>
            <a:lstStyle/>
            <a:p>
              <a:pPr algn="l">
                <a:spcBef>
                  <a:spcPct val="50000"/>
                </a:spcBef>
              </a:pPr>
              <a:r>
                <a:rPr lang="en-US" sz="1400"/>
                <a:t>Slow neutrons </a:t>
              </a:r>
              <a:r>
                <a:rPr lang="en-US" sz="1400">
                  <a:sym typeface="Wingdings" panose="05000000000000000000" pitchFamily="2" charset="2"/>
                </a:rPr>
                <a:t> </a:t>
              </a:r>
              <a:r>
                <a:rPr lang="en-US" sz="1400"/>
                <a:t>large </a:t>
              </a:r>
              <a:r>
                <a:rPr lang="en-US" sz="1400" dirty="0" err="1">
                  <a:latin typeface="Symbol" panose="05050102010706020507" pitchFamily="18" charset="2"/>
                </a:rPr>
                <a:t>s</a:t>
              </a:r>
              <a:r>
                <a:rPr lang="en-US" sz="1400" baseline="-25000" dirty="0" err="1"/>
                <a:t>f</a:t>
              </a:r>
              <a:r>
                <a:rPr lang="en-US" sz="1400" dirty="0"/>
                <a:t>!</a:t>
              </a:r>
            </a:p>
          </p:txBody>
        </p:sp>
      </p:grpSp>
      <p:graphicFrame>
        <p:nvGraphicFramePr>
          <p:cNvPr id="6" name="Object 5"/>
          <p:cNvGraphicFramePr>
            <a:graphicFrameLocks noChangeAspect="1"/>
          </p:cNvGraphicFramePr>
          <p:nvPr>
            <p:extLst>
              <p:ext uri="{D42A27DB-BD31-4B8C-83A1-F6EECF244321}">
                <p14:modId xmlns:p14="http://schemas.microsoft.com/office/powerpoint/2010/main" val="4144968701"/>
              </p:ext>
            </p:extLst>
          </p:nvPr>
        </p:nvGraphicFramePr>
        <p:xfrm>
          <a:off x="7632700" y="2608263"/>
          <a:ext cx="1054100" cy="203200"/>
        </p:xfrm>
        <a:graphic>
          <a:graphicData uri="http://schemas.openxmlformats.org/presentationml/2006/ole">
            <mc:AlternateContent xmlns:mc="http://schemas.openxmlformats.org/markup-compatibility/2006">
              <mc:Choice xmlns:v="urn:schemas-microsoft-com:vml" Requires="v">
                <p:oleObj name="Equation" r:id="rId4" imgW="1054080" imgH="203040" progId="Equation.DSMT4">
                  <p:embed/>
                </p:oleObj>
              </mc:Choice>
              <mc:Fallback>
                <p:oleObj name="Equation" r:id="rId4" imgW="1054080" imgH="203040" progId="Equation.DSMT4">
                  <p:embed/>
                  <p:pic>
                    <p:nvPicPr>
                      <p:cNvPr id="0" name=""/>
                      <p:cNvPicPr/>
                      <p:nvPr/>
                    </p:nvPicPr>
                    <p:blipFill>
                      <a:blip r:embed="rId5"/>
                      <a:stretch>
                        <a:fillRect/>
                      </a:stretch>
                    </p:blipFill>
                    <p:spPr>
                      <a:xfrm>
                        <a:off x="7632700" y="2608263"/>
                        <a:ext cx="1054100" cy="203200"/>
                      </a:xfrm>
                      <a:prstGeom prst="rect">
                        <a:avLst/>
                      </a:prstGeom>
                      <a:solidFill>
                        <a:srgbClr val="FFFFCC"/>
                      </a:solidFill>
                    </p:spPr>
                  </p:pic>
                </p:oleObj>
              </mc:Fallback>
            </mc:AlternateContent>
          </a:graphicData>
        </a:graphic>
      </p:graphicFrame>
      <p:sp>
        <p:nvSpPr>
          <p:cNvPr id="7" name="Rectangle 6">
            <a:extLst>
              <a:ext uri="{FF2B5EF4-FFF2-40B4-BE49-F238E27FC236}">
                <a16:creationId xmlns:a16="http://schemas.microsoft.com/office/drawing/2014/main" id="{BE2FBEDB-80E5-4D39-913E-517187B4D785}"/>
              </a:ext>
            </a:extLst>
          </p:cNvPr>
          <p:cNvSpPr/>
          <p:nvPr/>
        </p:nvSpPr>
        <p:spPr bwMode="auto">
          <a:xfrm>
            <a:off x="4493941" y="1859639"/>
            <a:ext cx="4192859" cy="2031325"/>
          </a:xfrm>
          <a:prstGeom prst="rect">
            <a:avLst/>
          </a:prstGeom>
          <a:no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ate Placeholder 3"/>
          <p:cNvSpPr>
            <a:spLocks noGrp="1"/>
          </p:cNvSpPr>
          <p:nvPr>
            <p:ph type="dt" sz="half" idx="10"/>
          </p:nvPr>
        </p:nvSpPr>
        <p:spPr/>
        <p:txBody>
          <a:bodyPr/>
          <a:lstStyle/>
          <a:p>
            <a:r>
              <a:rPr lang="en-US"/>
              <a:t>W. Udo Schröder, 2024</a:t>
            </a:r>
          </a:p>
        </p:txBody>
      </p:sp>
      <p:sp>
        <p:nvSpPr>
          <p:cNvPr id="111" name="Footer Placeholder 4"/>
          <p:cNvSpPr>
            <a:spLocks noGrp="1"/>
          </p:cNvSpPr>
          <p:nvPr>
            <p:ph type="ftr" sz="quarter" idx="11"/>
          </p:nvPr>
        </p:nvSpPr>
        <p:spPr/>
        <p:txBody>
          <a:bodyPr/>
          <a:lstStyle/>
          <a:p>
            <a:r>
              <a:rPr lang="en-US"/>
              <a:t>ESTS_4-3-Nucl_Fission</a:t>
            </a:r>
          </a:p>
        </p:txBody>
      </p:sp>
      <p:sp>
        <p:nvSpPr>
          <p:cNvPr id="112" name="Slide Number Placeholder 5"/>
          <p:cNvSpPr>
            <a:spLocks noGrp="1"/>
          </p:cNvSpPr>
          <p:nvPr>
            <p:ph type="sldNum" sz="quarter" idx="12"/>
          </p:nvPr>
        </p:nvSpPr>
        <p:spPr/>
        <p:txBody>
          <a:bodyPr/>
          <a:lstStyle/>
          <a:p>
            <a:r>
              <a:rPr lang="en-US"/>
              <a:t>  </a:t>
            </a:r>
            <a:fld id="{1F914B27-77F7-4BCF-A342-0940DE1755E9}" type="slidenum">
              <a:rPr lang="en-US"/>
              <a:pPr/>
              <a:t>12</a:t>
            </a:fld>
            <a:endParaRPr lang="en-US"/>
          </a:p>
        </p:txBody>
      </p:sp>
      <p:sp>
        <p:nvSpPr>
          <p:cNvPr id="270338" name="Rectangle 2"/>
          <p:cNvSpPr>
            <a:spLocks noGrp="1" noChangeArrowheads="1"/>
          </p:cNvSpPr>
          <p:nvPr>
            <p:ph type="title"/>
          </p:nvPr>
        </p:nvSpPr>
        <p:spPr/>
        <p:txBody>
          <a:bodyPr/>
          <a:lstStyle/>
          <a:p>
            <a:r>
              <a:rPr lang="en-US" dirty="0"/>
              <a:t>Neutron Energy Moderation</a:t>
            </a:r>
          </a:p>
        </p:txBody>
      </p:sp>
      <p:pic>
        <p:nvPicPr>
          <p:cNvPr id="270340" name="Picture 4" descr="Fission-En"/>
          <p:cNvPicPr>
            <a:picLocks noChangeAspect="1" noChangeArrowheads="1"/>
          </p:cNvPicPr>
          <p:nvPr/>
        </p:nvPicPr>
        <p:blipFill>
          <a:blip r:embed="rId3">
            <a:lum bright="-24000" contrast="42000"/>
          </a:blip>
          <a:srcRect/>
          <a:stretch>
            <a:fillRect/>
          </a:stretch>
        </p:blipFill>
        <p:spPr bwMode="auto">
          <a:xfrm>
            <a:off x="458600" y="906351"/>
            <a:ext cx="3035367" cy="2354772"/>
          </a:xfrm>
          <a:prstGeom prst="rect">
            <a:avLst/>
          </a:prstGeom>
          <a:noFill/>
        </p:spPr>
      </p:pic>
      <p:sp>
        <p:nvSpPr>
          <p:cNvPr id="270341" name="Text Box 5"/>
          <p:cNvSpPr txBox="1">
            <a:spLocks noChangeArrowheads="1"/>
          </p:cNvSpPr>
          <p:nvPr/>
        </p:nvSpPr>
        <p:spPr bwMode="auto">
          <a:xfrm>
            <a:off x="1108192" y="999708"/>
            <a:ext cx="2308776" cy="584775"/>
          </a:xfrm>
          <a:prstGeom prst="rect">
            <a:avLst/>
          </a:prstGeom>
          <a:noFill/>
          <a:ln w="9525">
            <a:noFill/>
            <a:miter lim="800000"/>
            <a:headEnd/>
            <a:tailEnd/>
          </a:ln>
          <a:effectLst/>
        </p:spPr>
        <p:txBody>
          <a:bodyPr wrap="square">
            <a:spAutoFit/>
          </a:bodyPr>
          <a:lstStyle/>
          <a:p>
            <a:pPr>
              <a:spcBef>
                <a:spcPct val="50000"/>
              </a:spcBef>
            </a:pPr>
            <a:r>
              <a:rPr lang="en-US" sz="1600" dirty="0"/>
              <a:t>Fast Neutrons from U-236 Fission</a:t>
            </a:r>
          </a:p>
        </p:txBody>
      </p:sp>
      <p:sp>
        <p:nvSpPr>
          <p:cNvPr id="270342" name="Text Box 6"/>
          <p:cNvSpPr txBox="1">
            <a:spLocks noChangeArrowheads="1"/>
          </p:cNvSpPr>
          <p:nvPr/>
        </p:nvSpPr>
        <p:spPr bwMode="auto">
          <a:xfrm>
            <a:off x="4109438" y="918023"/>
            <a:ext cx="4791877" cy="1077218"/>
          </a:xfrm>
          <a:prstGeom prst="rect">
            <a:avLst/>
          </a:prstGeom>
          <a:noFill/>
          <a:ln w="9525">
            <a:noFill/>
            <a:miter lim="800000"/>
            <a:headEnd/>
            <a:tailEnd/>
          </a:ln>
          <a:effectLst/>
        </p:spPr>
        <p:txBody>
          <a:bodyPr wrap="square">
            <a:spAutoFit/>
          </a:bodyPr>
          <a:lstStyle/>
          <a:p>
            <a:pPr algn="l">
              <a:spcBef>
                <a:spcPct val="50000"/>
              </a:spcBef>
            </a:pPr>
            <a:r>
              <a:rPr lang="en-US" sz="1600" dirty="0"/>
              <a:t>Fission neutrons too energetic, </a:t>
            </a:r>
            <a:r>
              <a:rPr lang="en-US" sz="1600" dirty="0">
                <a:sym typeface="Wingdings" pitchFamily="2" charset="2"/>
              </a:rPr>
              <a:t> </a:t>
            </a:r>
            <a:r>
              <a:rPr lang="en-US" sz="1600" dirty="0"/>
              <a:t>“thermalize” to maximize </a:t>
            </a:r>
            <a:r>
              <a:rPr lang="en-US" sz="1600" b="1" dirty="0" err="1">
                <a:latin typeface="Symbol" pitchFamily="18" charset="2"/>
              </a:rPr>
              <a:t>s</a:t>
            </a:r>
            <a:r>
              <a:rPr lang="en-US" sz="1600" b="1" baseline="-25000" dirty="0" err="1">
                <a:latin typeface="+mj-lt"/>
              </a:rPr>
              <a:t>n</a:t>
            </a:r>
            <a:r>
              <a:rPr lang="en-US" sz="1600" b="1" dirty="0" err="1">
                <a:latin typeface="Symbol" pitchFamily="18" charset="2"/>
              </a:rPr>
              <a:t>,</a:t>
            </a:r>
            <a:r>
              <a:rPr lang="en-US" sz="1600" b="1" baseline="-25000" dirty="0" err="1"/>
              <a:t>fiss</a:t>
            </a:r>
            <a:r>
              <a:rPr lang="en-US" sz="1600" dirty="0"/>
              <a:t> for </a:t>
            </a:r>
            <a:r>
              <a:rPr lang="en-US" sz="1600" baseline="30000" dirty="0"/>
              <a:t>235</a:t>
            </a:r>
            <a:r>
              <a:rPr lang="en-US" sz="1600" dirty="0"/>
              <a:t>U !</a:t>
            </a:r>
            <a:br>
              <a:rPr lang="en-US" sz="1600" dirty="0"/>
            </a:br>
            <a:r>
              <a:rPr lang="en-US" sz="1600" dirty="0">
                <a:sym typeface="Wingdings" pitchFamily="2" charset="2"/>
              </a:rPr>
              <a:t> multiple elastic scattering (“moderation”)  	              </a:t>
            </a:r>
            <a:r>
              <a:rPr lang="en-US" sz="1400" dirty="0">
                <a:sym typeface="Wingdings" pitchFamily="2" charset="2"/>
              </a:rPr>
              <a:t>moderator: small </a:t>
            </a:r>
            <a:r>
              <a:rPr lang="en-US" sz="1400" b="1" dirty="0" err="1">
                <a:latin typeface="Symbol" pitchFamily="18" charset="2"/>
                <a:sym typeface="Wingdings" pitchFamily="2" charset="2"/>
              </a:rPr>
              <a:t>s</a:t>
            </a:r>
            <a:r>
              <a:rPr lang="en-US" sz="1400" b="1" baseline="-25000" dirty="0" err="1">
                <a:sym typeface="Wingdings" pitchFamily="2" charset="2"/>
              </a:rPr>
              <a:t>capt</a:t>
            </a:r>
            <a:r>
              <a:rPr lang="en-US" sz="1400" b="1" i="1" baseline="-25000" dirty="0">
                <a:sym typeface="Wingdings" pitchFamily="2" charset="2"/>
              </a:rPr>
              <a:t> </a:t>
            </a:r>
            <a:r>
              <a:rPr lang="en-US" sz="1400" dirty="0">
                <a:sym typeface="Wingdings" pitchFamily="2" charset="2"/>
              </a:rPr>
              <a:t>!</a:t>
            </a:r>
            <a:endParaRPr lang="en-US" sz="1400" dirty="0"/>
          </a:p>
        </p:txBody>
      </p:sp>
      <p:pic>
        <p:nvPicPr>
          <p:cNvPr id="270343" name="Picture 7" descr="n-A-Decrement"/>
          <p:cNvPicPr>
            <a:picLocks noChangeAspect="1" noChangeArrowheads="1"/>
          </p:cNvPicPr>
          <p:nvPr/>
        </p:nvPicPr>
        <p:blipFill>
          <a:blip r:embed="rId4"/>
          <a:srcRect b="17032"/>
          <a:stretch>
            <a:fillRect/>
          </a:stretch>
        </p:blipFill>
        <p:spPr bwMode="auto">
          <a:xfrm>
            <a:off x="282575" y="3333925"/>
            <a:ext cx="3246438" cy="3013075"/>
          </a:xfrm>
          <a:prstGeom prst="rect">
            <a:avLst/>
          </a:prstGeom>
          <a:noFill/>
          <a:ln w="9525">
            <a:noFill/>
            <a:miter lim="800000"/>
            <a:headEnd/>
            <a:tailEnd/>
          </a:ln>
          <a:effectLst/>
        </p:spPr>
      </p:pic>
      <p:sp>
        <p:nvSpPr>
          <p:cNvPr id="270344" name="Text Box 8"/>
          <p:cNvSpPr txBox="1">
            <a:spLocks noChangeArrowheads="1"/>
          </p:cNvSpPr>
          <p:nvPr/>
        </p:nvSpPr>
        <p:spPr bwMode="auto">
          <a:xfrm>
            <a:off x="840188" y="4613350"/>
            <a:ext cx="2433637" cy="1262063"/>
          </a:xfrm>
          <a:prstGeom prst="rect">
            <a:avLst/>
          </a:prstGeom>
          <a:noFill/>
          <a:ln w="9525">
            <a:noFill/>
            <a:miter lim="800000"/>
            <a:headEnd/>
            <a:tailEnd/>
          </a:ln>
          <a:effectLst/>
        </p:spPr>
        <p:txBody>
          <a:bodyPr>
            <a:spAutoFit/>
          </a:bodyPr>
          <a:lstStyle/>
          <a:p>
            <a:pPr algn="l">
              <a:spcBef>
                <a:spcPct val="50000"/>
              </a:spcBef>
            </a:pPr>
            <a:r>
              <a:rPr lang="en-US" sz="1400" b="1" dirty="0"/>
              <a:t>                       A=238</a:t>
            </a:r>
          </a:p>
          <a:p>
            <a:pPr algn="l">
              <a:spcBef>
                <a:spcPct val="50000"/>
              </a:spcBef>
            </a:pPr>
            <a:r>
              <a:rPr lang="en-US" sz="1400" b="1" dirty="0"/>
              <a:t>        A=65</a:t>
            </a:r>
          </a:p>
          <a:p>
            <a:pPr algn="l">
              <a:spcBef>
                <a:spcPct val="50000"/>
              </a:spcBef>
            </a:pPr>
            <a:r>
              <a:rPr lang="en-US" sz="1400" b="1" dirty="0"/>
              <a:t>  A=12</a:t>
            </a:r>
          </a:p>
          <a:p>
            <a:pPr algn="l">
              <a:spcBef>
                <a:spcPct val="50000"/>
              </a:spcBef>
            </a:pPr>
            <a:r>
              <a:rPr lang="en-US" sz="1400" b="1" dirty="0"/>
              <a:t>A=1</a:t>
            </a:r>
          </a:p>
        </p:txBody>
      </p:sp>
      <p:sp>
        <p:nvSpPr>
          <p:cNvPr id="270443" name="Text Box 107"/>
          <p:cNvSpPr txBox="1">
            <a:spLocks noChangeArrowheads="1"/>
          </p:cNvSpPr>
          <p:nvPr/>
        </p:nvSpPr>
        <p:spPr bwMode="auto">
          <a:xfrm>
            <a:off x="5070781" y="5029200"/>
            <a:ext cx="1441450" cy="336550"/>
          </a:xfrm>
          <a:prstGeom prst="rect">
            <a:avLst/>
          </a:prstGeom>
          <a:noFill/>
          <a:ln w="9525">
            <a:noFill/>
            <a:miter lim="800000"/>
            <a:headEnd/>
            <a:tailEnd/>
          </a:ln>
          <a:effectLst/>
        </p:spPr>
        <p:txBody>
          <a:bodyPr>
            <a:spAutoFit/>
          </a:bodyPr>
          <a:lstStyle/>
          <a:p>
            <a:pPr>
              <a:spcBef>
                <a:spcPct val="50000"/>
              </a:spcBef>
            </a:pPr>
            <a:r>
              <a:rPr lang="en-US" sz="1600" b="1"/>
              <a:t>moderator</a:t>
            </a:r>
          </a:p>
        </p:txBody>
      </p:sp>
      <p:sp>
        <p:nvSpPr>
          <p:cNvPr id="270444" name="Text Box 108"/>
          <p:cNvSpPr txBox="1">
            <a:spLocks noChangeArrowheads="1"/>
          </p:cNvSpPr>
          <p:nvPr/>
        </p:nvSpPr>
        <p:spPr bwMode="auto">
          <a:xfrm>
            <a:off x="7150177" y="5973484"/>
            <a:ext cx="1441450" cy="336550"/>
          </a:xfrm>
          <a:prstGeom prst="rect">
            <a:avLst/>
          </a:prstGeom>
          <a:noFill/>
          <a:ln w="9525">
            <a:noFill/>
            <a:miter lim="800000"/>
            <a:headEnd/>
            <a:tailEnd/>
          </a:ln>
          <a:effectLst/>
        </p:spPr>
        <p:txBody>
          <a:bodyPr>
            <a:spAutoFit/>
          </a:bodyPr>
          <a:lstStyle/>
          <a:p>
            <a:pPr>
              <a:spcBef>
                <a:spcPct val="50000"/>
              </a:spcBef>
            </a:pPr>
            <a:r>
              <a:rPr lang="en-US" sz="1600" dirty="0"/>
              <a:t>n-reflector</a:t>
            </a:r>
          </a:p>
        </p:txBody>
      </p:sp>
      <p:grpSp>
        <p:nvGrpSpPr>
          <p:cNvPr id="3" name="Group 106"/>
          <p:cNvGrpSpPr>
            <a:grpSpLocks/>
          </p:cNvGrpSpPr>
          <p:nvPr/>
        </p:nvGrpSpPr>
        <p:grpSpPr bwMode="auto">
          <a:xfrm>
            <a:off x="4475164" y="4189366"/>
            <a:ext cx="4108450" cy="1820863"/>
            <a:chOff x="2718" y="3058"/>
            <a:chExt cx="2588" cy="1147"/>
          </a:xfrm>
        </p:grpSpPr>
        <p:sp>
          <p:nvSpPr>
            <p:cNvPr id="270351" name="Rectangle 15" descr="Water droplets"/>
            <p:cNvSpPr>
              <a:spLocks noChangeArrowheads="1"/>
            </p:cNvSpPr>
            <p:nvPr/>
          </p:nvSpPr>
          <p:spPr bwMode="auto">
            <a:xfrm>
              <a:off x="2719" y="3077"/>
              <a:ext cx="2470" cy="1065"/>
            </a:xfrm>
            <a:prstGeom prst="rect">
              <a:avLst/>
            </a:prstGeom>
            <a:blipFill dpi="0" rotWithShape="1">
              <a:blip r:embed="rId5"/>
              <a:srcRect/>
              <a:tile tx="0" ty="0" sx="100000" sy="100000" flip="none" algn="tl"/>
            </a:blipFill>
            <a:ln w="9525">
              <a:solidFill>
                <a:schemeClr val="tx1"/>
              </a:solidFill>
              <a:miter lim="800000"/>
              <a:headEnd/>
              <a:tailEnd/>
            </a:ln>
            <a:effectLst/>
          </p:spPr>
          <p:txBody>
            <a:bodyPr wrap="none" anchor="ctr"/>
            <a:lstStyle/>
            <a:p>
              <a:endParaRPr lang="en-US"/>
            </a:p>
          </p:txBody>
        </p:sp>
        <p:grpSp>
          <p:nvGrpSpPr>
            <p:cNvPr id="4" name="Group 13"/>
            <p:cNvGrpSpPr>
              <a:grpSpLocks/>
            </p:cNvGrpSpPr>
            <p:nvPr/>
          </p:nvGrpSpPr>
          <p:grpSpPr bwMode="auto">
            <a:xfrm>
              <a:off x="2792" y="3066"/>
              <a:ext cx="2435" cy="1100"/>
              <a:chOff x="2792" y="3076"/>
              <a:chExt cx="2435" cy="1100"/>
            </a:xfrm>
          </p:grpSpPr>
          <p:sp>
            <p:nvSpPr>
              <p:cNvPr id="270346" name="Rectangle 10"/>
              <p:cNvSpPr>
                <a:spLocks noChangeArrowheads="1"/>
              </p:cNvSpPr>
              <p:nvPr/>
            </p:nvSpPr>
            <p:spPr bwMode="auto">
              <a:xfrm>
                <a:off x="2792" y="3076"/>
                <a:ext cx="88" cy="1083"/>
              </a:xfrm>
              <a:prstGeom prst="rect">
                <a:avLst/>
              </a:prstGeom>
              <a:gradFill rotWithShape="1">
                <a:gsLst>
                  <a:gs pos="0">
                    <a:srgbClr val="FFFF00">
                      <a:gamma/>
                      <a:shade val="46275"/>
                      <a:invGamma/>
                    </a:srgbClr>
                  </a:gs>
                  <a:gs pos="50000">
                    <a:srgbClr val="FFFF00"/>
                  </a:gs>
                  <a:gs pos="100000">
                    <a:srgbClr val="FFFF00">
                      <a:gamma/>
                      <a:shade val="46275"/>
                      <a:invGamma/>
                    </a:srgbClr>
                  </a:gs>
                </a:gsLst>
                <a:lin ang="0" scaled="1"/>
              </a:gradFill>
              <a:ln w="9525">
                <a:solidFill>
                  <a:schemeClr val="tx1"/>
                </a:solidFill>
                <a:miter lim="800000"/>
                <a:headEnd/>
                <a:tailEnd/>
              </a:ln>
              <a:effectLst/>
            </p:spPr>
            <p:txBody>
              <a:bodyPr wrap="none" anchor="ctr"/>
              <a:lstStyle/>
              <a:p>
                <a:endParaRPr lang="en-US"/>
              </a:p>
            </p:txBody>
          </p:sp>
          <p:sp>
            <p:nvSpPr>
              <p:cNvPr id="270347" name="Rectangle 11"/>
              <p:cNvSpPr>
                <a:spLocks noChangeArrowheads="1"/>
              </p:cNvSpPr>
              <p:nvPr/>
            </p:nvSpPr>
            <p:spPr bwMode="auto">
              <a:xfrm>
                <a:off x="3997" y="3084"/>
                <a:ext cx="88" cy="1083"/>
              </a:xfrm>
              <a:prstGeom prst="rect">
                <a:avLst/>
              </a:prstGeom>
              <a:gradFill rotWithShape="1">
                <a:gsLst>
                  <a:gs pos="0">
                    <a:srgbClr val="FFFF00">
                      <a:gamma/>
                      <a:shade val="46275"/>
                      <a:invGamma/>
                    </a:srgbClr>
                  </a:gs>
                  <a:gs pos="50000">
                    <a:srgbClr val="FFFF00"/>
                  </a:gs>
                  <a:gs pos="100000">
                    <a:srgbClr val="FFFF00">
                      <a:gamma/>
                      <a:shade val="46275"/>
                      <a:invGamma/>
                    </a:srgbClr>
                  </a:gs>
                </a:gsLst>
                <a:lin ang="0" scaled="1"/>
              </a:gradFill>
              <a:ln w="9525">
                <a:solidFill>
                  <a:schemeClr val="tx1"/>
                </a:solidFill>
                <a:miter lim="800000"/>
                <a:headEnd/>
                <a:tailEnd/>
              </a:ln>
              <a:effectLst/>
            </p:spPr>
            <p:txBody>
              <a:bodyPr wrap="none" anchor="ctr"/>
              <a:lstStyle/>
              <a:p>
                <a:endParaRPr lang="en-US"/>
              </a:p>
            </p:txBody>
          </p:sp>
          <p:sp>
            <p:nvSpPr>
              <p:cNvPr id="270348" name="Rectangle 12"/>
              <p:cNvSpPr>
                <a:spLocks noChangeArrowheads="1"/>
              </p:cNvSpPr>
              <p:nvPr/>
            </p:nvSpPr>
            <p:spPr bwMode="auto">
              <a:xfrm>
                <a:off x="5139" y="3093"/>
                <a:ext cx="88" cy="1083"/>
              </a:xfrm>
              <a:prstGeom prst="rect">
                <a:avLst/>
              </a:prstGeom>
              <a:gradFill rotWithShape="1">
                <a:gsLst>
                  <a:gs pos="0">
                    <a:srgbClr val="FFFF00">
                      <a:gamma/>
                      <a:shade val="46275"/>
                      <a:invGamma/>
                    </a:srgbClr>
                  </a:gs>
                  <a:gs pos="50000">
                    <a:srgbClr val="FFFF00"/>
                  </a:gs>
                  <a:gs pos="100000">
                    <a:srgbClr val="FFFF00">
                      <a:gamma/>
                      <a:shade val="46275"/>
                      <a:invGamma/>
                    </a:srgbClr>
                  </a:gs>
                </a:gsLst>
                <a:lin ang="0" scaled="1"/>
              </a:gradFill>
              <a:ln w="9525">
                <a:solidFill>
                  <a:schemeClr val="tx1"/>
                </a:solidFill>
                <a:miter lim="800000"/>
                <a:headEnd/>
                <a:tailEnd/>
              </a:ln>
              <a:effectLst/>
            </p:spPr>
            <p:txBody>
              <a:bodyPr wrap="none" anchor="ctr"/>
              <a:lstStyle/>
              <a:p>
                <a:endParaRPr lang="en-US"/>
              </a:p>
            </p:txBody>
          </p:sp>
        </p:grpSp>
        <p:sp>
          <p:nvSpPr>
            <p:cNvPr id="270352" name="Rectangle 16"/>
            <p:cNvSpPr>
              <a:spLocks noChangeArrowheads="1"/>
            </p:cNvSpPr>
            <p:nvPr/>
          </p:nvSpPr>
          <p:spPr bwMode="auto">
            <a:xfrm>
              <a:off x="2744" y="3058"/>
              <a:ext cx="2529" cy="1147"/>
            </a:xfrm>
            <a:prstGeom prst="rect">
              <a:avLst/>
            </a:prstGeom>
            <a:noFill/>
            <a:ln w="76200">
              <a:pattFill prst="sphere">
                <a:fgClr>
                  <a:schemeClr val="tx2"/>
                </a:fgClr>
                <a:bgClr>
                  <a:srgbClr val="FFFFFF"/>
                </a:bgClr>
              </a:pattFill>
              <a:miter lim="800000"/>
              <a:headEnd/>
              <a:tailEnd/>
            </a:ln>
            <a:effectLst>
              <a:prstShdw prst="shdw17" dist="17961" dir="2700000">
                <a:schemeClr val="tx2">
                  <a:gamma/>
                  <a:shade val="60000"/>
                  <a:invGamma/>
                </a:schemeClr>
              </a:prstShdw>
            </a:effectLst>
          </p:spPr>
          <p:txBody>
            <a:bodyPr wrap="none" anchor="ctr"/>
            <a:lstStyle/>
            <a:p>
              <a:endParaRPr lang="en-US"/>
            </a:p>
          </p:txBody>
        </p:sp>
        <p:grpSp>
          <p:nvGrpSpPr>
            <p:cNvPr id="5" name="Group 27"/>
            <p:cNvGrpSpPr>
              <a:grpSpLocks/>
            </p:cNvGrpSpPr>
            <p:nvPr/>
          </p:nvGrpSpPr>
          <p:grpSpPr bwMode="auto">
            <a:xfrm>
              <a:off x="2880" y="3388"/>
              <a:ext cx="1020" cy="312"/>
              <a:chOff x="2880" y="3388"/>
              <a:chExt cx="1152" cy="312"/>
            </a:xfrm>
          </p:grpSpPr>
          <p:sp>
            <p:nvSpPr>
              <p:cNvPr id="270355" name="Line 19"/>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270356" name="Line 20"/>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270357" name="Line 21"/>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270358" name="Line 22"/>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270359" name="Line 23"/>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270360" name="Line 24"/>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270361" name="Line 25"/>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270362" name="Line 26"/>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nvGrpSpPr>
            <p:cNvPr id="6" name="Group 35"/>
            <p:cNvGrpSpPr>
              <a:grpSpLocks/>
            </p:cNvGrpSpPr>
            <p:nvPr/>
          </p:nvGrpSpPr>
          <p:grpSpPr bwMode="auto">
            <a:xfrm>
              <a:off x="4080" y="3366"/>
              <a:ext cx="1194" cy="174"/>
              <a:chOff x="2838" y="3726"/>
              <a:chExt cx="1194" cy="174"/>
            </a:xfrm>
          </p:grpSpPr>
          <p:sp>
            <p:nvSpPr>
              <p:cNvPr id="270364" name="Line 28"/>
              <p:cNvSpPr>
                <a:spLocks noChangeShapeType="1"/>
              </p:cNvSpPr>
              <p:nvPr/>
            </p:nvSpPr>
            <p:spPr bwMode="auto">
              <a:xfrm>
                <a:off x="2838" y="3780"/>
                <a:ext cx="96" cy="60"/>
              </a:xfrm>
              <a:prstGeom prst="line">
                <a:avLst/>
              </a:prstGeom>
              <a:noFill/>
              <a:ln w="9525">
                <a:solidFill>
                  <a:schemeClr val="tx1"/>
                </a:solidFill>
                <a:round/>
                <a:headEnd/>
                <a:tailEnd/>
              </a:ln>
              <a:effectLst/>
            </p:spPr>
            <p:txBody>
              <a:bodyPr/>
              <a:lstStyle/>
              <a:p>
                <a:endParaRPr lang="en-US"/>
              </a:p>
            </p:txBody>
          </p:sp>
          <p:sp>
            <p:nvSpPr>
              <p:cNvPr id="270365" name="Line 29"/>
              <p:cNvSpPr>
                <a:spLocks noChangeShapeType="1"/>
              </p:cNvSpPr>
              <p:nvPr/>
            </p:nvSpPr>
            <p:spPr bwMode="auto">
              <a:xfrm>
                <a:off x="2934" y="3840"/>
                <a:ext cx="48" cy="18"/>
              </a:xfrm>
              <a:prstGeom prst="line">
                <a:avLst/>
              </a:prstGeom>
              <a:noFill/>
              <a:ln w="9525">
                <a:solidFill>
                  <a:schemeClr val="tx1"/>
                </a:solidFill>
                <a:round/>
                <a:headEnd/>
                <a:tailEnd/>
              </a:ln>
              <a:effectLst/>
            </p:spPr>
            <p:txBody>
              <a:bodyPr/>
              <a:lstStyle/>
              <a:p>
                <a:endParaRPr lang="en-US"/>
              </a:p>
            </p:txBody>
          </p:sp>
          <p:sp>
            <p:nvSpPr>
              <p:cNvPr id="270366" name="Line 30"/>
              <p:cNvSpPr>
                <a:spLocks noChangeShapeType="1"/>
              </p:cNvSpPr>
              <p:nvPr/>
            </p:nvSpPr>
            <p:spPr bwMode="auto">
              <a:xfrm>
                <a:off x="2976" y="3870"/>
                <a:ext cx="306" cy="24"/>
              </a:xfrm>
              <a:prstGeom prst="line">
                <a:avLst/>
              </a:prstGeom>
              <a:noFill/>
              <a:ln w="9525">
                <a:solidFill>
                  <a:schemeClr val="tx1"/>
                </a:solidFill>
                <a:round/>
                <a:headEnd/>
                <a:tailEnd/>
              </a:ln>
              <a:effectLst/>
            </p:spPr>
            <p:txBody>
              <a:bodyPr/>
              <a:lstStyle/>
              <a:p>
                <a:endParaRPr lang="en-US"/>
              </a:p>
            </p:txBody>
          </p:sp>
          <p:sp>
            <p:nvSpPr>
              <p:cNvPr id="270367" name="Line 31"/>
              <p:cNvSpPr>
                <a:spLocks noChangeShapeType="1"/>
              </p:cNvSpPr>
              <p:nvPr/>
            </p:nvSpPr>
            <p:spPr bwMode="auto">
              <a:xfrm flipV="1">
                <a:off x="3270" y="3792"/>
                <a:ext cx="120" cy="102"/>
              </a:xfrm>
              <a:prstGeom prst="line">
                <a:avLst/>
              </a:prstGeom>
              <a:noFill/>
              <a:ln w="9525">
                <a:solidFill>
                  <a:schemeClr val="tx1"/>
                </a:solidFill>
                <a:round/>
                <a:headEnd/>
                <a:tailEnd/>
              </a:ln>
              <a:effectLst/>
            </p:spPr>
            <p:txBody>
              <a:bodyPr/>
              <a:lstStyle/>
              <a:p>
                <a:endParaRPr lang="en-US"/>
              </a:p>
            </p:txBody>
          </p:sp>
          <p:sp>
            <p:nvSpPr>
              <p:cNvPr id="270368" name="Line 32"/>
              <p:cNvSpPr>
                <a:spLocks noChangeShapeType="1"/>
              </p:cNvSpPr>
              <p:nvPr/>
            </p:nvSpPr>
            <p:spPr bwMode="auto">
              <a:xfrm flipV="1">
                <a:off x="3378" y="3798"/>
                <a:ext cx="204" cy="12"/>
              </a:xfrm>
              <a:prstGeom prst="line">
                <a:avLst/>
              </a:prstGeom>
              <a:noFill/>
              <a:ln w="9525">
                <a:solidFill>
                  <a:schemeClr val="tx1"/>
                </a:solidFill>
                <a:round/>
                <a:headEnd/>
                <a:tailEnd/>
              </a:ln>
              <a:effectLst/>
            </p:spPr>
            <p:txBody>
              <a:bodyPr/>
              <a:lstStyle/>
              <a:p>
                <a:endParaRPr lang="en-US"/>
              </a:p>
            </p:txBody>
          </p:sp>
          <p:sp>
            <p:nvSpPr>
              <p:cNvPr id="270369" name="Line 33"/>
              <p:cNvSpPr>
                <a:spLocks noChangeShapeType="1"/>
              </p:cNvSpPr>
              <p:nvPr/>
            </p:nvSpPr>
            <p:spPr bwMode="auto">
              <a:xfrm>
                <a:off x="3588" y="3786"/>
                <a:ext cx="210" cy="108"/>
              </a:xfrm>
              <a:prstGeom prst="line">
                <a:avLst/>
              </a:prstGeom>
              <a:noFill/>
              <a:ln w="9525">
                <a:solidFill>
                  <a:schemeClr val="tx1"/>
                </a:solidFill>
                <a:round/>
                <a:headEnd/>
                <a:tailEnd/>
              </a:ln>
              <a:effectLst/>
            </p:spPr>
            <p:txBody>
              <a:bodyPr/>
              <a:lstStyle/>
              <a:p>
                <a:endParaRPr lang="en-US"/>
              </a:p>
            </p:txBody>
          </p:sp>
          <p:sp>
            <p:nvSpPr>
              <p:cNvPr id="270370" name="Line 34"/>
              <p:cNvSpPr>
                <a:spLocks noChangeShapeType="1"/>
              </p:cNvSpPr>
              <p:nvPr/>
            </p:nvSpPr>
            <p:spPr bwMode="auto">
              <a:xfrm flipV="1">
                <a:off x="3792" y="3726"/>
                <a:ext cx="240" cy="174"/>
              </a:xfrm>
              <a:prstGeom prst="line">
                <a:avLst/>
              </a:prstGeom>
              <a:noFill/>
              <a:ln w="9525">
                <a:solidFill>
                  <a:schemeClr val="tx1"/>
                </a:solidFill>
                <a:round/>
                <a:headEnd/>
                <a:tailEnd type="arrow" w="med" len="med"/>
              </a:ln>
              <a:effectLst/>
            </p:spPr>
            <p:txBody>
              <a:bodyPr/>
              <a:lstStyle/>
              <a:p>
                <a:endParaRPr lang="en-US"/>
              </a:p>
            </p:txBody>
          </p:sp>
        </p:grpSp>
        <p:grpSp>
          <p:nvGrpSpPr>
            <p:cNvPr id="7" name="Group 42"/>
            <p:cNvGrpSpPr>
              <a:grpSpLocks/>
            </p:cNvGrpSpPr>
            <p:nvPr/>
          </p:nvGrpSpPr>
          <p:grpSpPr bwMode="auto">
            <a:xfrm>
              <a:off x="2844" y="3084"/>
              <a:ext cx="1128" cy="558"/>
              <a:chOff x="2844" y="3084"/>
              <a:chExt cx="1128" cy="558"/>
            </a:xfrm>
          </p:grpSpPr>
          <p:sp>
            <p:nvSpPr>
              <p:cNvPr id="270372" name="Line 36"/>
              <p:cNvSpPr>
                <a:spLocks noChangeShapeType="1"/>
              </p:cNvSpPr>
              <p:nvPr/>
            </p:nvSpPr>
            <p:spPr bwMode="auto">
              <a:xfrm flipV="1">
                <a:off x="2844" y="3084"/>
                <a:ext cx="318" cy="246"/>
              </a:xfrm>
              <a:prstGeom prst="line">
                <a:avLst/>
              </a:prstGeom>
              <a:noFill/>
              <a:ln w="9525">
                <a:solidFill>
                  <a:schemeClr val="tx1"/>
                </a:solidFill>
                <a:round/>
                <a:headEnd/>
                <a:tailEnd/>
              </a:ln>
              <a:effectLst/>
            </p:spPr>
            <p:txBody>
              <a:bodyPr/>
              <a:lstStyle/>
              <a:p>
                <a:endParaRPr lang="en-US"/>
              </a:p>
            </p:txBody>
          </p:sp>
          <p:sp>
            <p:nvSpPr>
              <p:cNvPr id="270373" name="Line 37"/>
              <p:cNvSpPr>
                <a:spLocks noChangeShapeType="1"/>
              </p:cNvSpPr>
              <p:nvPr/>
            </p:nvSpPr>
            <p:spPr bwMode="auto">
              <a:xfrm>
                <a:off x="3174" y="3108"/>
                <a:ext cx="114" cy="234"/>
              </a:xfrm>
              <a:prstGeom prst="line">
                <a:avLst/>
              </a:prstGeom>
              <a:noFill/>
              <a:ln w="9525">
                <a:solidFill>
                  <a:schemeClr val="tx1"/>
                </a:solidFill>
                <a:round/>
                <a:headEnd/>
                <a:tailEnd/>
              </a:ln>
              <a:effectLst/>
            </p:spPr>
            <p:txBody>
              <a:bodyPr/>
              <a:lstStyle/>
              <a:p>
                <a:endParaRPr lang="en-US"/>
              </a:p>
            </p:txBody>
          </p:sp>
          <p:sp>
            <p:nvSpPr>
              <p:cNvPr id="270374" name="Line 38"/>
              <p:cNvSpPr>
                <a:spLocks noChangeShapeType="1"/>
              </p:cNvSpPr>
              <p:nvPr/>
            </p:nvSpPr>
            <p:spPr bwMode="auto">
              <a:xfrm>
                <a:off x="3300" y="3360"/>
                <a:ext cx="210" cy="144"/>
              </a:xfrm>
              <a:prstGeom prst="line">
                <a:avLst/>
              </a:prstGeom>
              <a:noFill/>
              <a:ln w="9525">
                <a:solidFill>
                  <a:schemeClr val="tx1"/>
                </a:solidFill>
                <a:round/>
                <a:headEnd/>
                <a:tailEnd/>
              </a:ln>
              <a:effectLst/>
            </p:spPr>
            <p:txBody>
              <a:bodyPr/>
              <a:lstStyle/>
              <a:p>
                <a:endParaRPr lang="en-US"/>
              </a:p>
            </p:txBody>
          </p:sp>
          <p:sp>
            <p:nvSpPr>
              <p:cNvPr id="270375" name="Line 39"/>
              <p:cNvSpPr>
                <a:spLocks noChangeShapeType="1"/>
              </p:cNvSpPr>
              <p:nvPr/>
            </p:nvSpPr>
            <p:spPr bwMode="auto">
              <a:xfrm>
                <a:off x="3516" y="3486"/>
                <a:ext cx="186" cy="18"/>
              </a:xfrm>
              <a:prstGeom prst="line">
                <a:avLst/>
              </a:prstGeom>
              <a:noFill/>
              <a:ln w="9525">
                <a:solidFill>
                  <a:schemeClr val="tx1"/>
                </a:solidFill>
                <a:round/>
                <a:headEnd/>
                <a:tailEnd/>
              </a:ln>
              <a:effectLst/>
            </p:spPr>
            <p:txBody>
              <a:bodyPr/>
              <a:lstStyle/>
              <a:p>
                <a:endParaRPr lang="en-US"/>
              </a:p>
            </p:txBody>
          </p:sp>
          <p:sp>
            <p:nvSpPr>
              <p:cNvPr id="270376" name="Line 40"/>
              <p:cNvSpPr>
                <a:spLocks noChangeShapeType="1"/>
              </p:cNvSpPr>
              <p:nvPr/>
            </p:nvSpPr>
            <p:spPr bwMode="auto">
              <a:xfrm>
                <a:off x="3720" y="3510"/>
                <a:ext cx="252" cy="132"/>
              </a:xfrm>
              <a:prstGeom prst="line">
                <a:avLst/>
              </a:prstGeom>
              <a:noFill/>
              <a:ln w="9525">
                <a:solidFill>
                  <a:schemeClr val="tx1"/>
                </a:solidFill>
                <a:round/>
                <a:headEnd/>
                <a:tailEnd/>
              </a:ln>
              <a:effectLst/>
            </p:spPr>
            <p:txBody>
              <a:bodyPr/>
              <a:lstStyle/>
              <a:p>
                <a:endParaRPr lang="en-US"/>
              </a:p>
            </p:txBody>
          </p:sp>
        </p:grpSp>
        <p:sp>
          <p:nvSpPr>
            <p:cNvPr id="270377" name="Line 41"/>
            <p:cNvSpPr>
              <a:spLocks noChangeShapeType="1"/>
            </p:cNvSpPr>
            <p:nvPr/>
          </p:nvSpPr>
          <p:spPr bwMode="auto">
            <a:xfrm flipV="1">
              <a:off x="3894" y="3552"/>
              <a:ext cx="126" cy="42"/>
            </a:xfrm>
            <a:prstGeom prst="line">
              <a:avLst/>
            </a:prstGeom>
            <a:noFill/>
            <a:ln w="9525">
              <a:solidFill>
                <a:schemeClr val="tx1"/>
              </a:solidFill>
              <a:round/>
              <a:headEnd/>
              <a:tailEnd/>
            </a:ln>
            <a:effectLst/>
          </p:spPr>
          <p:txBody>
            <a:bodyPr/>
            <a:lstStyle/>
            <a:p>
              <a:endParaRPr lang="en-US"/>
            </a:p>
          </p:txBody>
        </p:sp>
        <p:grpSp>
          <p:nvGrpSpPr>
            <p:cNvPr id="8" name="Group 43"/>
            <p:cNvGrpSpPr>
              <a:grpSpLocks/>
            </p:cNvGrpSpPr>
            <p:nvPr/>
          </p:nvGrpSpPr>
          <p:grpSpPr bwMode="auto">
            <a:xfrm flipH="1">
              <a:off x="2881" y="3593"/>
              <a:ext cx="1020" cy="312"/>
              <a:chOff x="2880" y="3388"/>
              <a:chExt cx="1152" cy="312"/>
            </a:xfrm>
          </p:grpSpPr>
          <p:sp>
            <p:nvSpPr>
              <p:cNvPr id="270380" name="Line 44"/>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270381" name="Line 45"/>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270382" name="Line 46"/>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270383" name="Line 47"/>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270384" name="Line 48"/>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270385" name="Line 49"/>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270386" name="Line 50"/>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270387" name="Line 51"/>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nvGrpSpPr>
            <p:cNvPr id="9" name="Group 52"/>
            <p:cNvGrpSpPr>
              <a:grpSpLocks/>
            </p:cNvGrpSpPr>
            <p:nvPr/>
          </p:nvGrpSpPr>
          <p:grpSpPr bwMode="auto">
            <a:xfrm>
              <a:off x="2935" y="3823"/>
              <a:ext cx="1194" cy="174"/>
              <a:chOff x="2838" y="3726"/>
              <a:chExt cx="1194" cy="174"/>
            </a:xfrm>
          </p:grpSpPr>
          <p:sp>
            <p:nvSpPr>
              <p:cNvPr id="270389" name="Line 53"/>
              <p:cNvSpPr>
                <a:spLocks noChangeShapeType="1"/>
              </p:cNvSpPr>
              <p:nvPr/>
            </p:nvSpPr>
            <p:spPr bwMode="auto">
              <a:xfrm>
                <a:off x="2838" y="3780"/>
                <a:ext cx="96" cy="60"/>
              </a:xfrm>
              <a:prstGeom prst="line">
                <a:avLst/>
              </a:prstGeom>
              <a:noFill/>
              <a:ln w="9525">
                <a:solidFill>
                  <a:schemeClr val="tx1"/>
                </a:solidFill>
                <a:round/>
                <a:headEnd/>
                <a:tailEnd/>
              </a:ln>
              <a:effectLst/>
            </p:spPr>
            <p:txBody>
              <a:bodyPr/>
              <a:lstStyle/>
              <a:p>
                <a:endParaRPr lang="en-US"/>
              </a:p>
            </p:txBody>
          </p:sp>
          <p:sp>
            <p:nvSpPr>
              <p:cNvPr id="270390" name="Line 54"/>
              <p:cNvSpPr>
                <a:spLocks noChangeShapeType="1"/>
              </p:cNvSpPr>
              <p:nvPr/>
            </p:nvSpPr>
            <p:spPr bwMode="auto">
              <a:xfrm>
                <a:off x="2934" y="3840"/>
                <a:ext cx="48" cy="18"/>
              </a:xfrm>
              <a:prstGeom prst="line">
                <a:avLst/>
              </a:prstGeom>
              <a:noFill/>
              <a:ln w="9525">
                <a:solidFill>
                  <a:schemeClr val="tx1"/>
                </a:solidFill>
                <a:round/>
                <a:headEnd/>
                <a:tailEnd/>
              </a:ln>
              <a:effectLst/>
            </p:spPr>
            <p:txBody>
              <a:bodyPr/>
              <a:lstStyle/>
              <a:p>
                <a:endParaRPr lang="en-US"/>
              </a:p>
            </p:txBody>
          </p:sp>
          <p:sp>
            <p:nvSpPr>
              <p:cNvPr id="270391" name="Line 55"/>
              <p:cNvSpPr>
                <a:spLocks noChangeShapeType="1"/>
              </p:cNvSpPr>
              <p:nvPr/>
            </p:nvSpPr>
            <p:spPr bwMode="auto">
              <a:xfrm>
                <a:off x="2976" y="3870"/>
                <a:ext cx="306" cy="24"/>
              </a:xfrm>
              <a:prstGeom prst="line">
                <a:avLst/>
              </a:prstGeom>
              <a:noFill/>
              <a:ln w="9525">
                <a:solidFill>
                  <a:schemeClr val="tx1"/>
                </a:solidFill>
                <a:round/>
                <a:headEnd/>
                <a:tailEnd/>
              </a:ln>
              <a:effectLst/>
            </p:spPr>
            <p:txBody>
              <a:bodyPr/>
              <a:lstStyle/>
              <a:p>
                <a:endParaRPr lang="en-US"/>
              </a:p>
            </p:txBody>
          </p:sp>
          <p:sp>
            <p:nvSpPr>
              <p:cNvPr id="270392" name="Line 56"/>
              <p:cNvSpPr>
                <a:spLocks noChangeShapeType="1"/>
              </p:cNvSpPr>
              <p:nvPr/>
            </p:nvSpPr>
            <p:spPr bwMode="auto">
              <a:xfrm flipV="1">
                <a:off x="3270" y="3792"/>
                <a:ext cx="120" cy="102"/>
              </a:xfrm>
              <a:prstGeom prst="line">
                <a:avLst/>
              </a:prstGeom>
              <a:noFill/>
              <a:ln w="9525">
                <a:solidFill>
                  <a:schemeClr val="tx1"/>
                </a:solidFill>
                <a:round/>
                <a:headEnd/>
                <a:tailEnd/>
              </a:ln>
              <a:effectLst/>
            </p:spPr>
            <p:txBody>
              <a:bodyPr/>
              <a:lstStyle/>
              <a:p>
                <a:endParaRPr lang="en-US"/>
              </a:p>
            </p:txBody>
          </p:sp>
          <p:sp>
            <p:nvSpPr>
              <p:cNvPr id="270393" name="Line 57"/>
              <p:cNvSpPr>
                <a:spLocks noChangeShapeType="1"/>
              </p:cNvSpPr>
              <p:nvPr/>
            </p:nvSpPr>
            <p:spPr bwMode="auto">
              <a:xfrm flipV="1">
                <a:off x="3378" y="3798"/>
                <a:ext cx="204" cy="12"/>
              </a:xfrm>
              <a:prstGeom prst="line">
                <a:avLst/>
              </a:prstGeom>
              <a:noFill/>
              <a:ln w="9525">
                <a:solidFill>
                  <a:schemeClr val="tx1"/>
                </a:solidFill>
                <a:round/>
                <a:headEnd/>
                <a:tailEnd/>
              </a:ln>
              <a:effectLst/>
            </p:spPr>
            <p:txBody>
              <a:bodyPr/>
              <a:lstStyle/>
              <a:p>
                <a:endParaRPr lang="en-US"/>
              </a:p>
            </p:txBody>
          </p:sp>
          <p:sp>
            <p:nvSpPr>
              <p:cNvPr id="270394" name="Line 58"/>
              <p:cNvSpPr>
                <a:spLocks noChangeShapeType="1"/>
              </p:cNvSpPr>
              <p:nvPr/>
            </p:nvSpPr>
            <p:spPr bwMode="auto">
              <a:xfrm>
                <a:off x="3588" y="3786"/>
                <a:ext cx="210" cy="108"/>
              </a:xfrm>
              <a:prstGeom prst="line">
                <a:avLst/>
              </a:prstGeom>
              <a:noFill/>
              <a:ln w="9525">
                <a:solidFill>
                  <a:schemeClr val="tx1"/>
                </a:solidFill>
                <a:round/>
                <a:headEnd/>
                <a:tailEnd/>
              </a:ln>
              <a:effectLst/>
            </p:spPr>
            <p:txBody>
              <a:bodyPr/>
              <a:lstStyle/>
              <a:p>
                <a:endParaRPr lang="en-US"/>
              </a:p>
            </p:txBody>
          </p:sp>
          <p:sp>
            <p:nvSpPr>
              <p:cNvPr id="270395" name="Line 59"/>
              <p:cNvSpPr>
                <a:spLocks noChangeShapeType="1"/>
              </p:cNvSpPr>
              <p:nvPr/>
            </p:nvSpPr>
            <p:spPr bwMode="auto">
              <a:xfrm flipV="1">
                <a:off x="3792" y="3726"/>
                <a:ext cx="240" cy="174"/>
              </a:xfrm>
              <a:prstGeom prst="line">
                <a:avLst/>
              </a:prstGeom>
              <a:noFill/>
              <a:ln w="9525">
                <a:solidFill>
                  <a:schemeClr val="tx1"/>
                </a:solidFill>
                <a:round/>
                <a:headEnd/>
                <a:tailEnd type="arrow" w="med" len="med"/>
              </a:ln>
              <a:effectLst/>
            </p:spPr>
            <p:txBody>
              <a:bodyPr/>
              <a:lstStyle/>
              <a:p>
                <a:endParaRPr lang="en-US"/>
              </a:p>
            </p:txBody>
          </p:sp>
        </p:grpSp>
        <p:grpSp>
          <p:nvGrpSpPr>
            <p:cNvPr id="10" name="Group 60"/>
            <p:cNvGrpSpPr>
              <a:grpSpLocks/>
            </p:cNvGrpSpPr>
            <p:nvPr/>
          </p:nvGrpSpPr>
          <p:grpSpPr bwMode="auto">
            <a:xfrm flipV="1">
              <a:off x="2941" y="3181"/>
              <a:ext cx="1128" cy="558"/>
              <a:chOff x="2844" y="3084"/>
              <a:chExt cx="1128" cy="558"/>
            </a:xfrm>
          </p:grpSpPr>
          <p:sp>
            <p:nvSpPr>
              <p:cNvPr id="270397" name="Line 61"/>
              <p:cNvSpPr>
                <a:spLocks noChangeShapeType="1"/>
              </p:cNvSpPr>
              <p:nvPr/>
            </p:nvSpPr>
            <p:spPr bwMode="auto">
              <a:xfrm flipV="1">
                <a:off x="2844" y="3084"/>
                <a:ext cx="318" cy="246"/>
              </a:xfrm>
              <a:prstGeom prst="line">
                <a:avLst/>
              </a:prstGeom>
              <a:noFill/>
              <a:ln w="9525">
                <a:solidFill>
                  <a:schemeClr val="tx1"/>
                </a:solidFill>
                <a:round/>
                <a:headEnd/>
                <a:tailEnd/>
              </a:ln>
              <a:effectLst/>
            </p:spPr>
            <p:txBody>
              <a:bodyPr/>
              <a:lstStyle/>
              <a:p>
                <a:endParaRPr lang="en-US"/>
              </a:p>
            </p:txBody>
          </p:sp>
          <p:sp>
            <p:nvSpPr>
              <p:cNvPr id="270398" name="Line 62"/>
              <p:cNvSpPr>
                <a:spLocks noChangeShapeType="1"/>
              </p:cNvSpPr>
              <p:nvPr/>
            </p:nvSpPr>
            <p:spPr bwMode="auto">
              <a:xfrm>
                <a:off x="3174" y="3108"/>
                <a:ext cx="114" cy="234"/>
              </a:xfrm>
              <a:prstGeom prst="line">
                <a:avLst/>
              </a:prstGeom>
              <a:noFill/>
              <a:ln w="9525">
                <a:solidFill>
                  <a:schemeClr val="tx1"/>
                </a:solidFill>
                <a:round/>
                <a:headEnd/>
                <a:tailEnd/>
              </a:ln>
              <a:effectLst/>
            </p:spPr>
            <p:txBody>
              <a:bodyPr/>
              <a:lstStyle/>
              <a:p>
                <a:endParaRPr lang="en-US"/>
              </a:p>
            </p:txBody>
          </p:sp>
          <p:sp>
            <p:nvSpPr>
              <p:cNvPr id="270399" name="Line 63"/>
              <p:cNvSpPr>
                <a:spLocks noChangeShapeType="1"/>
              </p:cNvSpPr>
              <p:nvPr/>
            </p:nvSpPr>
            <p:spPr bwMode="auto">
              <a:xfrm>
                <a:off x="3300" y="3360"/>
                <a:ext cx="210" cy="144"/>
              </a:xfrm>
              <a:prstGeom prst="line">
                <a:avLst/>
              </a:prstGeom>
              <a:noFill/>
              <a:ln w="9525">
                <a:solidFill>
                  <a:schemeClr val="tx1"/>
                </a:solidFill>
                <a:round/>
                <a:headEnd/>
                <a:tailEnd/>
              </a:ln>
              <a:effectLst/>
            </p:spPr>
            <p:txBody>
              <a:bodyPr/>
              <a:lstStyle/>
              <a:p>
                <a:endParaRPr lang="en-US"/>
              </a:p>
            </p:txBody>
          </p:sp>
          <p:sp>
            <p:nvSpPr>
              <p:cNvPr id="270400" name="Line 64"/>
              <p:cNvSpPr>
                <a:spLocks noChangeShapeType="1"/>
              </p:cNvSpPr>
              <p:nvPr/>
            </p:nvSpPr>
            <p:spPr bwMode="auto">
              <a:xfrm>
                <a:off x="3516" y="3486"/>
                <a:ext cx="186" cy="18"/>
              </a:xfrm>
              <a:prstGeom prst="line">
                <a:avLst/>
              </a:prstGeom>
              <a:noFill/>
              <a:ln w="9525">
                <a:solidFill>
                  <a:schemeClr val="tx1"/>
                </a:solidFill>
                <a:round/>
                <a:headEnd/>
                <a:tailEnd/>
              </a:ln>
              <a:effectLst/>
            </p:spPr>
            <p:txBody>
              <a:bodyPr/>
              <a:lstStyle/>
              <a:p>
                <a:endParaRPr lang="en-US"/>
              </a:p>
            </p:txBody>
          </p:sp>
          <p:sp>
            <p:nvSpPr>
              <p:cNvPr id="270401" name="Line 65"/>
              <p:cNvSpPr>
                <a:spLocks noChangeShapeType="1"/>
              </p:cNvSpPr>
              <p:nvPr/>
            </p:nvSpPr>
            <p:spPr bwMode="auto">
              <a:xfrm>
                <a:off x="3720" y="3510"/>
                <a:ext cx="252" cy="132"/>
              </a:xfrm>
              <a:prstGeom prst="line">
                <a:avLst/>
              </a:prstGeom>
              <a:noFill/>
              <a:ln w="9525">
                <a:solidFill>
                  <a:schemeClr val="tx1"/>
                </a:solidFill>
                <a:round/>
                <a:headEnd/>
                <a:tailEnd/>
              </a:ln>
              <a:effectLst/>
            </p:spPr>
            <p:txBody>
              <a:bodyPr/>
              <a:lstStyle/>
              <a:p>
                <a:endParaRPr lang="en-US"/>
              </a:p>
            </p:txBody>
          </p:sp>
        </p:grpSp>
        <p:sp>
          <p:nvSpPr>
            <p:cNvPr id="270402" name="Line 66"/>
            <p:cNvSpPr>
              <a:spLocks noChangeShapeType="1"/>
            </p:cNvSpPr>
            <p:nvPr/>
          </p:nvSpPr>
          <p:spPr bwMode="auto">
            <a:xfrm flipH="1" flipV="1">
              <a:off x="5184" y="3270"/>
              <a:ext cx="72" cy="96"/>
            </a:xfrm>
            <a:prstGeom prst="line">
              <a:avLst/>
            </a:prstGeom>
            <a:noFill/>
            <a:ln w="9525">
              <a:solidFill>
                <a:schemeClr val="tx1"/>
              </a:solidFill>
              <a:round/>
              <a:headEnd/>
              <a:tailEnd type="arrow" w="med" len="med"/>
            </a:ln>
            <a:effectLst/>
          </p:spPr>
          <p:txBody>
            <a:bodyPr/>
            <a:lstStyle/>
            <a:p>
              <a:endParaRPr lang="en-US"/>
            </a:p>
          </p:txBody>
        </p:sp>
        <p:sp>
          <p:nvSpPr>
            <p:cNvPr id="270403" name="Line 67"/>
            <p:cNvSpPr>
              <a:spLocks noChangeShapeType="1"/>
            </p:cNvSpPr>
            <p:nvPr/>
          </p:nvSpPr>
          <p:spPr bwMode="auto">
            <a:xfrm>
              <a:off x="4128" y="3810"/>
              <a:ext cx="294" cy="90"/>
            </a:xfrm>
            <a:prstGeom prst="line">
              <a:avLst/>
            </a:prstGeom>
            <a:noFill/>
            <a:ln w="9525">
              <a:solidFill>
                <a:schemeClr val="tx1"/>
              </a:solidFill>
              <a:round/>
              <a:headEnd/>
              <a:tailEnd/>
            </a:ln>
            <a:effectLst/>
          </p:spPr>
          <p:txBody>
            <a:bodyPr/>
            <a:lstStyle/>
            <a:p>
              <a:endParaRPr lang="en-US"/>
            </a:p>
          </p:txBody>
        </p:sp>
        <p:sp>
          <p:nvSpPr>
            <p:cNvPr id="270404" name="Line 68"/>
            <p:cNvSpPr>
              <a:spLocks noChangeShapeType="1"/>
            </p:cNvSpPr>
            <p:nvPr/>
          </p:nvSpPr>
          <p:spPr bwMode="auto">
            <a:xfrm flipV="1">
              <a:off x="4428" y="3690"/>
              <a:ext cx="72" cy="198"/>
            </a:xfrm>
            <a:prstGeom prst="line">
              <a:avLst/>
            </a:prstGeom>
            <a:noFill/>
            <a:ln w="9525">
              <a:solidFill>
                <a:schemeClr val="tx1"/>
              </a:solidFill>
              <a:round/>
              <a:headEnd/>
              <a:tailEnd/>
            </a:ln>
            <a:effectLst/>
          </p:spPr>
          <p:txBody>
            <a:bodyPr/>
            <a:lstStyle/>
            <a:p>
              <a:endParaRPr lang="en-US"/>
            </a:p>
          </p:txBody>
        </p:sp>
        <p:sp>
          <p:nvSpPr>
            <p:cNvPr id="270405" name="Line 69"/>
            <p:cNvSpPr>
              <a:spLocks noChangeShapeType="1"/>
            </p:cNvSpPr>
            <p:nvPr/>
          </p:nvSpPr>
          <p:spPr bwMode="auto">
            <a:xfrm>
              <a:off x="4512" y="3666"/>
              <a:ext cx="210" cy="120"/>
            </a:xfrm>
            <a:prstGeom prst="line">
              <a:avLst/>
            </a:prstGeom>
            <a:noFill/>
            <a:ln w="9525">
              <a:solidFill>
                <a:schemeClr val="tx1"/>
              </a:solidFill>
              <a:round/>
              <a:headEnd/>
              <a:tailEnd/>
            </a:ln>
            <a:effectLst/>
          </p:spPr>
          <p:txBody>
            <a:bodyPr/>
            <a:lstStyle/>
            <a:p>
              <a:endParaRPr lang="en-US"/>
            </a:p>
          </p:txBody>
        </p:sp>
        <p:sp>
          <p:nvSpPr>
            <p:cNvPr id="270406" name="Line 70"/>
            <p:cNvSpPr>
              <a:spLocks noChangeShapeType="1"/>
            </p:cNvSpPr>
            <p:nvPr/>
          </p:nvSpPr>
          <p:spPr bwMode="auto">
            <a:xfrm flipV="1">
              <a:off x="4740" y="3780"/>
              <a:ext cx="270" cy="18"/>
            </a:xfrm>
            <a:prstGeom prst="line">
              <a:avLst/>
            </a:prstGeom>
            <a:noFill/>
            <a:ln w="9525">
              <a:solidFill>
                <a:schemeClr val="tx1"/>
              </a:solidFill>
              <a:round/>
              <a:headEnd/>
              <a:tailEnd/>
            </a:ln>
            <a:effectLst/>
          </p:spPr>
          <p:txBody>
            <a:bodyPr/>
            <a:lstStyle/>
            <a:p>
              <a:endParaRPr lang="en-US"/>
            </a:p>
          </p:txBody>
        </p:sp>
        <p:sp>
          <p:nvSpPr>
            <p:cNvPr id="270407" name="Line 71"/>
            <p:cNvSpPr>
              <a:spLocks noChangeShapeType="1"/>
            </p:cNvSpPr>
            <p:nvPr/>
          </p:nvSpPr>
          <p:spPr bwMode="auto">
            <a:xfrm>
              <a:off x="5034" y="3774"/>
              <a:ext cx="126" cy="66"/>
            </a:xfrm>
            <a:prstGeom prst="line">
              <a:avLst/>
            </a:prstGeom>
            <a:noFill/>
            <a:ln w="9525">
              <a:solidFill>
                <a:schemeClr val="tx1"/>
              </a:solidFill>
              <a:round/>
              <a:headEnd/>
              <a:tailEnd/>
            </a:ln>
            <a:effectLst/>
          </p:spPr>
          <p:txBody>
            <a:bodyPr/>
            <a:lstStyle/>
            <a:p>
              <a:endParaRPr lang="en-US"/>
            </a:p>
          </p:txBody>
        </p:sp>
        <p:grpSp>
          <p:nvGrpSpPr>
            <p:cNvPr id="11" name="Group 72"/>
            <p:cNvGrpSpPr>
              <a:grpSpLocks/>
            </p:cNvGrpSpPr>
            <p:nvPr/>
          </p:nvGrpSpPr>
          <p:grpSpPr bwMode="auto">
            <a:xfrm flipH="1">
              <a:off x="4088" y="3060"/>
              <a:ext cx="1020" cy="312"/>
              <a:chOff x="2880" y="3388"/>
              <a:chExt cx="1152" cy="312"/>
            </a:xfrm>
          </p:grpSpPr>
          <p:sp>
            <p:nvSpPr>
              <p:cNvPr id="270409" name="Line 73"/>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270410" name="Line 74"/>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270411" name="Line 75"/>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270412" name="Line 76"/>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270413" name="Line 77"/>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270414" name="Line 78"/>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270415" name="Line 79"/>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270416" name="Line 80"/>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nvGrpSpPr>
            <p:cNvPr id="12" name="Group 81"/>
            <p:cNvGrpSpPr>
              <a:grpSpLocks/>
            </p:cNvGrpSpPr>
            <p:nvPr/>
          </p:nvGrpSpPr>
          <p:grpSpPr bwMode="auto">
            <a:xfrm flipV="1">
              <a:off x="4093" y="3833"/>
              <a:ext cx="1020" cy="312"/>
              <a:chOff x="2880" y="3388"/>
              <a:chExt cx="1152" cy="312"/>
            </a:xfrm>
          </p:grpSpPr>
          <p:sp>
            <p:nvSpPr>
              <p:cNvPr id="270418" name="Line 82"/>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270419" name="Line 83"/>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270420" name="Line 84"/>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270421" name="Line 85"/>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270422" name="Line 86"/>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270423" name="Line 87"/>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270424" name="Line 88"/>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270425" name="Line 89"/>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sp>
          <p:nvSpPr>
            <p:cNvPr id="270426" name="Text Box 90"/>
            <p:cNvSpPr txBox="1">
              <a:spLocks noChangeArrowheads="1"/>
            </p:cNvSpPr>
            <p:nvPr/>
          </p:nvSpPr>
          <p:spPr bwMode="auto">
            <a:xfrm>
              <a:off x="2718" y="3504"/>
              <a:ext cx="246" cy="192"/>
            </a:xfrm>
            <a:prstGeom prst="rect">
              <a:avLst/>
            </a:prstGeom>
            <a:noFill/>
            <a:ln w="9525">
              <a:noFill/>
              <a:miter lim="800000"/>
              <a:headEnd/>
              <a:tailEnd/>
            </a:ln>
            <a:effectLst/>
          </p:spPr>
          <p:txBody>
            <a:bodyPr>
              <a:spAutoFit/>
            </a:bodyPr>
            <a:lstStyle/>
            <a:p>
              <a:pPr>
                <a:spcBef>
                  <a:spcPct val="50000"/>
                </a:spcBef>
              </a:pPr>
              <a:r>
                <a:rPr lang="en-US" sz="1400" b="1" dirty="0"/>
                <a:t>U</a:t>
              </a:r>
            </a:p>
          </p:txBody>
        </p:sp>
        <p:sp>
          <p:nvSpPr>
            <p:cNvPr id="270427" name="Text Box 91"/>
            <p:cNvSpPr txBox="1">
              <a:spLocks noChangeArrowheads="1"/>
            </p:cNvSpPr>
            <p:nvPr/>
          </p:nvSpPr>
          <p:spPr bwMode="auto">
            <a:xfrm>
              <a:off x="3919" y="3511"/>
              <a:ext cx="246" cy="192"/>
            </a:xfrm>
            <a:prstGeom prst="rect">
              <a:avLst/>
            </a:prstGeom>
            <a:noFill/>
            <a:ln w="9525">
              <a:noFill/>
              <a:miter lim="800000"/>
              <a:headEnd/>
              <a:tailEnd/>
            </a:ln>
            <a:effectLst/>
          </p:spPr>
          <p:txBody>
            <a:bodyPr>
              <a:spAutoFit/>
            </a:bodyPr>
            <a:lstStyle/>
            <a:p>
              <a:pPr>
                <a:spcBef>
                  <a:spcPct val="50000"/>
                </a:spcBef>
              </a:pPr>
              <a:r>
                <a:rPr lang="en-US" sz="1400" b="1"/>
                <a:t>U</a:t>
              </a:r>
            </a:p>
          </p:txBody>
        </p:sp>
        <p:sp>
          <p:nvSpPr>
            <p:cNvPr id="270428" name="Text Box 92"/>
            <p:cNvSpPr txBox="1">
              <a:spLocks noChangeArrowheads="1"/>
            </p:cNvSpPr>
            <p:nvPr/>
          </p:nvSpPr>
          <p:spPr bwMode="auto">
            <a:xfrm>
              <a:off x="5060" y="3518"/>
              <a:ext cx="246" cy="192"/>
            </a:xfrm>
            <a:prstGeom prst="rect">
              <a:avLst/>
            </a:prstGeom>
            <a:noFill/>
            <a:ln w="9525">
              <a:noFill/>
              <a:miter lim="800000"/>
              <a:headEnd/>
              <a:tailEnd/>
            </a:ln>
            <a:effectLst/>
          </p:spPr>
          <p:txBody>
            <a:bodyPr>
              <a:spAutoFit/>
            </a:bodyPr>
            <a:lstStyle/>
            <a:p>
              <a:pPr>
                <a:spcBef>
                  <a:spcPct val="50000"/>
                </a:spcBef>
              </a:pPr>
              <a:r>
                <a:rPr lang="en-US" sz="1400" b="1"/>
                <a:t>U</a:t>
              </a:r>
            </a:p>
          </p:txBody>
        </p:sp>
        <p:sp>
          <p:nvSpPr>
            <p:cNvPr id="270429" name="Line 93"/>
            <p:cNvSpPr>
              <a:spLocks noChangeShapeType="1"/>
            </p:cNvSpPr>
            <p:nvPr/>
          </p:nvSpPr>
          <p:spPr bwMode="auto">
            <a:xfrm>
              <a:off x="2832" y="3894"/>
              <a:ext cx="216" cy="246"/>
            </a:xfrm>
            <a:prstGeom prst="line">
              <a:avLst/>
            </a:prstGeom>
            <a:noFill/>
            <a:ln w="9525">
              <a:solidFill>
                <a:schemeClr val="tx1"/>
              </a:solidFill>
              <a:round/>
              <a:headEnd/>
              <a:tailEnd/>
            </a:ln>
            <a:effectLst/>
          </p:spPr>
          <p:txBody>
            <a:bodyPr/>
            <a:lstStyle/>
            <a:p>
              <a:endParaRPr lang="en-US"/>
            </a:p>
          </p:txBody>
        </p:sp>
        <p:sp>
          <p:nvSpPr>
            <p:cNvPr id="270430" name="Line 94"/>
            <p:cNvSpPr>
              <a:spLocks noChangeShapeType="1"/>
            </p:cNvSpPr>
            <p:nvPr/>
          </p:nvSpPr>
          <p:spPr bwMode="auto">
            <a:xfrm flipV="1">
              <a:off x="3078" y="3978"/>
              <a:ext cx="414" cy="156"/>
            </a:xfrm>
            <a:prstGeom prst="line">
              <a:avLst/>
            </a:prstGeom>
            <a:noFill/>
            <a:ln w="9525">
              <a:solidFill>
                <a:schemeClr val="tx1"/>
              </a:solidFill>
              <a:round/>
              <a:headEnd/>
              <a:tailEnd/>
            </a:ln>
            <a:effectLst/>
          </p:spPr>
          <p:txBody>
            <a:bodyPr/>
            <a:lstStyle/>
            <a:p>
              <a:endParaRPr lang="en-US"/>
            </a:p>
          </p:txBody>
        </p:sp>
        <p:sp>
          <p:nvSpPr>
            <p:cNvPr id="270431" name="Line 95"/>
            <p:cNvSpPr>
              <a:spLocks noChangeShapeType="1"/>
            </p:cNvSpPr>
            <p:nvPr/>
          </p:nvSpPr>
          <p:spPr bwMode="auto">
            <a:xfrm>
              <a:off x="3486" y="3978"/>
              <a:ext cx="336" cy="42"/>
            </a:xfrm>
            <a:prstGeom prst="line">
              <a:avLst/>
            </a:prstGeom>
            <a:noFill/>
            <a:ln w="9525">
              <a:solidFill>
                <a:schemeClr val="tx1"/>
              </a:solidFill>
              <a:round/>
              <a:headEnd/>
              <a:tailEnd/>
            </a:ln>
            <a:effectLst/>
          </p:spPr>
          <p:txBody>
            <a:bodyPr/>
            <a:lstStyle/>
            <a:p>
              <a:endParaRPr lang="en-US"/>
            </a:p>
          </p:txBody>
        </p:sp>
        <p:sp>
          <p:nvSpPr>
            <p:cNvPr id="270432" name="Line 96"/>
            <p:cNvSpPr>
              <a:spLocks noChangeShapeType="1"/>
            </p:cNvSpPr>
            <p:nvPr/>
          </p:nvSpPr>
          <p:spPr bwMode="auto">
            <a:xfrm>
              <a:off x="3852" y="4026"/>
              <a:ext cx="162" cy="48"/>
            </a:xfrm>
            <a:prstGeom prst="line">
              <a:avLst/>
            </a:prstGeom>
            <a:noFill/>
            <a:ln w="9525">
              <a:solidFill>
                <a:schemeClr val="tx1"/>
              </a:solidFill>
              <a:round/>
              <a:headEnd/>
              <a:tailEnd/>
            </a:ln>
            <a:effectLst/>
          </p:spPr>
          <p:txBody>
            <a:bodyPr/>
            <a:lstStyle/>
            <a:p>
              <a:endParaRPr lang="en-US"/>
            </a:p>
          </p:txBody>
        </p:sp>
        <p:grpSp>
          <p:nvGrpSpPr>
            <p:cNvPr id="13" name="Group 97"/>
            <p:cNvGrpSpPr>
              <a:grpSpLocks/>
            </p:cNvGrpSpPr>
            <p:nvPr/>
          </p:nvGrpSpPr>
          <p:grpSpPr bwMode="auto">
            <a:xfrm>
              <a:off x="4039" y="3485"/>
              <a:ext cx="1110" cy="312"/>
              <a:chOff x="2880" y="3388"/>
              <a:chExt cx="1152" cy="312"/>
            </a:xfrm>
          </p:grpSpPr>
          <p:sp>
            <p:nvSpPr>
              <p:cNvPr id="270434" name="Line 98"/>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270435" name="Line 99"/>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270436" name="Line 100"/>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270437" name="Line 101"/>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270438" name="Line 102"/>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270439" name="Line 103"/>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270440" name="Line 104"/>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270441" name="Line 105"/>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sp>
        <p:nvSpPr>
          <p:cNvPr id="113" name="Striped Right Arrow 112"/>
          <p:cNvSpPr/>
          <p:nvPr/>
        </p:nvSpPr>
        <p:spPr bwMode="auto">
          <a:xfrm flipH="1">
            <a:off x="750807" y="1915424"/>
            <a:ext cx="1260872" cy="404261"/>
          </a:xfrm>
          <a:prstGeom prst="stripedRight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14" name="Rectangle 113"/>
          <p:cNvSpPr/>
          <p:nvPr/>
        </p:nvSpPr>
        <p:spPr bwMode="auto">
          <a:xfrm>
            <a:off x="738147" y="971152"/>
            <a:ext cx="45719" cy="1876926"/>
          </a:xfrm>
          <a:prstGeom prst="rect">
            <a:avLst/>
          </a:prstGeom>
          <a:solidFill>
            <a:srgbClr val="FF3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15" name="Text Box 5"/>
          <p:cNvSpPr txBox="1">
            <a:spLocks noChangeArrowheads="1"/>
          </p:cNvSpPr>
          <p:nvPr/>
        </p:nvSpPr>
        <p:spPr bwMode="auto">
          <a:xfrm>
            <a:off x="1934361" y="1854752"/>
            <a:ext cx="1339464" cy="523220"/>
          </a:xfrm>
          <a:prstGeom prst="rect">
            <a:avLst/>
          </a:prstGeom>
          <a:noFill/>
          <a:ln w="9525">
            <a:noFill/>
            <a:miter lim="800000"/>
            <a:headEnd/>
            <a:tailEnd/>
          </a:ln>
          <a:effectLst/>
        </p:spPr>
        <p:txBody>
          <a:bodyPr wrap="square">
            <a:spAutoFit/>
          </a:bodyPr>
          <a:lstStyle/>
          <a:p>
            <a:pPr>
              <a:spcBef>
                <a:spcPct val="50000"/>
              </a:spcBef>
            </a:pPr>
            <a:r>
              <a:rPr lang="en-US" sz="1400" dirty="0">
                <a:solidFill>
                  <a:srgbClr val="FF0000"/>
                </a:solidFill>
                <a:effectLst>
                  <a:outerShdw blurRad="38100" dist="38100" dir="2700000" algn="tl">
                    <a:srgbClr val="000000">
                      <a:alpha val="43137"/>
                    </a:srgbClr>
                  </a:outerShdw>
                </a:effectLst>
              </a:rPr>
              <a:t>Slow down for capture !</a:t>
            </a:r>
          </a:p>
        </p:txBody>
      </p:sp>
      <p:sp>
        <p:nvSpPr>
          <p:cNvPr id="116" name="Text Box 5"/>
          <p:cNvSpPr txBox="1">
            <a:spLocks noChangeArrowheads="1"/>
          </p:cNvSpPr>
          <p:nvPr/>
        </p:nvSpPr>
        <p:spPr bwMode="auto">
          <a:xfrm>
            <a:off x="806599" y="6319271"/>
            <a:ext cx="2676340" cy="307777"/>
          </a:xfrm>
          <a:prstGeom prst="rect">
            <a:avLst/>
          </a:prstGeom>
          <a:noFill/>
          <a:ln w="9525">
            <a:noFill/>
            <a:miter lim="800000"/>
            <a:headEnd/>
            <a:tailEnd/>
          </a:ln>
          <a:effectLst/>
        </p:spPr>
        <p:txBody>
          <a:bodyPr wrap="square">
            <a:spAutoFit/>
          </a:bodyPr>
          <a:lstStyle/>
          <a:p>
            <a:pPr algn="l">
              <a:spcBef>
                <a:spcPct val="50000"/>
              </a:spcBef>
            </a:pPr>
            <a:r>
              <a:rPr lang="en-US" sz="1400" i="1" dirty="0">
                <a:solidFill>
                  <a:srgbClr val="0000FF"/>
                </a:solidFill>
              </a:rPr>
              <a:t>H, D</a:t>
            </a:r>
            <a:r>
              <a:rPr lang="en-US" sz="1400" dirty="0">
                <a:solidFill>
                  <a:srgbClr val="0000FF"/>
                </a:solidFill>
              </a:rPr>
              <a:t> are best moderators</a:t>
            </a:r>
          </a:p>
        </p:txBody>
      </p:sp>
      <p:cxnSp>
        <p:nvCxnSpPr>
          <p:cNvPr id="118" name="Curved Connector 117"/>
          <p:cNvCxnSpPr/>
          <p:nvPr/>
        </p:nvCxnSpPr>
        <p:spPr bwMode="auto">
          <a:xfrm rot="16200000" flipH="1">
            <a:off x="803709" y="5982101"/>
            <a:ext cx="529390" cy="288758"/>
          </a:xfrm>
          <a:prstGeom prst="curvedConnector3">
            <a:avLst>
              <a:gd name="adj1" fmla="val 50000"/>
            </a:avLst>
          </a:prstGeom>
          <a:solidFill>
            <a:schemeClr val="accent1"/>
          </a:solidFill>
          <a:ln w="28575" cap="flat" cmpd="sng" algn="ctr">
            <a:solidFill>
              <a:srgbClr val="FF3333"/>
            </a:solidFill>
            <a:prstDash val="solid"/>
            <a:round/>
            <a:headEnd type="arrow" w="med" len="med"/>
            <a:tailEnd type="none" w="med" len="med"/>
          </a:ln>
          <a:effectLst/>
        </p:spPr>
      </p:cxnSp>
      <p:sp>
        <p:nvSpPr>
          <p:cNvPr id="270445" name="Text Box 109"/>
          <p:cNvSpPr txBox="1">
            <a:spLocks noChangeArrowheads="1"/>
          </p:cNvSpPr>
          <p:nvPr/>
        </p:nvSpPr>
        <p:spPr bwMode="auto">
          <a:xfrm>
            <a:off x="6752648" y="5164106"/>
            <a:ext cx="1441450" cy="584775"/>
          </a:xfrm>
          <a:prstGeom prst="rect">
            <a:avLst/>
          </a:prstGeom>
          <a:noFill/>
          <a:ln w="9525">
            <a:noFill/>
            <a:miter lim="800000"/>
            <a:headEnd/>
            <a:tailEnd/>
          </a:ln>
          <a:effectLst/>
        </p:spPr>
        <p:txBody>
          <a:bodyPr>
            <a:spAutoFit/>
          </a:bodyPr>
          <a:lstStyle/>
          <a:p>
            <a:pPr>
              <a:spcBef>
                <a:spcPct val="50000"/>
              </a:spcBef>
            </a:pPr>
            <a:r>
              <a:rPr lang="en-US" sz="1600" dirty="0"/>
              <a:t>H</a:t>
            </a:r>
            <a:r>
              <a:rPr lang="en-US" sz="1600" baseline="-25000" dirty="0"/>
              <a:t>2</a:t>
            </a:r>
            <a:r>
              <a:rPr lang="en-US" sz="1600" dirty="0"/>
              <a:t>O moderator</a:t>
            </a:r>
          </a:p>
        </p:txBody>
      </p:sp>
      <p:sp>
        <p:nvSpPr>
          <p:cNvPr id="119" name="Text Box 5"/>
          <p:cNvSpPr txBox="1">
            <a:spLocks noChangeArrowheads="1"/>
          </p:cNvSpPr>
          <p:nvPr/>
        </p:nvSpPr>
        <p:spPr bwMode="auto">
          <a:xfrm>
            <a:off x="4685016" y="6215665"/>
            <a:ext cx="4191855" cy="523220"/>
          </a:xfrm>
          <a:prstGeom prst="rect">
            <a:avLst/>
          </a:prstGeom>
          <a:noFill/>
          <a:ln w="9525">
            <a:noFill/>
            <a:miter lim="800000"/>
            <a:headEnd/>
            <a:tailEnd/>
          </a:ln>
          <a:effectLst/>
        </p:spPr>
        <p:txBody>
          <a:bodyPr wrap="square">
            <a:spAutoFit/>
          </a:bodyPr>
          <a:lstStyle/>
          <a:p>
            <a:pPr algn="l">
              <a:spcBef>
                <a:spcPct val="50000"/>
              </a:spcBef>
            </a:pPr>
            <a:r>
              <a:rPr lang="en-US" sz="1400" i="1" dirty="0"/>
              <a:t>H </a:t>
            </a:r>
            <a:r>
              <a:rPr lang="en-US" sz="1400" dirty="0"/>
              <a:t>can capture neutrons (k &lt; 1 !): </a:t>
            </a:r>
            <a:br>
              <a:rPr lang="en-US" sz="1400" dirty="0"/>
            </a:br>
            <a:r>
              <a:rPr lang="en-US" sz="1400" dirty="0"/>
              <a:t>                                  </a:t>
            </a:r>
            <a:r>
              <a:rPr lang="en-US" sz="1400" i="1" dirty="0" err="1">
                <a:solidFill>
                  <a:srgbClr val="FF0000"/>
                </a:solidFill>
              </a:rPr>
              <a:t>H+n</a:t>
            </a:r>
            <a:r>
              <a:rPr lang="en-US" sz="1400" i="1" baseline="-25000" dirty="0" err="1">
                <a:solidFill>
                  <a:srgbClr val="FF0000"/>
                </a:solidFill>
              </a:rPr>
              <a:t>th</a:t>
            </a:r>
            <a:r>
              <a:rPr lang="en-US" sz="1400" i="1" dirty="0">
                <a:solidFill>
                  <a:srgbClr val="FF0000"/>
                </a:solidFill>
              </a:rPr>
              <a:t> </a:t>
            </a:r>
            <a:r>
              <a:rPr lang="en-US" sz="1400" i="1" dirty="0">
                <a:solidFill>
                  <a:srgbClr val="FF0000"/>
                </a:solidFill>
                <a:sym typeface="Wingdings" pitchFamily="2" charset="2"/>
              </a:rPr>
              <a:t></a:t>
            </a:r>
            <a:r>
              <a:rPr lang="en-US" sz="1400" i="1" dirty="0">
                <a:solidFill>
                  <a:srgbClr val="FF0000"/>
                </a:solidFill>
              </a:rPr>
              <a:t> D+2.2 MeV</a:t>
            </a:r>
            <a:endParaRPr lang="en-US" sz="1400" dirty="0">
              <a:solidFill>
                <a:srgbClr val="FF0000"/>
              </a:solidFill>
            </a:endParaRPr>
          </a:p>
        </p:txBody>
      </p:sp>
      <p:grpSp>
        <p:nvGrpSpPr>
          <p:cNvPr id="15" name="Group 14"/>
          <p:cNvGrpSpPr/>
          <p:nvPr/>
        </p:nvGrpSpPr>
        <p:grpSpPr>
          <a:xfrm>
            <a:off x="5135571" y="4017414"/>
            <a:ext cx="890023" cy="950015"/>
            <a:chOff x="5294962" y="3807689"/>
            <a:chExt cx="890023" cy="950015"/>
          </a:xfrm>
        </p:grpSpPr>
        <p:sp>
          <p:nvSpPr>
            <p:cNvPr id="14" name="Rectangle 13"/>
            <p:cNvSpPr/>
            <p:nvPr/>
          </p:nvSpPr>
          <p:spPr bwMode="auto">
            <a:xfrm>
              <a:off x="5294962" y="3814931"/>
              <a:ext cx="62548" cy="942773"/>
            </a:xfrm>
            <a:prstGeom prst="rect">
              <a:avLst/>
            </a:prstGeom>
            <a:gradFill>
              <a:gsLst>
                <a:gs pos="0">
                  <a:srgbClr val="DCEBF5"/>
                </a:gs>
                <a:gs pos="8000">
                  <a:srgbClr val="83A7C3"/>
                </a:gs>
                <a:gs pos="42000">
                  <a:srgbClr val="768FB9"/>
                </a:gs>
                <a:gs pos="50000">
                  <a:srgbClr val="83A7C3"/>
                </a:gs>
                <a:gs pos="52000">
                  <a:srgbClr val="FFFFFF"/>
                </a:gs>
                <a:gs pos="56000">
                  <a:srgbClr val="9C6563"/>
                </a:gs>
                <a:gs pos="58000">
                  <a:srgbClr val="80302D"/>
                </a:gs>
                <a:gs pos="59000">
                  <a:srgbClr val="C0524E"/>
                </a:gs>
                <a:gs pos="94000">
                  <a:srgbClr val="EBDAD4"/>
                </a:gs>
                <a:gs pos="100000">
                  <a:srgbClr val="55261C"/>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0" name="Rectangle 119"/>
            <p:cNvSpPr/>
            <p:nvPr/>
          </p:nvSpPr>
          <p:spPr bwMode="auto">
            <a:xfrm>
              <a:off x="5724199" y="3807940"/>
              <a:ext cx="62548" cy="942773"/>
            </a:xfrm>
            <a:prstGeom prst="rect">
              <a:avLst/>
            </a:prstGeom>
            <a:gradFill>
              <a:gsLst>
                <a:gs pos="0">
                  <a:srgbClr val="DCEBF5"/>
                </a:gs>
                <a:gs pos="8000">
                  <a:srgbClr val="83A7C3"/>
                </a:gs>
                <a:gs pos="42000">
                  <a:srgbClr val="768FB9"/>
                </a:gs>
                <a:gs pos="50000">
                  <a:srgbClr val="83A7C3"/>
                </a:gs>
                <a:gs pos="52000">
                  <a:srgbClr val="FFFFFF"/>
                </a:gs>
                <a:gs pos="56000">
                  <a:srgbClr val="9C6563"/>
                </a:gs>
                <a:gs pos="58000">
                  <a:srgbClr val="80302D"/>
                </a:gs>
                <a:gs pos="59000">
                  <a:srgbClr val="C0524E"/>
                </a:gs>
                <a:gs pos="94000">
                  <a:srgbClr val="EBDAD4"/>
                </a:gs>
                <a:gs pos="100000">
                  <a:srgbClr val="55261C"/>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1" name="Rectangle 120"/>
            <p:cNvSpPr/>
            <p:nvPr/>
          </p:nvSpPr>
          <p:spPr bwMode="auto">
            <a:xfrm>
              <a:off x="6122437" y="3807689"/>
              <a:ext cx="62548" cy="942773"/>
            </a:xfrm>
            <a:prstGeom prst="rect">
              <a:avLst/>
            </a:prstGeom>
            <a:gradFill>
              <a:gsLst>
                <a:gs pos="0">
                  <a:srgbClr val="DCEBF5"/>
                </a:gs>
                <a:gs pos="8000">
                  <a:srgbClr val="83A7C3"/>
                </a:gs>
                <a:gs pos="42000">
                  <a:srgbClr val="768FB9"/>
                </a:gs>
                <a:gs pos="50000">
                  <a:srgbClr val="83A7C3"/>
                </a:gs>
                <a:gs pos="52000">
                  <a:srgbClr val="FFFFFF"/>
                </a:gs>
                <a:gs pos="56000">
                  <a:srgbClr val="9C6563"/>
                </a:gs>
                <a:gs pos="58000">
                  <a:srgbClr val="80302D"/>
                </a:gs>
                <a:gs pos="59000">
                  <a:srgbClr val="C0524E"/>
                </a:gs>
                <a:gs pos="94000">
                  <a:srgbClr val="EBDAD4"/>
                </a:gs>
                <a:gs pos="100000">
                  <a:srgbClr val="55261C"/>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23" name="Group 122"/>
          <p:cNvGrpSpPr/>
          <p:nvPr/>
        </p:nvGrpSpPr>
        <p:grpSpPr>
          <a:xfrm>
            <a:off x="7102063" y="3566081"/>
            <a:ext cx="890023" cy="950015"/>
            <a:chOff x="5294962" y="3807689"/>
            <a:chExt cx="890023" cy="950015"/>
          </a:xfrm>
        </p:grpSpPr>
        <p:sp>
          <p:nvSpPr>
            <p:cNvPr id="124" name="Rectangle 123"/>
            <p:cNvSpPr/>
            <p:nvPr/>
          </p:nvSpPr>
          <p:spPr bwMode="auto">
            <a:xfrm>
              <a:off x="5294962" y="3814931"/>
              <a:ext cx="62548" cy="942773"/>
            </a:xfrm>
            <a:prstGeom prst="rect">
              <a:avLst/>
            </a:prstGeom>
            <a:gradFill>
              <a:gsLst>
                <a:gs pos="0">
                  <a:srgbClr val="DCEBF5"/>
                </a:gs>
                <a:gs pos="8000">
                  <a:srgbClr val="83A7C3"/>
                </a:gs>
                <a:gs pos="42000">
                  <a:srgbClr val="768FB9"/>
                </a:gs>
                <a:gs pos="50000">
                  <a:srgbClr val="83A7C3"/>
                </a:gs>
                <a:gs pos="52000">
                  <a:srgbClr val="FFFFFF"/>
                </a:gs>
                <a:gs pos="56000">
                  <a:srgbClr val="9C6563"/>
                </a:gs>
                <a:gs pos="58000">
                  <a:srgbClr val="80302D"/>
                </a:gs>
                <a:gs pos="59000">
                  <a:srgbClr val="C0524E"/>
                </a:gs>
                <a:gs pos="94000">
                  <a:srgbClr val="EBDAD4"/>
                </a:gs>
                <a:gs pos="100000">
                  <a:srgbClr val="55261C"/>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5" name="Rectangle 124"/>
            <p:cNvSpPr/>
            <p:nvPr/>
          </p:nvSpPr>
          <p:spPr bwMode="auto">
            <a:xfrm>
              <a:off x="5724199" y="3807940"/>
              <a:ext cx="62548" cy="942773"/>
            </a:xfrm>
            <a:prstGeom prst="rect">
              <a:avLst/>
            </a:prstGeom>
            <a:gradFill>
              <a:gsLst>
                <a:gs pos="0">
                  <a:srgbClr val="DCEBF5"/>
                </a:gs>
                <a:gs pos="8000">
                  <a:srgbClr val="83A7C3"/>
                </a:gs>
                <a:gs pos="42000">
                  <a:srgbClr val="768FB9"/>
                </a:gs>
                <a:gs pos="50000">
                  <a:srgbClr val="83A7C3"/>
                </a:gs>
                <a:gs pos="52000">
                  <a:srgbClr val="FFFFFF"/>
                </a:gs>
                <a:gs pos="56000">
                  <a:srgbClr val="9C6563"/>
                </a:gs>
                <a:gs pos="58000">
                  <a:srgbClr val="80302D"/>
                </a:gs>
                <a:gs pos="59000">
                  <a:srgbClr val="C0524E"/>
                </a:gs>
                <a:gs pos="94000">
                  <a:srgbClr val="EBDAD4"/>
                </a:gs>
                <a:gs pos="100000">
                  <a:srgbClr val="55261C"/>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6" name="Rectangle 125"/>
            <p:cNvSpPr/>
            <p:nvPr/>
          </p:nvSpPr>
          <p:spPr bwMode="auto">
            <a:xfrm>
              <a:off x="6122437" y="3807689"/>
              <a:ext cx="62548" cy="942773"/>
            </a:xfrm>
            <a:prstGeom prst="rect">
              <a:avLst/>
            </a:prstGeom>
            <a:gradFill>
              <a:gsLst>
                <a:gs pos="0">
                  <a:srgbClr val="DCEBF5"/>
                </a:gs>
                <a:gs pos="8000">
                  <a:srgbClr val="83A7C3"/>
                </a:gs>
                <a:gs pos="42000">
                  <a:srgbClr val="768FB9"/>
                </a:gs>
                <a:gs pos="50000">
                  <a:srgbClr val="83A7C3"/>
                </a:gs>
                <a:gs pos="52000">
                  <a:srgbClr val="FFFFFF"/>
                </a:gs>
                <a:gs pos="56000">
                  <a:srgbClr val="9C6563"/>
                </a:gs>
                <a:gs pos="58000">
                  <a:srgbClr val="80302D"/>
                </a:gs>
                <a:gs pos="59000">
                  <a:srgbClr val="C0524E"/>
                </a:gs>
                <a:gs pos="94000">
                  <a:srgbClr val="EBDAD4"/>
                </a:gs>
                <a:gs pos="100000">
                  <a:srgbClr val="55261C"/>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270345" name="Text Box 9"/>
          <p:cNvSpPr txBox="1">
            <a:spLocks noChangeArrowheads="1"/>
          </p:cNvSpPr>
          <p:nvPr/>
        </p:nvSpPr>
        <p:spPr bwMode="auto">
          <a:xfrm>
            <a:off x="4123915" y="1936518"/>
            <a:ext cx="4867600" cy="1938992"/>
          </a:xfrm>
          <a:prstGeom prst="rect">
            <a:avLst/>
          </a:prstGeom>
          <a:solidFill>
            <a:schemeClr val="bg1"/>
          </a:solidFill>
          <a:ln w="9525">
            <a:noFill/>
            <a:miter lim="800000"/>
            <a:headEnd/>
            <a:tailEnd/>
          </a:ln>
          <a:effectLst/>
        </p:spPr>
        <p:txBody>
          <a:bodyPr wrap="square">
            <a:spAutoFit/>
          </a:bodyPr>
          <a:lstStyle/>
          <a:p>
            <a:pPr algn="l">
              <a:spcBef>
                <a:spcPct val="50000"/>
              </a:spcBef>
            </a:pPr>
            <a:r>
              <a:rPr lang="en-US" sz="1600" b="1" dirty="0">
                <a:solidFill>
                  <a:srgbClr val="FF0000"/>
                </a:solidFill>
                <a:effectLst>
                  <a:outerShdw blurRad="38100" dist="38100" dir="2700000" algn="tl">
                    <a:srgbClr val="000000">
                      <a:alpha val="43137"/>
                    </a:srgbClr>
                  </a:outerShdw>
                </a:effectLst>
              </a:rPr>
              <a:t>Need</a:t>
            </a:r>
            <a:r>
              <a:rPr lang="en-US" sz="1600" dirty="0"/>
              <a:t>:</a:t>
            </a:r>
            <a:r>
              <a:rPr lang="en-US" sz="1600" b="1" dirty="0">
                <a:solidFill>
                  <a:srgbClr val="0000FF"/>
                </a:solidFill>
              </a:rPr>
              <a:t>2 MeV </a:t>
            </a:r>
            <a:r>
              <a:rPr lang="en-US" sz="1600" b="1" dirty="0">
                <a:solidFill>
                  <a:srgbClr val="0000FF"/>
                </a:solidFill>
                <a:sym typeface="Wingdings" pitchFamily="2" charset="2"/>
              </a:rPr>
              <a:t> 0</a:t>
            </a:r>
            <a:r>
              <a:rPr lang="en-US" sz="1600" b="1" dirty="0">
                <a:solidFill>
                  <a:srgbClr val="0000FF"/>
                </a:solidFill>
              </a:rPr>
              <a:t>.025 eV/2MeV (= 10</a:t>
            </a:r>
            <a:r>
              <a:rPr lang="en-US" sz="1600" b="1" baseline="30000" dirty="0">
                <a:solidFill>
                  <a:srgbClr val="0000FF"/>
                </a:solidFill>
              </a:rPr>
              <a:t>-8</a:t>
            </a:r>
            <a:r>
              <a:rPr lang="en-US" sz="1600" b="1" dirty="0">
                <a:solidFill>
                  <a:srgbClr val="0000FF"/>
                </a:solidFill>
              </a:rPr>
              <a:t>)</a:t>
            </a:r>
            <a:r>
              <a:rPr lang="en-US" sz="1600" dirty="0">
                <a:solidFill>
                  <a:srgbClr val="0000FF"/>
                </a:solidFill>
              </a:rPr>
              <a:t>    </a:t>
            </a:r>
            <a:br>
              <a:rPr lang="en-US" sz="1600" dirty="0">
                <a:solidFill>
                  <a:srgbClr val="0000FF"/>
                </a:solidFill>
              </a:rPr>
            </a:br>
            <a:r>
              <a:rPr lang="en-US" sz="1600" dirty="0">
                <a:solidFill>
                  <a:srgbClr val="0000FF"/>
                </a:solidFill>
              </a:rPr>
              <a:t>         Must “miss” </a:t>
            </a:r>
            <a:r>
              <a:rPr lang="en-US" sz="1600" baseline="30000" dirty="0">
                <a:solidFill>
                  <a:srgbClr val="0000FF"/>
                </a:solidFill>
              </a:rPr>
              <a:t>238</a:t>
            </a:r>
            <a:r>
              <a:rPr lang="en-US" sz="1600" dirty="0">
                <a:solidFill>
                  <a:srgbClr val="0000FF"/>
                </a:solidFill>
              </a:rPr>
              <a:t>U capture resonances</a:t>
            </a:r>
            <a:r>
              <a:rPr lang="en-US" sz="1600" b="1" dirty="0">
                <a:solidFill>
                  <a:srgbClr val="0000FF"/>
                </a:solidFill>
              </a:rPr>
              <a:t>  			          </a:t>
            </a:r>
            <a:r>
              <a:rPr lang="en-US" sz="1600" dirty="0">
                <a:solidFill>
                  <a:srgbClr val="0000FF"/>
                </a:solidFill>
              </a:rPr>
              <a:t>(2eV &lt; E</a:t>
            </a:r>
            <a:r>
              <a:rPr lang="en-US" sz="1600" baseline="-25000" dirty="0">
                <a:solidFill>
                  <a:srgbClr val="0000FF"/>
                </a:solidFill>
              </a:rPr>
              <a:t>n</a:t>
            </a:r>
            <a:r>
              <a:rPr lang="en-US" sz="1600" dirty="0">
                <a:solidFill>
                  <a:srgbClr val="0000FF"/>
                </a:solidFill>
              </a:rPr>
              <a:t> &lt;10keV)</a:t>
            </a:r>
          </a:p>
          <a:p>
            <a:pPr algn="l">
              <a:spcBef>
                <a:spcPct val="50000"/>
              </a:spcBef>
            </a:pPr>
            <a:r>
              <a:rPr lang="en-US" sz="1600" dirty="0"/>
              <a:t>H</a:t>
            </a:r>
            <a:r>
              <a:rPr lang="en-US" sz="1600" baseline="-25000" dirty="0"/>
              <a:t>2</a:t>
            </a:r>
            <a:r>
              <a:rPr lang="en-US" sz="1600" dirty="0"/>
              <a:t>O, D</a:t>
            </a:r>
            <a:r>
              <a:rPr lang="en-US" sz="1600" baseline="-25000" dirty="0"/>
              <a:t>2</a:t>
            </a:r>
            <a:r>
              <a:rPr lang="en-US" sz="1600" dirty="0"/>
              <a:t>O, Be, C(graphite), prevent n leakage</a:t>
            </a:r>
          </a:p>
          <a:p>
            <a:pPr algn="l">
              <a:spcBef>
                <a:spcPct val="50000"/>
              </a:spcBef>
            </a:pPr>
            <a:r>
              <a:rPr lang="en-US" sz="1600" dirty="0">
                <a:solidFill>
                  <a:srgbClr val="0000FF"/>
                </a:solidFill>
              </a:rPr>
              <a:t>Needed: moderator and fuel coolant</a:t>
            </a:r>
          </a:p>
          <a:p>
            <a:pPr algn="l">
              <a:spcBef>
                <a:spcPct val="50000"/>
              </a:spcBef>
            </a:pPr>
            <a:r>
              <a:rPr lang="en-US" sz="1600" b="1" dirty="0">
                <a:solidFill>
                  <a:srgbClr val="FF0000"/>
                </a:solidFill>
              </a:rPr>
              <a:t>Control rods</a:t>
            </a:r>
            <a:r>
              <a:rPr lang="en-US" sz="1600" dirty="0">
                <a:solidFill>
                  <a:srgbClr val="FF0000"/>
                </a:solidFill>
              </a:rPr>
              <a:t> (Cd,..) capture n’s </a:t>
            </a:r>
            <a:r>
              <a:rPr lang="en-US" sz="1600" dirty="0">
                <a:solidFill>
                  <a:srgbClr val="FF0000"/>
                </a:solidFill>
                <a:sym typeface="Wingdings" pitchFamily="2" charset="2"/>
              </a:rPr>
              <a:t> </a:t>
            </a:r>
            <a:r>
              <a:rPr lang="en-US" sz="1600" i="1" dirty="0" err="1">
                <a:solidFill>
                  <a:srgbClr val="FF0000"/>
                </a:solidFill>
                <a:sym typeface="Wingdings" pitchFamily="2" charset="2"/>
              </a:rPr>
              <a:t>k</a:t>
            </a:r>
            <a:r>
              <a:rPr lang="en-US" sz="1600" i="1" baseline="-25000" dirty="0" err="1">
                <a:solidFill>
                  <a:srgbClr val="FF0000"/>
                </a:solidFill>
                <a:sym typeface="Wingdings" pitchFamily="2" charset="2"/>
              </a:rPr>
              <a:t>eff</a:t>
            </a:r>
            <a:r>
              <a:rPr lang="en-US" sz="1600" dirty="0">
                <a:solidFill>
                  <a:srgbClr val="FF0000"/>
                </a:solidFill>
                <a:sym typeface="Wingdings" pitchFamily="2" charset="2"/>
              </a:rPr>
              <a:t> ≈</a:t>
            </a:r>
            <a:r>
              <a:rPr lang="en-US" sz="1600" i="1" dirty="0">
                <a:solidFill>
                  <a:srgbClr val="FF0000"/>
                </a:solidFill>
                <a:sym typeface="Wingdings" pitchFamily="2" charset="2"/>
              </a:rPr>
              <a:t>1</a:t>
            </a:r>
            <a:endParaRPr lang="en-US" sz="1600" i="1" dirty="0">
              <a:solidFill>
                <a:srgbClr val="FF0000"/>
              </a:solidFill>
            </a:endParaRPr>
          </a:p>
        </p:txBody>
      </p:sp>
      <p:sp>
        <p:nvSpPr>
          <p:cNvPr id="127" name="Text Box 109"/>
          <p:cNvSpPr txBox="1">
            <a:spLocks noChangeArrowheads="1"/>
          </p:cNvSpPr>
          <p:nvPr/>
        </p:nvSpPr>
        <p:spPr bwMode="auto">
          <a:xfrm>
            <a:off x="4685016" y="3856011"/>
            <a:ext cx="1612175" cy="276999"/>
          </a:xfrm>
          <a:prstGeom prst="rect">
            <a:avLst/>
          </a:prstGeom>
          <a:noFill/>
          <a:ln w="9525">
            <a:noFill/>
            <a:miter lim="800000"/>
            <a:headEnd/>
            <a:tailEnd/>
          </a:ln>
          <a:effectLst/>
        </p:spPr>
        <p:txBody>
          <a:bodyPr wrap="square">
            <a:spAutoFit/>
          </a:bodyPr>
          <a:lstStyle/>
          <a:p>
            <a:pPr>
              <a:spcBef>
                <a:spcPct val="50000"/>
              </a:spcBef>
            </a:pPr>
            <a:r>
              <a:rPr lang="en-US" sz="1200"/>
              <a:t>Cd Control </a:t>
            </a:r>
            <a:r>
              <a:rPr lang="en-US" sz="1200" dirty="0"/>
              <a:t>rods</a:t>
            </a:r>
          </a:p>
        </p:txBody>
      </p:sp>
      <p:sp>
        <p:nvSpPr>
          <p:cNvPr id="2" name="Arrow: Left 1">
            <a:extLst>
              <a:ext uri="{FF2B5EF4-FFF2-40B4-BE49-F238E27FC236}">
                <a16:creationId xmlns:a16="http://schemas.microsoft.com/office/drawing/2014/main" id="{49DB2FA9-A4FA-4891-958D-4C76D5CF855C}"/>
              </a:ext>
            </a:extLst>
          </p:cNvPr>
          <p:cNvSpPr/>
          <p:nvPr/>
        </p:nvSpPr>
        <p:spPr bwMode="auto">
          <a:xfrm>
            <a:off x="1262252" y="1274082"/>
            <a:ext cx="255364" cy="24483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6" name="Rectangle 15">
            <a:extLst>
              <a:ext uri="{FF2B5EF4-FFF2-40B4-BE49-F238E27FC236}">
                <a16:creationId xmlns:a16="http://schemas.microsoft.com/office/drawing/2014/main" id="{4914E16F-78E3-4190-B906-4ED84CC149B9}"/>
              </a:ext>
            </a:extLst>
          </p:cNvPr>
          <p:cNvSpPr/>
          <p:nvPr/>
        </p:nvSpPr>
        <p:spPr bwMode="auto">
          <a:xfrm>
            <a:off x="4109438" y="1931756"/>
            <a:ext cx="4672821" cy="838761"/>
          </a:xfrm>
          <a:prstGeom prst="rect">
            <a:avLst/>
          </a:prstGeom>
          <a:noFill/>
          <a:ln w="19050"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62500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Reactor Control and Safety</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dirty="0"/>
              <a:t>  </a:t>
            </a:r>
            <a:fld id="{00659523-789D-4DC9-90BC-C4E53155A16C}" type="slidenum">
              <a:rPr lang="en-US" smtClean="0">
                <a:solidFill>
                  <a:srgbClr val="C0C0C0"/>
                </a:solidFill>
              </a:rPr>
              <a:pPr/>
              <a:t>13</a:t>
            </a:fld>
            <a:endParaRPr lang="en-US" dirty="0">
              <a:solidFill>
                <a:srgbClr val="C0C0C0"/>
              </a:solidFill>
            </a:endParaRPr>
          </a:p>
        </p:txBody>
      </p:sp>
      <p:sp>
        <p:nvSpPr>
          <p:cNvPr id="16" name="Rectangle 15"/>
          <p:cNvSpPr/>
          <p:nvPr/>
        </p:nvSpPr>
        <p:spPr>
          <a:xfrm>
            <a:off x="422443" y="876515"/>
            <a:ext cx="6426638" cy="984885"/>
          </a:xfrm>
          <a:prstGeom prst="rect">
            <a:avLst/>
          </a:prstGeom>
        </p:spPr>
        <p:txBody>
          <a:bodyPr wrap="square">
            <a:spAutoFit/>
          </a:bodyPr>
          <a:lstStyle/>
          <a:p>
            <a:pPr algn="l">
              <a:spcBef>
                <a:spcPts val="600"/>
              </a:spcBef>
              <a:spcAft>
                <a:spcPts val="600"/>
              </a:spcAft>
            </a:pPr>
            <a:r>
              <a:rPr lang="de-DE" sz="1800" dirty="0">
                <a:solidFill>
                  <a:schemeClr val="accent2"/>
                </a:solidFill>
                <a:sym typeface="Symbol" pitchFamily="18" charset="2"/>
              </a:rPr>
              <a:t>	  “</a:t>
            </a:r>
            <a:r>
              <a:rPr lang="de-DE" sz="1800" dirty="0">
                <a:solidFill>
                  <a:srgbClr val="FF0000"/>
                </a:solidFill>
                <a:effectLst>
                  <a:outerShdw blurRad="38100" dist="38100" dir="2700000" algn="tl">
                    <a:srgbClr val="000000">
                      <a:alpha val="43137"/>
                    </a:srgbClr>
                  </a:outerShdw>
                </a:effectLst>
                <a:sym typeface="Symbol" pitchFamily="18" charset="2"/>
              </a:rPr>
              <a:t>Reactivity </a:t>
            </a:r>
            <a:r>
              <a:rPr lang="de-DE" sz="1800" b="1" i="1" dirty="0">
                <a:solidFill>
                  <a:srgbClr val="FF0000"/>
                </a:solidFill>
                <a:sym typeface="Symbol" pitchFamily="18" charset="2"/>
              </a:rPr>
              <a:t>d</a:t>
            </a:r>
            <a:r>
              <a:rPr lang="de-DE" sz="1800" b="1" i="1" dirty="0">
                <a:solidFill>
                  <a:srgbClr val="FF0000"/>
                </a:solidFill>
                <a:latin typeface="Symbol" pitchFamily="18" charset="2"/>
                <a:sym typeface="Symbol" pitchFamily="18" charset="2"/>
              </a:rPr>
              <a:t>r</a:t>
            </a:r>
            <a:r>
              <a:rPr lang="de-DE" sz="1800" b="1" dirty="0">
                <a:solidFill>
                  <a:srgbClr val="FF0000"/>
                </a:solidFill>
                <a:sym typeface="Symbol" pitchFamily="18" charset="2"/>
              </a:rPr>
              <a:t>/</a:t>
            </a:r>
            <a:r>
              <a:rPr lang="de-DE" sz="1800" b="1" i="1" dirty="0">
                <a:solidFill>
                  <a:srgbClr val="FF0000"/>
                </a:solidFill>
                <a:sym typeface="Symbol" pitchFamily="18" charset="2"/>
              </a:rPr>
              <a:t>dT </a:t>
            </a:r>
            <a:r>
              <a:rPr lang="de-DE" sz="1800" dirty="0">
                <a:sym typeface="Symbol" pitchFamily="18" charset="2"/>
              </a:rPr>
              <a:t>“;</a:t>
            </a:r>
            <a:r>
              <a:rPr lang="de-DE" sz="1800" dirty="0">
                <a:solidFill>
                  <a:schemeClr val="accent2"/>
                </a:solidFill>
                <a:sym typeface="Symbol" pitchFamily="18" charset="2"/>
              </a:rPr>
              <a:t> </a:t>
            </a:r>
            <a:r>
              <a:rPr lang="de-DE" sz="1800" b="1" i="1" dirty="0">
                <a:solidFill>
                  <a:schemeClr val="accent2"/>
                </a:solidFill>
                <a:sym typeface="Symbol" pitchFamily="18" charset="2"/>
              </a:rPr>
              <a:t></a:t>
            </a:r>
            <a:r>
              <a:rPr lang="de-DE" sz="1800" dirty="0">
                <a:solidFill>
                  <a:schemeClr val="accent2"/>
                </a:solidFill>
                <a:sym typeface="Symbol" pitchFamily="18" charset="2"/>
              </a:rPr>
              <a:t> = (</a:t>
            </a:r>
            <a:r>
              <a:rPr lang="de-DE" sz="1800" i="1" dirty="0">
                <a:solidFill>
                  <a:schemeClr val="accent2"/>
                </a:solidFill>
                <a:sym typeface="Symbol" pitchFamily="18" charset="2"/>
              </a:rPr>
              <a:t>k</a:t>
            </a:r>
            <a:r>
              <a:rPr lang="de-DE" sz="1800" baseline="-25000" dirty="0">
                <a:solidFill>
                  <a:schemeClr val="accent2"/>
                </a:solidFill>
                <a:sym typeface="Symbol" pitchFamily="18" charset="2"/>
              </a:rPr>
              <a:t>eff </a:t>
            </a:r>
            <a:r>
              <a:rPr lang="de-DE" sz="1800" dirty="0">
                <a:solidFill>
                  <a:schemeClr val="accent2"/>
                </a:solidFill>
                <a:sym typeface="Symbol" pitchFamily="18" charset="2"/>
              </a:rPr>
              <a:t>-</a:t>
            </a:r>
            <a:r>
              <a:rPr lang="de-DE" sz="1800" i="1" dirty="0">
                <a:solidFill>
                  <a:schemeClr val="accent2"/>
                </a:solidFill>
                <a:sym typeface="Symbol" pitchFamily="18" charset="2"/>
              </a:rPr>
              <a:t>1</a:t>
            </a:r>
            <a:r>
              <a:rPr lang="de-DE" sz="1800" dirty="0">
                <a:solidFill>
                  <a:schemeClr val="accent2"/>
                </a:solidFill>
                <a:sym typeface="Symbol" pitchFamily="18" charset="2"/>
              </a:rPr>
              <a:t>)/</a:t>
            </a:r>
            <a:r>
              <a:rPr lang="de-DE" sz="1800" i="1" dirty="0">
                <a:solidFill>
                  <a:schemeClr val="accent2"/>
                </a:solidFill>
                <a:sym typeface="Symbol" pitchFamily="18" charset="2"/>
              </a:rPr>
              <a:t>k</a:t>
            </a:r>
            <a:r>
              <a:rPr lang="de-DE" sz="1800" baseline="-25000" dirty="0">
                <a:solidFill>
                  <a:schemeClr val="accent2"/>
                </a:solidFill>
                <a:sym typeface="Symbol" pitchFamily="18" charset="2"/>
              </a:rPr>
              <a:t>eff</a:t>
            </a:r>
            <a:r>
              <a:rPr lang="de-DE" sz="1800" dirty="0">
                <a:solidFill>
                  <a:schemeClr val="accent2"/>
                </a:solidFill>
                <a:sym typeface="Symbol" pitchFamily="18" charset="2"/>
              </a:rPr>
              <a:t> </a:t>
            </a:r>
            <a:br>
              <a:rPr lang="de-DE" dirty="0">
                <a:solidFill>
                  <a:schemeClr val="accent2"/>
                </a:solidFill>
                <a:sym typeface="Symbol" pitchFamily="18" charset="2"/>
              </a:rPr>
            </a:br>
            <a:br>
              <a:rPr lang="de-DE" sz="1200" baseline="-25000" dirty="0">
                <a:solidFill>
                  <a:schemeClr val="accent2"/>
                </a:solidFill>
                <a:sym typeface="Symbol" pitchFamily="18" charset="2"/>
              </a:rPr>
            </a:br>
            <a:r>
              <a:rPr lang="de-DE" sz="1600" dirty="0">
                <a:solidFill>
                  <a:schemeClr val="accent2"/>
                </a:solidFill>
                <a:sym typeface="Symbol" pitchFamily="18" charset="2"/>
              </a:rPr>
              <a:t>Reduce by n absorbers </a:t>
            </a:r>
            <a:r>
              <a:rPr lang="de-DE" sz="1600" i="1" dirty="0">
                <a:solidFill>
                  <a:schemeClr val="accent2"/>
                </a:solidFill>
                <a:sym typeface="Symbol" pitchFamily="18" charset="2"/>
              </a:rPr>
              <a:t>Cd</a:t>
            </a:r>
            <a:r>
              <a:rPr lang="de-DE" sz="1600" dirty="0">
                <a:solidFill>
                  <a:schemeClr val="accent2"/>
                </a:solidFill>
                <a:sym typeface="Symbol" pitchFamily="18" charset="2"/>
              </a:rPr>
              <a:t>, </a:t>
            </a:r>
            <a:r>
              <a:rPr lang="de-DE" sz="1600" i="1" dirty="0">
                <a:solidFill>
                  <a:schemeClr val="accent2"/>
                </a:solidFill>
                <a:sym typeface="Symbol" pitchFamily="18" charset="2"/>
              </a:rPr>
              <a:t>B</a:t>
            </a:r>
            <a:r>
              <a:rPr lang="de-DE" sz="1600" dirty="0">
                <a:solidFill>
                  <a:schemeClr val="accent2"/>
                </a:solidFill>
                <a:sym typeface="Symbol" pitchFamily="18" charset="2"/>
              </a:rPr>
              <a:t> (control rods, moderator)</a:t>
            </a:r>
            <a:br>
              <a:rPr lang="de-DE" sz="1600" dirty="0">
                <a:solidFill>
                  <a:schemeClr val="accent2"/>
                </a:solidFill>
                <a:sym typeface="Symbol" pitchFamily="18" charset="2"/>
              </a:rPr>
            </a:br>
            <a:r>
              <a:rPr lang="de-DE" sz="1600" dirty="0">
                <a:solidFill>
                  <a:schemeClr val="accent2"/>
                </a:solidFill>
                <a:sym typeface="Symbol" pitchFamily="18" charset="2"/>
              </a:rPr>
              <a:t>Automatic: fission products= “reactor poisons“</a:t>
            </a:r>
            <a:endParaRPr lang="en-US" sz="1600" dirty="0"/>
          </a:p>
        </p:txBody>
      </p:sp>
      <p:sp>
        <p:nvSpPr>
          <p:cNvPr id="17" name="Rectangle 16"/>
          <p:cNvSpPr/>
          <p:nvPr/>
        </p:nvSpPr>
        <p:spPr>
          <a:xfrm>
            <a:off x="368401" y="2450189"/>
            <a:ext cx="4762075" cy="2800767"/>
          </a:xfrm>
          <a:prstGeom prst="rect">
            <a:avLst/>
          </a:prstGeom>
        </p:spPr>
        <p:txBody>
          <a:bodyPr wrap="square">
            <a:spAutoFit/>
          </a:bodyPr>
          <a:lstStyle/>
          <a:p>
            <a:pPr algn="l"/>
            <a:r>
              <a:rPr lang="de-DE" sz="1600" dirty="0">
                <a:solidFill>
                  <a:schemeClr val="accent2"/>
                </a:solidFill>
                <a:sym typeface="Symbol" pitchFamily="18" charset="2"/>
              </a:rPr>
              <a:t>	    </a:t>
            </a:r>
            <a:r>
              <a:rPr lang="de-DE" sz="1600" dirty="0">
                <a:solidFill>
                  <a:schemeClr val="accent2"/>
                </a:solidFill>
                <a:effectLst>
                  <a:outerShdw blurRad="38100" dist="38100" dir="2700000" algn="tl">
                    <a:srgbClr val="000000">
                      <a:alpha val="43137"/>
                    </a:srgbClr>
                  </a:outerShdw>
                </a:effectLst>
                <a:sym typeface="Symbol" pitchFamily="18" charset="2"/>
              </a:rPr>
              <a:t>In BWR/PWR</a:t>
            </a:r>
            <a:br>
              <a:rPr lang="de-DE" sz="1600" dirty="0">
                <a:solidFill>
                  <a:schemeClr val="accent2"/>
                </a:solidFill>
                <a:sym typeface="Symbol" pitchFamily="18" charset="2"/>
              </a:rPr>
            </a:br>
            <a:r>
              <a:rPr lang="de-DE" sz="1600" b="1" dirty="0"/>
              <a:t>Doppler Effect</a:t>
            </a:r>
            <a:r>
              <a:rPr lang="de-DE" sz="1600" dirty="0"/>
              <a:t>: broadening of resonance and n spectrum leads to increased n-capture by </a:t>
            </a:r>
            <a:r>
              <a:rPr lang="de-DE" sz="1600" baseline="30000" dirty="0"/>
              <a:t>238</a:t>
            </a:r>
            <a:r>
              <a:rPr lang="de-DE" sz="1600" dirty="0"/>
              <a:t>U                    </a:t>
            </a:r>
            <a:r>
              <a:rPr lang="de-DE" sz="1600" dirty="0">
                <a:sym typeface="Wingdings" pitchFamily="2" charset="2"/>
              </a:rPr>
              <a:t></a:t>
            </a:r>
            <a:r>
              <a:rPr lang="de-DE" sz="1600" dirty="0"/>
              <a:t> </a:t>
            </a:r>
            <a:r>
              <a:rPr lang="de-DE" sz="1600" b="1" dirty="0">
                <a:solidFill>
                  <a:schemeClr val="accent2"/>
                </a:solidFill>
              </a:rPr>
              <a:t>d</a:t>
            </a:r>
            <a:r>
              <a:rPr lang="de-DE" sz="1600" b="1" dirty="0">
                <a:solidFill>
                  <a:schemeClr val="accent2"/>
                </a:solidFill>
                <a:latin typeface="Symbol" pitchFamily="18" charset="2"/>
              </a:rPr>
              <a:t>r</a:t>
            </a:r>
            <a:r>
              <a:rPr lang="de-DE" sz="1600" b="1" dirty="0">
                <a:solidFill>
                  <a:schemeClr val="accent2"/>
                </a:solidFill>
              </a:rPr>
              <a:t>/dT &lt; 0</a:t>
            </a:r>
          </a:p>
          <a:p>
            <a:pPr algn="l"/>
            <a:endParaRPr lang="de-DE" sz="1600" b="1" dirty="0"/>
          </a:p>
          <a:p>
            <a:pPr algn="l"/>
            <a:r>
              <a:rPr lang="de-DE" sz="1600" b="1" dirty="0"/>
              <a:t>Density Effect</a:t>
            </a:r>
            <a:r>
              <a:rPr lang="de-DE" sz="1600" dirty="0"/>
              <a:t>: hot moderator expands, </a:t>
            </a:r>
            <a:br>
              <a:rPr lang="de-DE" sz="1600" dirty="0"/>
            </a:br>
            <a:r>
              <a:rPr lang="de-DE" sz="1600" dirty="0"/>
              <a:t>lower density </a:t>
            </a:r>
            <a:r>
              <a:rPr lang="de-DE" sz="1600" dirty="0">
                <a:sym typeface="Wingdings" pitchFamily="2" charset="2"/>
              </a:rPr>
              <a:t> longer mean free path, </a:t>
            </a:r>
            <a:br>
              <a:rPr lang="de-DE" sz="1600" dirty="0">
                <a:sym typeface="Wingdings" pitchFamily="2" charset="2"/>
              </a:rPr>
            </a:br>
            <a:r>
              <a:rPr lang="de-DE" sz="1600" dirty="0">
                <a:sym typeface="Wingdings" pitchFamily="2" charset="2"/>
              </a:rPr>
              <a:t>less moderating efficiency     </a:t>
            </a:r>
            <a:r>
              <a:rPr lang="de-DE" sz="1600" dirty="0"/>
              <a:t> </a:t>
            </a:r>
            <a:r>
              <a:rPr lang="de-DE" sz="1600" b="1" dirty="0">
                <a:solidFill>
                  <a:schemeClr val="accent2"/>
                </a:solidFill>
              </a:rPr>
              <a:t>d</a:t>
            </a:r>
            <a:r>
              <a:rPr lang="de-DE" sz="1600" b="1" dirty="0">
                <a:solidFill>
                  <a:schemeClr val="accent2"/>
                </a:solidFill>
                <a:latin typeface="Symbol" pitchFamily="18" charset="2"/>
              </a:rPr>
              <a:t>r</a:t>
            </a:r>
            <a:r>
              <a:rPr lang="de-DE" sz="1600" b="1" dirty="0">
                <a:solidFill>
                  <a:schemeClr val="accent2"/>
                </a:solidFill>
              </a:rPr>
              <a:t>/dT &lt; 0</a:t>
            </a:r>
          </a:p>
          <a:p>
            <a:pPr algn="l"/>
            <a:endParaRPr lang="de-DE" sz="1600" b="1" dirty="0"/>
          </a:p>
          <a:p>
            <a:pPr algn="l"/>
            <a:r>
              <a:rPr lang="de-DE" sz="1600" b="1" dirty="0"/>
              <a:t>Dilatation Effect</a:t>
            </a:r>
            <a:r>
              <a:rPr lang="de-DE" sz="1600" dirty="0"/>
              <a:t>: hot moderator </a:t>
            </a:r>
            <a:br>
              <a:rPr lang="de-DE" sz="1600" dirty="0"/>
            </a:br>
            <a:r>
              <a:rPr lang="de-DE" sz="1600" dirty="0"/>
              <a:t>delays slowing down             </a:t>
            </a:r>
            <a:r>
              <a:rPr lang="de-DE" sz="1600" dirty="0">
                <a:sym typeface="Wingdings" pitchFamily="2" charset="2"/>
              </a:rPr>
              <a:t></a:t>
            </a:r>
            <a:r>
              <a:rPr lang="de-DE" sz="1600" dirty="0"/>
              <a:t> </a:t>
            </a:r>
            <a:r>
              <a:rPr lang="de-DE" sz="1600" b="1" dirty="0">
                <a:solidFill>
                  <a:schemeClr val="accent2"/>
                </a:solidFill>
              </a:rPr>
              <a:t>d</a:t>
            </a:r>
            <a:r>
              <a:rPr lang="de-DE" sz="1600" b="1" dirty="0">
                <a:solidFill>
                  <a:schemeClr val="accent2"/>
                </a:solidFill>
                <a:latin typeface="Symbol" pitchFamily="18" charset="2"/>
              </a:rPr>
              <a:t>r</a:t>
            </a:r>
            <a:r>
              <a:rPr lang="de-DE" sz="1600" b="1" dirty="0">
                <a:solidFill>
                  <a:schemeClr val="accent2"/>
                </a:solidFill>
              </a:rPr>
              <a:t>/dT &lt; 0</a:t>
            </a:r>
            <a:endParaRPr lang="de-DE" sz="1600" dirty="0"/>
          </a:p>
        </p:txBody>
      </p:sp>
      <p:grpSp>
        <p:nvGrpSpPr>
          <p:cNvPr id="3" name="Group 146"/>
          <p:cNvGrpSpPr>
            <a:grpSpLocks/>
          </p:cNvGrpSpPr>
          <p:nvPr/>
        </p:nvGrpSpPr>
        <p:grpSpPr bwMode="auto">
          <a:xfrm>
            <a:off x="6478371" y="897380"/>
            <a:ext cx="2320925" cy="1787525"/>
            <a:chOff x="709" y="567"/>
            <a:chExt cx="1462" cy="1126"/>
          </a:xfrm>
        </p:grpSpPr>
        <p:sp>
          <p:nvSpPr>
            <p:cNvPr id="19" name="Rectangle 144"/>
            <p:cNvSpPr>
              <a:spLocks noChangeArrowheads="1"/>
            </p:cNvSpPr>
            <p:nvPr/>
          </p:nvSpPr>
          <p:spPr bwMode="auto">
            <a:xfrm>
              <a:off x="709" y="567"/>
              <a:ext cx="1462" cy="112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7" name="Group 145"/>
            <p:cNvGrpSpPr>
              <a:grpSpLocks/>
            </p:cNvGrpSpPr>
            <p:nvPr/>
          </p:nvGrpSpPr>
          <p:grpSpPr bwMode="auto">
            <a:xfrm>
              <a:off x="853" y="615"/>
              <a:ext cx="1170" cy="943"/>
              <a:chOff x="853" y="615"/>
              <a:chExt cx="1170" cy="943"/>
            </a:xfrm>
          </p:grpSpPr>
          <p:grpSp>
            <p:nvGrpSpPr>
              <p:cNvPr id="8" name="Group 45"/>
              <p:cNvGrpSpPr>
                <a:grpSpLocks/>
              </p:cNvGrpSpPr>
              <p:nvPr/>
            </p:nvGrpSpPr>
            <p:grpSpPr bwMode="auto">
              <a:xfrm>
                <a:off x="853" y="964"/>
                <a:ext cx="1170" cy="594"/>
                <a:chOff x="2699" y="3026"/>
                <a:chExt cx="2614" cy="1147"/>
              </a:xfrm>
            </p:grpSpPr>
            <p:sp>
              <p:nvSpPr>
                <p:cNvPr id="27" name="Rectangle 46" descr="Water droplets"/>
                <p:cNvSpPr>
                  <a:spLocks noChangeArrowheads="1"/>
                </p:cNvSpPr>
                <p:nvPr/>
              </p:nvSpPr>
              <p:spPr bwMode="auto">
                <a:xfrm>
                  <a:off x="2719" y="3077"/>
                  <a:ext cx="2470" cy="1065"/>
                </a:xfrm>
                <a:prstGeom prst="rect">
                  <a:avLst/>
                </a:prstGeom>
                <a:blipFill dpi="0" rotWithShape="1">
                  <a:blip r:embed="rId3"/>
                  <a:srcRect/>
                  <a:tile tx="0" ty="0" sx="100000" sy="100000" flip="none" algn="tl"/>
                </a:blipFill>
                <a:ln w="9525">
                  <a:solidFill>
                    <a:schemeClr val="tx1"/>
                  </a:solidFill>
                  <a:miter lim="800000"/>
                  <a:headEnd/>
                  <a:tailEnd/>
                </a:ln>
                <a:effectLst/>
              </p:spPr>
              <p:txBody>
                <a:bodyPr wrap="none" anchor="ctr"/>
                <a:lstStyle/>
                <a:p>
                  <a:endParaRPr lang="en-US"/>
                </a:p>
              </p:txBody>
            </p:sp>
            <p:grpSp>
              <p:nvGrpSpPr>
                <p:cNvPr id="9" name="Group 47"/>
                <p:cNvGrpSpPr>
                  <a:grpSpLocks/>
                </p:cNvGrpSpPr>
                <p:nvPr/>
              </p:nvGrpSpPr>
              <p:grpSpPr bwMode="auto">
                <a:xfrm>
                  <a:off x="2792" y="3066"/>
                  <a:ext cx="2435" cy="1100"/>
                  <a:chOff x="2792" y="3076"/>
                  <a:chExt cx="2435" cy="1100"/>
                </a:xfrm>
              </p:grpSpPr>
              <p:sp>
                <p:nvSpPr>
                  <p:cNvPr id="117" name="Rectangle 48"/>
                  <p:cNvSpPr>
                    <a:spLocks noChangeArrowheads="1"/>
                  </p:cNvSpPr>
                  <p:nvPr/>
                </p:nvSpPr>
                <p:spPr bwMode="auto">
                  <a:xfrm>
                    <a:off x="2792" y="3076"/>
                    <a:ext cx="88" cy="1083"/>
                  </a:xfrm>
                  <a:prstGeom prst="rect">
                    <a:avLst/>
                  </a:prstGeom>
                  <a:gradFill rotWithShape="1">
                    <a:gsLst>
                      <a:gs pos="0">
                        <a:srgbClr val="FFFF00">
                          <a:gamma/>
                          <a:shade val="46275"/>
                          <a:invGamma/>
                        </a:srgbClr>
                      </a:gs>
                      <a:gs pos="50000">
                        <a:srgbClr val="FFFF00"/>
                      </a:gs>
                      <a:gs pos="100000">
                        <a:srgbClr val="FFFF00">
                          <a:gamma/>
                          <a:shade val="46275"/>
                          <a:invGamma/>
                        </a:srgbClr>
                      </a:gs>
                    </a:gsLst>
                    <a:lin ang="0" scaled="1"/>
                  </a:gradFill>
                  <a:ln w="9525">
                    <a:solidFill>
                      <a:schemeClr val="tx1"/>
                    </a:solidFill>
                    <a:miter lim="800000"/>
                    <a:headEnd/>
                    <a:tailEnd/>
                  </a:ln>
                  <a:effectLst/>
                </p:spPr>
                <p:txBody>
                  <a:bodyPr wrap="none" anchor="ctr"/>
                  <a:lstStyle/>
                  <a:p>
                    <a:endParaRPr lang="en-US"/>
                  </a:p>
                </p:txBody>
              </p:sp>
              <p:sp>
                <p:nvSpPr>
                  <p:cNvPr id="118" name="Rectangle 49"/>
                  <p:cNvSpPr>
                    <a:spLocks noChangeArrowheads="1"/>
                  </p:cNvSpPr>
                  <p:nvPr/>
                </p:nvSpPr>
                <p:spPr bwMode="auto">
                  <a:xfrm>
                    <a:off x="3997" y="3084"/>
                    <a:ext cx="88" cy="1083"/>
                  </a:xfrm>
                  <a:prstGeom prst="rect">
                    <a:avLst/>
                  </a:prstGeom>
                  <a:gradFill rotWithShape="1">
                    <a:gsLst>
                      <a:gs pos="0">
                        <a:srgbClr val="FFFF00">
                          <a:gamma/>
                          <a:shade val="46275"/>
                          <a:invGamma/>
                        </a:srgbClr>
                      </a:gs>
                      <a:gs pos="50000">
                        <a:srgbClr val="FFFF00"/>
                      </a:gs>
                      <a:gs pos="100000">
                        <a:srgbClr val="FFFF00">
                          <a:gamma/>
                          <a:shade val="46275"/>
                          <a:invGamma/>
                        </a:srgbClr>
                      </a:gs>
                    </a:gsLst>
                    <a:lin ang="0" scaled="1"/>
                  </a:gradFill>
                  <a:ln w="9525">
                    <a:solidFill>
                      <a:schemeClr val="tx1"/>
                    </a:solidFill>
                    <a:miter lim="800000"/>
                    <a:headEnd/>
                    <a:tailEnd/>
                  </a:ln>
                  <a:effectLst/>
                </p:spPr>
                <p:txBody>
                  <a:bodyPr wrap="none" anchor="ctr"/>
                  <a:lstStyle/>
                  <a:p>
                    <a:endParaRPr lang="en-US"/>
                  </a:p>
                </p:txBody>
              </p:sp>
              <p:sp>
                <p:nvSpPr>
                  <p:cNvPr id="119" name="Rectangle 50"/>
                  <p:cNvSpPr>
                    <a:spLocks noChangeArrowheads="1"/>
                  </p:cNvSpPr>
                  <p:nvPr/>
                </p:nvSpPr>
                <p:spPr bwMode="auto">
                  <a:xfrm>
                    <a:off x="5139" y="3093"/>
                    <a:ext cx="88" cy="1083"/>
                  </a:xfrm>
                  <a:prstGeom prst="rect">
                    <a:avLst/>
                  </a:prstGeom>
                  <a:gradFill rotWithShape="1">
                    <a:gsLst>
                      <a:gs pos="0">
                        <a:srgbClr val="FFFF00">
                          <a:gamma/>
                          <a:shade val="46275"/>
                          <a:invGamma/>
                        </a:srgbClr>
                      </a:gs>
                      <a:gs pos="50000">
                        <a:srgbClr val="FFFF00"/>
                      </a:gs>
                      <a:gs pos="100000">
                        <a:srgbClr val="FFFF00">
                          <a:gamma/>
                          <a:shade val="46275"/>
                          <a:invGamma/>
                        </a:srgbClr>
                      </a:gs>
                    </a:gsLst>
                    <a:lin ang="0" scaled="1"/>
                  </a:gradFill>
                  <a:ln w="9525">
                    <a:solidFill>
                      <a:schemeClr val="tx1"/>
                    </a:solidFill>
                    <a:miter lim="800000"/>
                    <a:headEnd/>
                    <a:tailEnd/>
                  </a:ln>
                  <a:effectLst/>
                </p:spPr>
                <p:txBody>
                  <a:bodyPr wrap="none" anchor="ctr"/>
                  <a:lstStyle/>
                  <a:p>
                    <a:endParaRPr lang="en-US"/>
                  </a:p>
                </p:txBody>
              </p:sp>
            </p:grpSp>
            <p:sp>
              <p:nvSpPr>
                <p:cNvPr id="29" name="Rectangle 51"/>
                <p:cNvSpPr>
                  <a:spLocks noChangeArrowheads="1"/>
                </p:cNvSpPr>
                <p:nvPr/>
              </p:nvSpPr>
              <p:spPr bwMode="auto">
                <a:xfrm>
                  <a:off x="2744" y="3026"/>
                  <a:ext cx="2529" cy="1147"/>
                </a:xfrm>
                <a:prstGeom prst="rect">
                  <a:avLst/>
                </a:prstGeom>
                <a:noFill/>
                <a:ln w="76200">
                  <a:pattFill prst="sphere">
                    <a:fgClr>
                      <a:schemeClr val="tx2"/>
                    </a:fgClr>
                    <a:bgClr>
                      <a:srgbClr val="FFFFFF"/>
                    </a:bgClr>
                  </a:pattFill>
                  <a:miter lim="800000"/>
                  <a:headEnd/>
                  <a:tailEnd/>
                </a:ln>
                <a:effectLst>
                  <a:prstShdw prst="shdw17" dist="17961" dir="2700000">
                    <a:schemeClr val="tx2">
                      <a:gamma/>
                      <a:shade val="60000"/>
                      <a:invGamma/>
                    </a:schemeClr>
                  </a:prstShdw>
                </a:effectLst>
              </p:spPr>
              <p:txBody>
                <a:bodyPr wrap="none" anchor="ctr"/>
                <a:lstStyle/>
                <a:p>
                  <a:endParaRPr lang="en-US"/>
                </a:p>
              </p:txBody>
            </p:sp>
            <p:grpSp>
              <p:nvGrpSpPr>
                <p:cNvPr id="10" name="Group 52"/>
                <p:cNvGrpSpPr>
                  <a:grpSpLocks/>
                </p:cNvGrpSpPr>
                <p:nvPr/>
              </p:nvGrpSpPr>
              <p:grpSpPr bwMode="auto">
                <a:xfrm>
                  <a:off x="2878" y="3388"/>
                  <a:ext cx="1020" cy="312"/>
                  <a:chOff x="2880" y="3388"/>
                  <a:chExt cx="1152" cy="312"/>
                </a:xfrm>
              </p:grpSpPr>
              <p:sp>
                <p:nvSpPr>
                  <p:cNvPr id="109" name="Line 53"/>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110" name="Line 54"/>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111" name="Line 55"/>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112" name="Line 56"/>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113" name="Line 57"/>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114" name="Line 58"/>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115" name="Line 59"/>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116" name="Line 60"/>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nvGrpSpPr>
                <p:cNvPr id="11" name="Group 61"/>
                <p:cNvGrpSpPr>
                  <a:grpSpLocks/>
                </p:cNvGrpSpPr>
                <p:nvPr/>
              </p:nvGrpSpPr>
              <p:grpSpPr bwMode="auto">
                <a:xfrm>
                  <a:off x="4080" y="3366"/>
                  <a:ext cx="1194" cy="174"/>
                  <a:chOff x="2838" y="3726"/>
                  <a:chExt cx="1194" cy="174"/>
                </a:xfrm>
              </p:grpSpPr>
              <p:sp>
                <p:nvSpPr>
                  <p:cNvPr id="102" name="Line 62"/>
                  <p:cNvSpPr>
                    <a:spLocks noChangeShapeType="1"/>
                  </p:cNvSpPr>
                  <p:nvPr/>
                </p:nvSpPr>
                <p:spPr bwMode="auto">
                  <a:xfrm>
                    <a:off x="2838" y="3780"/>
                    <a:ext cx="96" cy="60"/>
                  </a:xfrm>
                  <a:prstGeom prst="line">
                    <a:avLst/>
                  </a:prstGeom>
                  <a:noFill/>
                  <a:ln w="9525">
                    <a:solidFill>
                      <a:schemeClr val="tx1"/>
                    </a:solidFill>
                    <a:round/>
                    <a:headEnd/>
                    <a:tailEnd/>
                  </a:ln>
                  <a:effectLst/>
                </p:spPr>
                <p:txBody>
                  <a:bodyPr/>
                  <a:lstStyle/>
                  <a:p>
                    <a:endParaRPr lang="en-US"/>
                  </a:p>
                </p:txBody>
              </p:sp>
              <p:sp>
                <p:nvSpPr>
                  <p:cNvPr id="103" name="Line 63"/>
                  <p:cNvSpPr>
                    <a:spLocks noChangeShapeType="1"/>
                  </p:cNvSpPr>
                  <p:nvPr/>
                </p:nvSpPr>
                <p:spPr bwMode="auto">
                  <a:xfrm>
                    <a:off x="2934" y="3840"/>
                    <a:ext cx="48" cy="18"/>
                  </a:xfrm>
                  <a:prstGeom prst="line">
                    <a:avLst/>
                  </a:prstGeom>
                  <a:noFill/>
                  <a:ln w="9525">
                    <a:solidFill>
                      <a:schemeClr val="tx1"/>
                    </a:solidFill>
                    <a:round/>
                    <a:headEnd/>
                    <a:tailEnd/>
                  </a:ln>
                  <a:effectLst/>
                </p:spPr>
                <p:txBody>
                  <a:bodyPr/>
                  <a:lstStyle/>
                  <a:p>
                    <a:endParaRPr lang="en-US"/>
                  </a:p>
                </p:txBody>
              </p:sp>
              <p:sp>
                <p:nvSpPr>
                  <p:cNvPr id="104" name="Line 64"/>
                  <p:cNvSpPr>
                    <a:spLocks noChangeShapeType="1"/>
                  </p:cNvSpPr>
                  <p:nvPr/>
                </p:nvSpPr>
                <p:spPr bwMode="auto">
                  <a:xfrm>
                    <a:off x="2976" y="3870"/>
                    <a:ext cx="306" cy="24"/>
                  </a:xfrm>
                  <a:prstGeom prst="line">
                    <a:avLst/>
                  </a:prstGeom>
                  <a:noFill/>
                  <a:ln w="9525">
                    <a:solidFill>
                      <a:schemeClr val="tx1"/>
                    </a:solidFill>
                    <a:round/>
                    <a:headEnd/>
                    <a:tailEnd/>
                  </a:ln>
                  <a:effectLst/>
                </p:spPr>
                <p:txBody>
                  <a:bodyPr/>
                  <a:lstStyle/>
                  <a:p>
                    <a:endParaRPr lang="en-US"/>
                  </a:p>
                </p:txBody>
              </p:sp>
              <p:sp>
                <p:nvSpPr>
                  <p:cNvPr id="105" name="Line 65"/>
                  <p:cNvSpPr>
                    <a:spLocks noChangeShapeType="1"/>
                  </p:cNvSpPr>
                  <p:nvPr/>
                </p:nvSpPr>
                <p:spPr bwMode="auto">
                  <a:xfrm flipV="1">
                    <a:off x="3270" y="3792"/>
                    <a:ext cx="120" cy="102"/>
                  </a:xfrm>
                  <a:prstGeom prst="line">
                    <a:avLst/>
                  </a:prstGeom>
                  <a:noFill/>
                  <a:ln w="9525">
                    <a:solidFill>
                      <a:schemeClr val="tx1"/>
                    </a:solidFill>
                    <a:round/>
                    <a:headEnd/>
                    <a:tailEnd/>
                  </a:ln>
                  <a:effectLst/>
                </p:spPr>
                <p:txBody>
                  <a:bodyPr/>
                  <a:lstStyle/>
                  <a:p>
                    <a:endParaRPr lang="en-US"/>
                  </a:p>
                </p:txBody>
              </p:sp>
              <p:sp>
                <p:nvSpPr>
                  <p:cNvPr id="106" name="Line 66"/>
                  <p:cNvSpPr>
                    <a:spLocks noChangeShapeType="1"/>
                  </p:cNvSpPr>
                  <p:nvPr/>
                </p:nvSpPr>
                <p:spPr bwMode="auto">
                  <a:xfrm flipV="1">
                    <a:off x="3378" y="3798"/>
                    <a:ext cx="204" cy="12"/>
                  </a:xfrm>
                  <a:prstGeom prst="line">
                    <a:avLst/>
                  </a:prstGeom>
                  <a:noFill/>
                  <a:ln w="9525">
                    <a:solidFill>
                      <a:schemeClr val="tx1"/>
                    </a:solidFill>
                    <a:round/>
                    <a:headEnd/>
                    <a:tailEnd/>
                  </a:ln>
                  <a:effectLst/>
                </p:spPr>
                <p:txBody>
                  <a:bodyPr/>
                  <a:lstStyle/>
                  <a:p>
                    <a:endParaRPr lang="en-US"/>
                  </a:p>
                </p:txBody>
              </p:sp>
              <p:sp>
                <p:nvSpPr>
                  <p:cNvPr id="107" name="Line 67"/>
                  <p:cNvSpPr>
                    <a:spLocks noChangeShapeType="1"/>
                  </p:cNvSpPr>
                  <p:nvPr/>
                </p:nvSpPr>
                <p:spPr bwMode="auto">
                  <a:xfrm>
                    <a:off x="3588" y="3786"/>
                    <a:ext cx="210" cy="108"/>
                  </a:xfrm>
                  <a:prstGeom prst="line">
                    <a:avLst/>
                  </a:prstGeom>
                  <a:noFill/>
                  <a:ln w="9525">
                    <a:solidFill>
                      <a:schemeClr val="tx1"/>
                    </a:solidFill>
                    <a:round/>
                    <a:headEnd/>
                    <a:tailEnd/>
                  </a:ln>
                  <a:effectLst/>
                </p:spPr>
                <p:txBody>
                  <a:bodyPr/>
                  <a:lstStyle/>
                  <a:p>
                    <a:endParaRPr lang="en-US"/>
                  </a:p>
                </p:txBody>
              </p:sp>
              <p:sp>
                <p:nvSpPr>
                  <p:cNvPr id="108" name="Line 68"/>
                  <p:cNvSpPr>
                    <a:spLocks noChangeShapeType="1"/>
                  </p:cNvSpPr>
                  <p:nvPr/>
                </p:nvSpPr>
                <p:spPr bwMode="auto">
                  <a:xfrm flipV="1">
                    <a:off x="3792" y="3726"/>
                    <a:ext cx="240" cy="174"/>
                  </a:xfrm>
                  <a:prstGeom prst="line">
                    <a:avLst/>
                  </a:prstGeom>
                  <a:noFill/>
                  <a:ln w="9525">
                    <a:solidFill>
                      <a:schemeClr val="tx1"/>
                    </a:solidFill>
                    <a:round/>
                    <a:headEnd/>
                    <a:tailEnd type="arrow" w="med" len="med"/>
                  </a:ln>
                  <a:effectLst/>
                </p:spPr>
                <p:txBody>
                  <a:bodyPr/>
                  <a:lstStyle/>
                  <a:p>
                    <a:endParaRPr lang="en-US"/>
                  </a:p>
                </p:txBody>
              </p:sp>
            </p:grpSp>
            <p:grpSp>
              <p:nvGrpSpPr>
                <p:cNvPr id="12" name="Group 69"/>
                <p:cNvGrpSpPr>
                  <a:grpSpLocks/>
                </p:cNvGrpSpPr>
                <p:nvPr/>
              </p:nvGrpSpPr>
              <p:grpSpPr bwMode="auto">
                <a:xfrm>
                  <a:off x="2844" y="3084"/>
                  <a:ext cx="1128" cy="558"/>
                  <a:chOff x="2844" y="3084"/>
                  <a:chExt cx="1128" cy="558"/>
                </a:xfrm>
              </p:grpSpPr>
              <p:sp>
                <p:nvSpPr>
                  <p:cNvPr id="97" name="Line 70"/>
                  <p:cNvSpPr>
                    <a:spLocks noChangeShapeType="1"/>
                  </p:cNvSpPr>
                  <p:nvPr/>
                </p:nvSpPr>
                <p:spPr bwMode="auto">
                  <a:xfrm flipV="1">
                    <a:off x="2844" y="3084"/>
                    <a:ext cx="318" cy="246"/>
                  </a:xfrm>
                  <a:prstGeom prst="line">
                    <a:avLst/>
                  </a:prstGeom>
                  <a:noFill/>
                  <a:ln w="9525">
                    <a:solidFill>
                      <a:schemeClr val="tx1"/>
                    </a:solidFill>
                    <a:round/>
                    <a:headEnd/>
                    <a:tailEnd/>
                  </a:ln>
                  <a:effectLst/>
                </p:spPr>
                <p:txBody>
                  <a:bodyPr/>
                  <a:lstStyle/>
                  <a:p>
                    <a:endParaRPr lang="en-US"/>
                  </a:p>
                </p:txBody>
              </p:sp>
              <p:sp>
                <p:nvSpPr>
                  <p:cNvPr id="98" name="Line 71"/>
                  <p:cNvSpPr>
                    <a:spLocks noChangeShapeType="1"/>
                  </p:cNvSpPr>
                  <p:nvPr/>
                </p:nvSpPr>
                <p:spPr bwMode="auto">
                  <a:xfrm>
                    <a:off x="3174" y="3108"/>
                    <a:ext cx="114" cy="234"/>
                  </a:xfrm>
                  <a:prstGeom prst="line">
                    <a:avLst/>
                  </a:prstGeom>
                  <a:noFill/>
                  <a:ln w="9525">
                    <a:solidFill>
                      <a:schemeClr val="tx1"/>
                    </a:solidFill>
                    <a:round/>
                    <a:headEnd/>
                    <a:tailEnd/>
                  </a:ln>
                  <a:effectLst/>
                </p:spPr>
                <p:txBody>
                  <a:bodyPr/>
                  <a:lstStyle/>
                  <a:p>
                    <a:endParaRPr lang="en-US"/>
                  </a:p>
                </p:txBody>
              </p:sp>
              <p:sp>
                <p:nvSpPr>
                  <p:cNvPr id="99" name="Line 72"/>
                  <p:cNvSpPr>
                    <a:spLocks noChangeShapeType="1"/>
                  </p:cNvSpPr>
                  <p:nvPr/>
                </p:nvSpPr>
                <p:spPr bwMode="auto">
                  <a:xfrm>
                    <a:off x="3300" y="3360"/>
                    <a:ext cx="210" cy="144"/>
                  </a:xfrm>
                  <a:prstGeom prst="line">
                    <a:avLst/>
                  </a:prstGeom>
                  <a:noFill/>
                  <a:ln w="9525">
                    <a:solidFill>
                      <a:schemeClr val="tx1"/>
                    </a:solidFill>
                    <a:round/>
                    <a:headEnd/>
                    <a:tailEnd/>
                  </a:ln>
                  <a:effectLst/>
                </p:spPr>
                <p:txBody>
                  <a:bodyPr/>
                  <a:lstStyle/>
                  <a:p>
                    <a:endParaRPr lang="en-US"/>
                  </a:p>
                </p:txBody>
              </p:sp>
              <p:sp>
                <p:nvSpPr>
                  <p:cNvPr id="100" name="Line 73"/>
                  <p:cNvSpPr>
                    <a:spLocks noChangeShapeType="1"/>
                  </p:cNvSpPr>
                  <p:nvPr/>
                </p:nvSpPr>
                <p:spPr bwMode="auto">
                  <a:xfrm>
                    <a:off x="3516" y="3486"/>
                    <a:ext cx="186" cy="18"/>
                  </a:xfrm>
                  <a:prstGeom prst="line">
                    <a:avLst/>
                  </a:prstGeom>
                  <a:noFill/>
                  <a:ln w="9525">
                    <a:solidFill>
                      <a:schemeClr val="tx1"/>
                    </a:solidFill>
                    <a:round/>
                    <a:headEnd/>
                    <a:tailEnd/>
                  </a:ln>
                  <a:effectLst/>
                </p:spPr>
                <p:txBody>
                  <a:bodyPr/>
                  <a:lstStyle/>
                  <a:p>
                    <a:endParaRPr lang="en-US"/>
                  </a:p>
                </p:txBody>
              </p:sp>
              <p:sp>
                <p:nvSpPr>
                  <p:cNvPr id="101" name="Line 74"/>
                  <p:cNvSpPr>
                    <a:spLocks noChangeShapeType="1"/>
                  </p:cNvSpPr>
                  <p:nvPr/>
                </p:nvSpPr>
                <p:spPr bwMode="auto">
                  <a:xfrm>
                    <a:off x="3720" y="3510"/>
                    <a:ext cx="252" cy="132"/>
                  </a:xfrm>
                  <a:prstGeom prst="line">
                    <a:avLst/>
                  </a:prstGeom>
                  <a:noFill/>
                  <a:ln w="9525">
                    <a:solidFill>
                      <a:schemeClr val="tx1"/>
                    </a:solidFill>
                    <a:round/>
                    <a:headEnd/>
                    <a:tailEnd/>
                  </a:ln>
                  <a:effectLst/>
                </p:spPr>
                <p:txBody>
                  <a:bodyPr/>
                  <a:lstStyle/>
                  <a:p>
                    <a:endParaRPr lang="en-US"/>
                  </a:p>
                </p:txBody>
              </p:sp>
            </p:grpSp>
            <p:sp>
              <p:nvSpPr>
                <p:cNvPr id="33" name="Line 75"/>
                <p:cNvSpPr>
                  <a:spLocks noChangeShapeType="1"/>
                </p:cNvSpPr>
                <p:nvPr/>
              </p:nvSpPr>
              <p:spPr bwMode="auto">
                <a:xfrm flipV="1">
                  <a:off x="3894" y="3552"/>
                  <a:ext cx="126" cy="42"/>
                </a:xfrm>
                <a:prstGeom prst="line">
                  <a:avLst/>
                </a:prstGeom>
                <a:noFill/>
                <a:ln w="9525">
                  <a:solidFill>
                    <a:schemeClr val="tx1"/>
                  </a:solidFill>
                  <a:round/>
                  <a:headEnd/>
                  <a:tailEnd/>
                </a:ln>
                <a:effectLst/>
              </p:spPr>
              <p:txBody>
                <a:bodyPr/>
                <a:lstStyle/>
                <a:p>
                  <a:endParaRPr lang="en-US"/>
                </a:p>
              </p:txBody>
            </p:sp>
            <p:grpSp>
              <p:nvGrpSpPr>
                <p:cNvPr id="13" name="Group 76"/>
                <p:cNvGrpSpPr>
                  <a:grpSpLocks/>
                </p:cNvGrpSpPr>
                <p:nvPr/>
              </p:nvGrpSpPr>
              <p:grpSpPr bwMode="auto">
                <a:xfrm flipH="1">
                  <a:off x="2883" y="3593"/>
                  <a:ext cx="1020" cy="312"/>
                  <a:chOff x="2880" y="3388"/>
                  <a:chExt cx="1152" cy="312"/>
                </a:xfrm>
              </p:grpSpPr>
              <p:sp>
                <p:nvSpPr>
                  <p:cNvPr id="89" name="Line 77"/>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90" name="Line 78"/>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91" name="Line 79"/>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92" name="Line 80"/>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93" name="Line 81"/>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94" name="Line 82"/>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95" name="Line 83"/>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96" name="Line 84"/>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nvGrpSpPr>
                <p:cNvPr id="14" name="Group 85"/>
                <p:cNvGrpSpPr>
                  <a:grpSpLocks/>
                </p:cNvGrpSpPr>
                <p:nvPr/>
              </p:nvGrpSpPr>
              <p:grpSpPr bwMode="auto">
                <a:xfrm>
                  <a:off x="2935" y="3823"/>
                  <a:ext cx="1194" cy="174"/>
                  <a:chOff x="2838" y="3726"/>
                  <a:chExt cx="1194" cy="174"/>
                </a:xfrm>
              </p:grpSpPr>
              <p:sp>
                <p:nvSpPr>
                  <p:cNvPr id="82" name="Line 86"/>
                  <p:cNvSpPr>
                    <a:spLocks noChangeShapeType="1"/>
                  </p:cNvSpPr>
                  <p:nvPr/>
                </p:nvSpPr>
                <p:spPr bwMode="auto">
                  <a:xfrm>
                    <a:off x="2838" y="3780"/>
                    <a:ext cx="96" cy="60"/>
                  </a:xfrm>
                  <a:prstGeom prst="line">
                    <a:avLst/>
                  </a:prstGeom>
                  <a:noFill/>
                  <a:ln w="9525">
                    <a:solidFill>
                      <a:schemeClr val="tx1"/>
                    </a:solidFill>
                    <a:round/>
                    <a:headEnd/>
                    <a:tailEnd/>
                  </a:ln>
                  <a:effectLst/>
                </p:spPr>
                <p:txBody>
                  <a:bodyPr/>
                  <a:lstStyle/>
                  <a:p>
                    <a:endParaRPr lang="en-US"/>
                  </a:p>
                </p:txBody>
              </p:sp>
              <p:sp>
                <p:nvSpPr>
                  <p:cNvPr id="83" name="Line 87"/>
                  <p:cNvSpPr>
                    <a:spLocks noChangeShapeType="1"/>
                  </p:cNvSpPr>
                  <p:nvPr/>
                </p:nvSpPr>
                <p:spPr bwMode="auto">
                  <a:xfrm>
                    <a:off x="2934" y="3840"/>
                    <a:ext cx="48" cy="18"/>
                  </a:xfrm>
                  <a:prstGeom prst="line">
                    <a:avLst/>
                  </a:prstGeom>
                  <a:noFill/>
                  <a:ln w="9525">
                    <a:solidFill>
                      <a:schemeClr val="tx1"/>
                    </a:solidFill>
                    <a:round/>
                    <a:headEnd/>
                    <a:tailEnd/>
                  </a:ln>
                  <a:effectLst/>
                </p:spPr>
                <p:txBody>
                  <a:bodyPr/>
                  <a:lstStyle/>
                  <a:p>
                    <a:endParaRPr lang="en-US"/>
                  </a:p>
                </p:txBody>
              </p:sp>
              <p:sp>
                <p:nvSpPr>
                  <p:cNvPr id="84" name="Line 88"/>
                  <p:cNvSpPr>
                    <a:spLocks noChangeShapeType="1"/>
                  </p:cNvSpPr>
                  <p:nvPr/>
                </p:nvSpPr>
                <p:spPr bwMode="auto">
                  <a:xfrm>
                    <a:off x="2976" y="3870"/>
                    <a:ext cx="306" cy="24"/>
                  </a:xfrm>
                  <a:prstGeom prst="line">
                    <a:avLst/>
                  </a:prstGeom>
                  <a:noFill/>
                  <a:ln w="9525">
                    <a:solidFill>
                      <a:schemeClr val="tx1"/>
                    </a:solidFill>
                    <a:round/>
                    <a:headEnd/>
                    <a:tailEnd/>
                  </a:ln>
                  <a:effectLst/>
                </p:spPr>
                <p:txBody>
                  <a:bodyPr/>
                  <a:lstStyle/>
                  <a:p>
                    <a:endParaRPr lang="en-US"/>
                  </a:p>
                </p:txBody>
              </p:sp>
              <p:sp>
                <p:nvSpPr>
                  <p:cNvPr id="85" name="Line 89"/>
                  <p:cNvSpPr>
                    <a:spLocks noChangeShapeType="1"/>
                  </p:cNvSpPr>
                  <p:nvPr/>
                </p:nvSpPr>
                <p:spPr bwMode="auto">
                  <a:xfrm flipV="1">
                    <a:off x="3270" y="3792"/>
                    <a:ext cx="120" cy="102"/>
                  </a:xfrm>
                  <a:prstGeom prst="line">
                    <a:avLst/>
                  </a:prstGeom>
                  <a:noFill/>
                  <a:ln w="9525">
                    <a:solidFill>
                      <a:schemeClr val="tx1"/>
                    </a:solidFill>
                    <a:round/>
                    <a:headEnd/>
                    <a:tailEnd/>
                  </a:ln>
                  <a:effectLst/>
                </p:spPr>
                <p:txBody>
                  <a:bodyPr/>
                  <a:lstStyle/>
                  <a:p>
                    <a:endParaRPr lang="en-US"/>
                  </a:p>
                </p:txBody>
              </p:sp>
              <p:sp>
                <p:nvSpPr>
                  <p:cNvPr id="86" name="Line 90"/>
                  <p:cNvSpPr>
                    <a:spLocks noChangeShapeType="1"/>
                  </p:cNvSpPr>
                  <p:nvPr/>
                </p:nvSpPr>
                <p:spPr bwMode="auto">
                  <a:xfrm flipV="1">
                    <a:off x="3378" y="3798"/>
                    <a:ext cx="204" cy="12"/>
                  </a:xfrm>
                  <a:prstGeom prst="line">
                    <a:avLst/>
                  </a:prstGeom>
                  <a:noFill/>
                  <a:ln w="9525">
                    <a:solidFill>
                      <a:schemeClr val="tx1"/>
                    </a:solidFill>
                    <a:round/>
                    <a:headEnd/>
                    <a:tailEnd/>
                  </a:ln>
                  <a:effectLst/>
                </p:spPr>
                <p:txBody>
                  <a:bodyPr/>
                  <a:lstStyle/>
                  <a:p>
                    <a:endParaRPr lang="en-US"/>
                  </a:p>
                </p:txBody>
              </p:sp>
              <p:sp>
                <p:nvSpPr>
                  <p:cNvPr id="87" name="Line 91"/>
                  <p:cNvSpPr>
                    <a:spLocks noChangeShapeType="1"/>
                  </p:cNvSpPr>
                  <p:nvPr/>
                </p:nvSpPr>
                <p:spPr bwMode="auto">
                  <a:xfrm>
                    <a:off x="3588" y="3786"/>
                    <a:ext cx="210" cy="108"/>
                  </a:xfrm>
                  <a:prstGeom prst="line">
                    <a:avLst/>
                  </a:prstGeom>
                  <a:noFill/>
                  <a:ln w="9525">
                    <a:solidFill>
                      <a:schemeClr val="tx1"/>
                    </a:solidFill>
                    <a:round/>
                    <a:headEnd/>
                    <a:tailEnd/>
                  </a:ln>
                  <a:effectLst/>
                </p:spPr>
                <p:txBody>
                  <a:bodyPr/>
                  <a:lstStyle/>
                  <a:p>
                    <a:endParaRPr lang="en-US"/>
                  </a:p>
                </p:txBody>
              </p:sp>
              <p:sp>
                <p:nvSpPr>
                  <p:cNvPr id="88" name="Line 92"/>
                  <p:cNvSpPr>
                    <a:spLocks noChangeShapeType="1"/>
                  </p:cNvSpPr>
                  <p:nvPr/>
                </p:nvSpPr>
                <p:spPr bwMode="auto">
                  <a:xfrm flipV="1">
                    <a:off x="3792" y="3726"/>
                    <a:ext cx="240" cy="174"/>
                  </a:xfrm>
                  <a:prstGeom prst="line">
                    <a:avLst/>
                  </a:prstGeom>
                  <a:noFill/>
                  <a:ln w="9525">
                    <a:solidFill>
                      <a:schemeClr val="tx1"/>
                    </a:solidFill>
                    <a:round/>
                    <a:headEnd/>
                    <a:tailEnd type="arrow" w="med" len="med"/>
                  </a:ln>
                  <a:effectLst/>
                </p:spPr>
                <p:txBody>
                  <a:bodyPr/>
                  <a:lstStyle/>
                  <a:p>
                    <a:endParaRPr lang="en-US"/>
                  </a:p>
                </p:txBody>
              </p:sp>
            </p:grpSp>
            <p:grpSp>
              <p:nvGrpSpPr>
                <p:cNvPr id="15" name="Group 93"/>
                <p:cNvGrpSpPr>
                  <a:grpSpLocks/>
                </p:cNvGrpSpPr>
                <p:nvPr/>
              </p:nvGrpSpPr>
              <p:grpSpPr bwMode="auto">
                <a:xfrm flipV="1">
                  <a:off x="2941" y="3181"/>
                  <a:ext cx="1128" cy="558"/>
                  <a:chOff x="2844" y="3084"/>
                  <a:chExt cx="1128" cy="558"/>
                </a:xfrm>
              </p:grpSpPr>
              <p:sp>
                <p:nvSpPr>
                  <p:cNvPr id="77" name="Line 94"/>
                  <p:cNvSpPr>
                    <a:spLocks noChangeShapeType="1"/>
                  </p:cNvSpPr>
                  <p:nvPr/>
                </p:nvSpPr>
                <p:spPr bwMode="auto">
                  <a:xfrm flipV="1">
                    <a:off x="2844" y="3084"/>
                    <a:ext cx="318" cy="246"/>
                  </a:xfrm>
                  <a:prstGeom prst="line">
                    <a:avLst/>
                  </a:prstGeom>
                  <a:noFill/>
                  <a:ln w="9525">
                    <a:solidFill>
                      <a:schemeClr val="tx1"/>
                    </a:solidFill>
                    <a:round/>
                    <a:headEnd/>
                    <a:tailEnd/>
                  </a:ln>
                  <a:effectLst/>
                </p:spPr>
                <p:txBody>
                  <a:bodyPr/>
                  <a:lstStyle/>
                  <a:p>
                    <a:endParaRPr lang="en-US"/>
                  </a:p>
                </p:txBody>
              </p:sp>
              <p:sp>
                <p:nvSpPr>
                  <p:cNvPr id="78" name="Line 95"/>
                  <p:cNvSpPr>
                    <a:spLocks noChangeShapeType="1"/>
                  </p:cNvSpPr>
                  <p:nvPr/>
                </p:nvSpPr>
                <p:spPr bwMode="auto">
                  <a:xfrm>
                    <a:off x="3174" y="3108"/>
                    <a:ext cx="114" cy="234"/>
                  </a:xfrm>
                  <a:prstGeom prst="line">
                    <a:avLst/>
                  </a:prstGeom>
                  <a:noFill/>
                  <a:ln w="9525">
                    <a:solidFill>
                      <a:schemeClr val="tx1"/>
                    </a:solidFill>
                    <a:round/>
                    <a:headEnd/>
                    <a:tailEnd/>
                  </a:ln>
                  <a:effectLst/>
                </p:spPr>
                <p:txBody>
                  <a:bodyPr/>
                  <a:lstStyle/>
                  <a:p>
                    <a:endParaRPr lang="en-US"/>
                  </a:p>
                </p:txBody>
              </p:sp>
              <p:sp>
                <p:nvSpPr>
                  <p:cNvPr id="79" name="Line 96"/>
                  <p:cNvSpPr>
                    <a:spLocks noChangeShapeType="1"/>
                  </p:cNvSpPr>
                  <p:nvPr/>
                </p:nvSpPr>
                <p:spPr bwMode="auto">
                  <a:xfrm>
                    <a:off x="3300" y="3360"/>
                    <a:ext cx="210" cy="144"/>
                  </a:xfrm>
                  <a:prstGeom prst="line">
                    <a:avLst/>
                  </a:prstGeom>
                  <a:noFill/>
                  <a:ln w="9525">
                    <a:solidFill>
                      <a:schemeClr val="tx1"/>
                    </a:solidFill>
                    <a:round/>
                    <a:headEnd/>
                    <a:tailEnd/>
                  </a:ln>
                  <a:effectLst/>
                </p:spPr>
                <p:txBody>
                  <a:bodyPr/>
                  <a:lstStyle/>
                  <a:p>
                    <a:endParaRPr lang="en-US"/>
                  </a:p>
                </p:txBody>
              </p:sp>
              <p:sp>
                <p:nvSpPr>
                  <p:cNvPr id="80" name="Line 97"/>
                  <p:cNvSpPr>
                    <a:spLocks noChangeShapeType="1"/>
                  </p:cNvSpPr>
                  <p:nvPr/>
                </p:nvSpPr>
                <p:spPr bwMode="auto">
                  <a:xfrm>
                    <a:off x="3516" y="3486"/>
                    <a:ext cx="186" cy="18"/>
                  </a:xfrm>
                  <a:prstGeom prst="line">
                    <a:avLst/>
                  </a:prstGeom>
                  <a:noFill/>
                  <a:ln w="9525">
                    <a:solidFill>
                      <a:schemeClr val="tx1"/>
                    </a:solidFill>
                    <a:round/>
                    <a:headEnd/>
                    <a:tailEnd/>
                  </a:ln>
                  <a:effectLst/>
                </p:spPr>
                <p:txBody>
                  <a:bodyPr/>
                  <a:lstStyle/>
                  <a:p>
                    <a:endParaRPr lang="en-US"/>
                  </a:p>
                </p:txBody>
              </p:sp>
              <p:sp>
                <p:nvSpPr>
                  <p:cNvPr id="81" name="Line 98"/>
                  <p:cNvSpPr>
                    <a:spLocks noChangeShapeType="1"/>
                  </p:cNvSpPr>
                  <p:nvPr/>
                </p:nvSpPr>
                <p:spPr bwMode="auto">
                  <a:xfrm>
                    <a:off x="3720" y="3510"/>
                    <a:ext cx="252" cy="132"/>
                  </a:xfrm>
                  <a:prstGeom prst="line">
                    <a:avLst/>
                  </a:prstGeom>
                  <a:noFill/>
                  <a:ln w="9525">
                    <a:solidFill>
                      <a:schemeClr val="tx1"/>
                    </a:solidFill>
                    <a:round/>
                    <a:headEnd/>
                    <a:tailEnd/>
                  </a:ln>
                  <a:effectLst/>
                </p:spPr>
                <p:txBody>
                  <a:bodyPr/>
                  <a:lstStyle/>
                  <a:p>
                    <a:endParaRPr lang="en-US"/>
                  </a:p>
                </p:txBody>
              </p:sp>
            </p:grpSp>
            <p:sp>
              <p:nvSpPr>
                <p:cNvPr id="37" name="Line 99"/>
                <p:cNvSpPr>
                  <a:spLocks noChangeShapeType="1"/>
                </p:cNvSpPr>
                <p:nvPr/>
              </p:nvSpPr>
              <p:spPr bwMode="auto">
                <a:xfrm flipH="1" flipV="1">
                  <a:off x="5184" y="3270"/>
                  <a:ext cx="72" cy="96"/>
                </a:xfrm>
                <a:prstGeom prst="line">
                  <a:avLst/>
                </a:prstGeom>
                <a:noFill/>
                <a:ln w="9525">
                  <a:solidFill>
                    <a:schemeClr val="tx1"/>
                  </a:solidFill>
                  <a:round/>
                  <a:headEnd/>
                  <a:tailEnd type="arrow" w="med" len="med"/>
                </a:ln>
                <a:effectLst/>
              </p:spPr>
              <p:txBody>
                <a:bodyPr/>
                <a:lstStyle/>
                <a:p>
                  <a:endParaRPr lang="en-US"/>
                </a:p>
              </p:txBody>
            </p:sp>
            <p:sp>
              <p:nvSpPr>
                <p:cNvPr id="38" name="Line 100"/>
                <p:cNvSpPr>
                  <a:spLocks noChangeShapeType="1"/>
                </p:cNvSpPr>
                <p:nvPr/>
              </p:nvSpPr>
              <p:spPr bwMode="auto">
                <a:xfrm>
                  <a:off x="4128" y="3810"/>
                  <a:ext cx="294" cy="90"/>
                </a:xfrm>
                <a:prstGeom prst="line">
                  <a:avLst/>
                </a:prstGeom>
                <a:noFill/>
                <a:ln w="9525">
                  <a:solidFill>
                    <a:schemeClr val="tx1"/>
                  </a:solidFill>
                  <a:round/>
                  <a:headEnd/>
                  <a:tailEnd/>
                </a:ln>
                <a:effectLst/>
              </p:spPr>
              <p:txBody>
                <a:bodyPr/>
                <a:lstStyle/>
                <a:p>
                  <a:endParaRPr lang="en-US"/>
                </a:p>
              </p:txBody>
            </p:sp>
            <p:sp>
              <p:nvSpPr>
                <p:cNvPr id="39" name="Line 101"/>
                <p:cNvSpPr>
                  <a:spLocks noChangeShapeType="1"/>
                </p:cNvSpPr>
                <p:nvPr/>
              </p:nvSpPr>
              <p:spPr bwMode="auto">
                <a:xfrm flipV="1">
                  <a:off x="4428" y="3690"/>
                  <a:ext cx="72" cy="198"/>
                </a:xfrm>
                <a:prstGeom prst="line">
                  <a:avLst/>
                </a:prstGeom>
                <a:noFill/>
                <a:ln w="9525">
                  <a:solidFill>
                    <a:schemeClr val="tx1"/>
                  </a:solidFill>
                  <a:round/>
                  <a:headEnd/>
                  <a:tailEnd/>
                </a:ln>
                <a:effectLst/>
              </p:spPr>
              <p:txBody>
                <a:bodyPr/>
                <a:lstStyle/>
                <a:p>
                  <a:endParaRPr lang="en-US"/>
                </a:p>
              </p:txBody>
            </p:sp>
            <p:sp>
              <p:nvSpPr>
                <p:cNvPr id="40" name="Line 102"/>
                <p:cNvSpPr>
                  <a:spLocks noChangeShapeType="1"/>
                </p:cNvSpPr>
                <p:nvPr/>
              </p:nvSpPr>
              <p:spPr bwMode="auto">
                <a:xfrm>
                  <a:off x="4512" y="3666"/>
                  <a:ext cx="210" cy="120"/>
                </a:xfrm>
                <a:prstGeom prst="line">
                  <a:avLst/>
                </a:prstGeom>
                <a:noFill/>
                <a:ln w="9525">
                  <a:solidFill>
                    <a:schemeClr val="tx1"/>
                  </a:solidFill>
                  <a:round/>
                  <a:headEnd/>
                  <a:tailEnd/>
                </a:ln>
                <a:effectLst/>
              </p:spPr>
              <p:txBody>
                <a:bodyPr/>
                <a:lstStyle/>
                <a:p>
                  <a:endParaRPr lang="en-US"/>
                </a:p>
              </p:txBody>
            </p:sp>
            <p:sp>
              <p:nvSpPr>
                <p:cNvPr id="41" name="Line 103"/>
                <p:cNvSpPr>
                  <a:spLocks noChangeShapeType="1"/>
                </p:cNvSpPr>
                <p:nvPr/>
              </p:nvSpPr>
              <p:spPr bwMode="auto">
                <a:xfrm flipV="1">
                  <a:off x="4740" y="3780"/>
                  <a:ext cx="270" cy="18"/>
                </a:xfrm>
                <a:prstGeom prst="line">
                  <a:avLst/>
                </a:prstGeom>
                <a:noFill/>
                <a:ln w="9525">
                  <a:solidFill>
                    <a:schemeClr val="tx1"/>
                  </a:solidFill>
                  <a:round/>
                  <a:headEnd/>
                  <a:tailEnd/>
                </a:ln>
                <a:effectLst/>
              </p:spPr>
              <p:txBody>
                <a:bodyPr/>
                <a:lstStyle/>
                <a:p>
                  <a:endParaRPr lang="en-US"/>
                </a:p>
              </p:txBody>
            </p:sp>
            <p:sp>
              <p:nvSpPr>
                <p:cNvPr id="42" name="Line 104"/>
                <p:cNvSpPr>
                  <a:spLocks noChangeShapeType="1"/>
                </p:cNvSpPr>
                <p:nvPr/>
              </p:nvSpPr>
              <p:spPr bwMode="auto">
                <a:xfrm>
                  <a:off x="5034" y="3774"/>
                  <a:ext cx="126" cy="66"/>
                </a:xfrm>
                <a:prstGeom prst="line">
                  <a:avLst/>
                </a:prstGeom>
                <a:noFill/>
                <a:ln w="9525">
                  <a:solidFill>
                    <a:schemeClr val="tx1"/>
                  </a:solidFill>
                  <a:round/>
                  <a:headEnd/>
                  <a:tailEnd/>
                </a:ln>
                <a:effectLst/>
              </p:spPr>
              <p:txBody>
                <a:bodyPr/>
                <a:lstStyle/>
                <a:p>
                  <a:endParaRPr lang="en-US"/>
                </a:p>
              </p:txBody>
            </p:sp>
            <p:grpSp>
              <p:nvGrpSpPr>
                <p:cNvPr id="18" name="Group 105"/>
                <p:cNvGrpSpPr>
                  <a:grpSpLocks/>
                </p:cNvGrpSpPr>
                <p:nvPr/>
              </p:nvGrpSpPr>
              <p:grpSpPr bwMode="auto">
                <a:xfrm flipH="1">
                  <a:off x="4090" y="3060"/>
                  <a:ext cx="1020" cy="312"/>
                  <a:chOff x="2880" y="3388"/>
                  <a:chExt cx="1152" cy="312"/>
                </a:xfrm>
              </p:grpSpPr>
              <p:sp>
                <p:nvSpPr>
                  <p:cNvPr id="69" name="Line 106"/>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70" name="Line 107"/>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71" name="Line 108"/>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72" name="Line 109"/>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73" name="Line 110"/>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74" name="Line 111"/>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75" name="Line 112"/>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76" name="Line 113"/>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nvGrpSpPr>
                <p:cNvPr id="20" name="Group 114"/>
                <p:cNvGrpSpPr>
                  <a:grpSpLocks/>
                </p:cNvGrpSpPr>
                <p:nvPr/>
              </p:nvGrpSpPr>
              <p:grpSpPr bwMode="auto">
                <a:xfrm flipV="1">
                  <a:off x="4091" y="3833"/>
                  <a:ext cx="1020" cy="312"/>
                  <a:chOff x="2880" y="3388"/>
                  <a:chExt cx="1152" cy="312"/>
                </a:xfrm>
              </p:grpSpPr>
              <p:sp>
                <p:nvSpPr>
                  <p:cNvPr id="61" name="Line 115"/>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62" name="Line 116"/>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63" name="Line 117"/>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64" name="Line 118"/>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65" name="Line 119"/>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66" name="Line 120"/>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67" name="Line 121"/>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68" name="Line 122"/>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sp>
              <p:nvSpPr>
                <p:cNvPr id="45" name="Text Box 123"/>
                <p:cNvSpPr txBox="1">
                  <a:spLocks noChangeArrowheads="1"/>
                </p:cNvSpPr>
                <p:nvPr/>
              </p:nvSpPr>
              <p:spPr bwMode="auto">
                <a:xfrm>
                  <a:off x="2699" y="3505"/>
                  <a:ext cx="259" cy="371"/>
                </a:xfrm>
                <a:prstGeom prst="rect">
                  <a:avLst/>
                </a:prstGeom>
                <a:noFill/>
                <a:ln w="9525">
                  <a:noFill/>
                  <a:miter lim="800000"/>
                  <a:headEnd/>
                  <a:tailEnd/>
                </a:ln>
                <a:effectLst/>
              </p:spPr>
              <p:txBody>
                <a:bodyPr>
                  <a:spAutoFit/>
                </a:bodyPr>
                <a:lstStyle/>
                <a:p>
                  <a:pPr>
                    <a:spcBef>
                      <a:spcPct val="50000"/>
                    </a:spcBef>
                  </a:pPr>
                  <a:r>
                    <a:rPr lang="en-US" sz="1400" b="1"/>
                    <a:t>U</a:t>
                  </a:r>
                </a:p>
              </p:txBody>
            </p:sp>
            <p:sp>
              <p:nvSpPr>
                <p:cNvPr id="46" name="Text Box 124"/>
                <p:cNvSpPr txBox="1">
                  <a:spLocks noChangeArrowheads="1"/>
                </p:cNvSpPr>
                <p:nvPr/>
              </p:nvSpPr>
              <p:spPr bwMode="auto">
                <a:xfrm>
                  <a:off x="3912" y="3511"/>
                  <a:ext cx="259" cy="370"/>
                </a:xfrm>
                <a:prstGeom prst="rect">
                  <a:avLst/>
                </a:prstGeom>
                <a:noFill/>
                <a:ln w="9525">
                  <a:noFill/>
                  <a:miter lim="800000"/>
                  <a:headEnd/>
                  <a:tailEnd/>
                </a:ln>
                <a:effectLst/>
              </p:spPr>
              <p:txBody>
                <a:bodyPr>
                  <a:spAutoFit/>
                </a:bodyPr>
                <a:lstStyle/>
                <a:p>
                  <a:pPr>
                    <a:spcBef>
                      <a:spcPct val="50000"/>
                    </a:spcBef>
                  </a:pPr>
                  <a:r>
                    <a:rPr lang="en-US" sz="1400" b="1"/>
                    <a:t>U</a:t>
                  </a:r>
                </a:p>
              </p:txBody>
            </p:sp>
            <p:sp>
              <p:nvSpPr>
                <p:cNvPr id="47" name="Text Box 125"/>
                <p:cNvSpPr txBox="1">
                  <a:spLocks noChangeArrowheads="1"/>
                </p:cNvSpPr>
                <p:nvPr/>
              </p:nvSpPr>
              <p:spPr bwMode="auto">
                <a:xfrm>
                  <a:off x="5054" y="3518"/>
                  <a:ext cx="259" cy="371"/>
                </a:xfrm>
                <a:prstGeom prst="rect">
                  <a:avLst/>
                </a:prstGeom>
                <a:noFill/>
                <a:ln w="9525">
                  <a:noFill/>
                  <a:miter lim="800000"/>
                  <a:headEnd/>
                  <a:tailEnd/>
                </a:ln>
                <a:effectLst/>
              </p:spPr>
              <p:txBody>
                <a:bodyPr>
                  <a:spAutoFit/>
                </a:bodyPr>
                <a:lstStyle/>
                <a:p>
                  <a:pPr>
                    <a:spcBef>
                      <a:spcPct val="50000"/>
                    </a:spcBef>
                  </a:pPr>
                  <a:r>
                    <a:rPr lang="en-US" sz="1400" b="1"/>
                    <a:t>U</a:t>
                  </a:r>
                </a:p>
              </p:txBody>
            </p:sp>
            <p:sp>
              <p:nvSpPr>
                <p:cNvPr id="48" name="Line 126"/>
                <p:cNvSpPr>
                  <a:spLocks noChangeShapeType="1"/>
                </p:cNvSpPr>
                <p:nvPr/>
              </p:nvSpPr>
              <p:spPr bwMode="auto">
                <a:xfrm>
                  <a:off x="2832" y="3894"/>
                  <a:ext cx="216" cy="246"/>
                </a:xfrm>
                <a:prstGeom prst="line">
                  <a:avLst/>
                </a:prstGeom>
                <a:noFill/>
                <a:ln w="9525">
                  <a:solidFill>
                    <a:schemeClr val="tx1"/>
                  </a:solidFill>
                  <a:round/>
                  <a:headEnd/>
                  <a:tailEnd/>
                </a:ln>
                <a:effectLst/>
              </p:spPr>
              <p:txBody>
                <a:bodyPr/>
                <a:lstStyle/>
                <a:p>
                  <a:endParaRPr lang="en-US"/>
                </a:p>
              </p:txBody>
            </p:sp>
            <p:sp>
              <p:nvSpPr>
                <p:cNvPr id="49" name="Line 127"/>
                <p:cNvSpPr>
                  <a:spLocks noChangeShapeType="1"/>
                </p:cNvSpPr>
                <p:nvPr/>
              </p:nvSpPr>
              <p:spPr bwMode="auto">
                <a:xfrm flipV="1">
                  <a:off x="3078" y="3978"/>
                  <a:ext cx="414" cy="156"/>
                </a:xfrm>
                <a:prstGeom prst="line">
                  <a:avLst/>
                </a:prstGeom>
                <a:noFill/>
                <a:ln w="9525">
                  <a:solidFill>
                    <a:schemeClr val="tx1"/>
                  </a:solidFill>
                  <a:round/>
                  <a:headEnd/>
                  <a:tailEnd/>
                </a:ln>
                <a:effectLst/>
              </p:spPr>
              <p:txBody>
                <a:bodyPr/>
                <a:lstStyle/>
                <a:p>
                  <a:endParaRPr lang="en-US"/>
                </a:p>
              </p:txBody>
            </p:sp>
            <p:sp>
              <p:nvSpPr>
                <p:cNvPr id="50" name="Line 128"/>
                <p:cNvSpPr>
                  <a:spLocks noChangeShapeType="1"/>
                </p:cNvSpPr>
                <p:nvPr/>
              </p:nvSpPr>
              <p:spPr bwMode="auto">
                <a:xfrm>
                  <a:off x="3486" y="3978"/>
                  <a:ext cx="336" cy="42"/>
                </a:xfrm>
                <a:prstGeom prst="line">
                  <a:avLst/>
                </a:prstGeom>
                <a:noFill/>
                <a:ln w="9525">
                  <a:solidFill>
                    <a:schemeClr val="tx1"/>
                  </a:solidFill>
                  <a:round/>
                  <a:headEnd/>
                  <a:tailEnd/>
                </a:ln>
                <a:effectLst/>
              </p:spPr>
              <p:txBody>
                <a:bodyPr/>
                <a:lstStyle/>
                <a:p>
                  <a:endParaRPr lang="en-US"/>
                </a:p>
              </p:txBody>
            </p:sp>
            <p:sp>
              <p:nvSpPr>
                <p:cNvPr id="51" name="Line 129"/>
                <p:cNvSpPr>
                  <a:spLocks noChangeShapeType="1"/>
                </p:cNvSpPr>
                <p:nvPr/>
              </p:nvSpPr>
              <p:spPr bwMode="auto">
                <a:xfrm>
                  <a:off x="3852" y="4026"/>
                  <a:ext cx="162" cy="48"/>
                </a:xfrm>
                <a:prstGeom prst="line">
                  <a:avLst/>
                </a:prstGeom>
                <a:noFill/>
                <a:ln w="9525">
                  <a:solidFill>
                    <a:schemeClr val="tx1"/>
                  </a:solidFill>
                  <a:round/>
                  <a:headEnd/>
                  <a:tailEnd/>
                </a:ln>
                <a:effectLst/>
              </p:spPr>
              <p:txBody>
                <a:bodyPr/>
                <a:lstStyle/>
                <a:p>
                  <a:endParaRPr lang="en-US"/>
                </a:p>
              </p:txBody>
            </p:sp>
            <p:grpSp>
              <p:nvGrpSpPr>
                <p:cNvPr id="21" name="Group 130"/>
                <p:cNvGrpSpPr>
                  <a:grpSpLocks/>
                </p:cNvGrpSpPr>
                <p:nvPr/>
              </p:nvGrpSpPr>
              <p:grpSpPr bwMode="auto">
                <a:xfrm>
                  <a:off x="4044" y="3485"/>
                  <a:ext cx="1111" cy="312"/>
                  <a:chOff x="2880" y="3388"/>
                  <a:chExt cx="1152" cy="312"/>
                </a:xfrm>
              </p:grpSpPr>
              <p:sp>
                <p:nvSpPr>
                  <p:cNvPr id="53" name="Line 131"/>
                  <p:cNvSpPr>
                    <a:spLocks noChangeShapeType="1"/>
                  </p:cNvSpPr>
                  <p:nvPr/>
                </p:nvSpPr>
                <p:spPr bwMode="auto">
                  <a:xfrm flipV="1">
                    <a:off x="2880" y="3447"/>
                    <a:ext cx="313" cy="126"/>
                  </a:xfrm>
                  <a:prstGeom prst="line">
                    <a:avLst/>
                  </a:prstGeom>
                  <a:noFill/>
                  <a:ln w="9525">
                    <a:solidFill>
                      <a:schemeClr val="tx1"/>
                    </a:solidFill>
                    <a:round/>
                    <a:headEnd/>
                    <a:tailEnd/>
                  </a:ln>
                  <a:effectLst/>
                </p:spPr>
                <p:txBody>
                  <a:bodyPr/>
                  <a:lstStyle/>
                  <a:p>
                    <a:endParaRPr lang="en-US"/>
                  </a:p>
                </p:txBody>
              </p:sp>
              <p:sp>
                <p:nvSpPr>
                  <p:cNvPr id="54" name="Line 132"/>
                  <p:cNvSpPr>
                    <a:spLocks noChangeShapeType="1"/>
                  </p:cNvSpPr>
                  <p:nvPr/>
                </p:nvSpPr>
                <p:spPr bwMode="auto">
                  <a:xfrm>
                    <a:off x="3184" y="3460"/>
                    <a:ext cx="47" cy="211"/>
                  </a:xfrm>
                  <a:prstGeom prst="line">
                    <a:avLst/>
                  </a:prstGeom>
                  <a:noFill/>
                  <a:ln w="9525">
                    <a:solidFill>
                      <a:schemeClr val="tx1"/>
                    </a:solidFill>
                    <a:round/>
                    <a:headEnd/>
                    <a:tailEnd/>
                  </a:ln>
                  <a:effectLst/>
                </p:spPr>
                <p:txBody>
                  <a:bodyPr/>
                  <a:lstStyle/>
                  <a:p>
                    <a:endParaRPr lang="en-US"/>
                  </a:p>
                </p:txBody>
              </p:sp>
              <p:sp>
                <p:nvSpPr>
                  <p:cNvPr id="55" name="Line 133"/>
                  <p:cNvSpPr>
                    <a:spLocks noChangeShapeType="1"/>
                  </p:cNvSpPr>
                  <p:nvPr/>
                </p:nvSpPr>
                <p:spPr bwMode="auto">
                  <a:xfrm>
                    <a:off x="3231" y="3684"/>
                    <a:ext cx="77" cy="6"/>
                  </a:xfrm>
                  <a:prstGeom prst="line">
                    <a:avLst/>
                  </a:prstGeom>
                  <a:noFill/>
                  <a:ln w="9525">
                    <a:solidFill>
                      <a:schemeClr val="tx1"/>
                    </a:solidFill>
                    <a:round/>
                    <a:headEnd/>
                    <a:tailEnd/>
                  </a:ln>
                  <a:effectLst/>
                </p:spPr>
                <p:txBody>
                  <a:bodyPr/>
                  <a:lstStyle/>
                  <a:p>
                    <a:endParaRPr lang="en-US"/>
                  </a:p>
                </p:txBody>
              </p:sp>
              <p:sp>
                <p:nvSpPr>
                  <p:cNvPr id="56" name="Line 134"/>
                  <p:cNvSpPr>
                    <a:spLocks noChangeShapeType="1"/>
                  </p:cNvSpPr>
                  <p:nvPr/>
                </p:nvSpPr>
                <p:spPr bwMode="auto">
                  <a:xfrm flipV="1">
                    <a:off x="3319" y="3524"/>
                    <a:ext cx="147" cy="176"/>
                  </a:xfrm>
                  <a:prstGeom prst="line">
                    <a:avLst/>
                  </a:prstGeom>
                  <a:noFill/>
                  <a:ln w="9525">
                    <a:solidFill>
                      <a:schemeClr val="tx1"/>
                    </a:solidFill>
                    <a:round/>
                    <a:headEnd/>
                    <a:tailEnd/>
                  </a:ln>
                  <a:effectLst/>
                </p:spPr>
                <p:txBody>
                  <a:bodyPr/>
                  <a:lstStyle/>
                  <a:p>
                    <a:endParaRPr lang="en-US"/>
                  </a:p>
                </p:txBody>
              </p:sp>
              <p:sp>
                <p:nvSpPr>
                  <p:cNvPr id="57" name="Line 135"/>
                  <p:cNvSpPr>
                    <a:spLocks noChangeShapeType="1"/>
                  </p:cNvSpPr>
                  <p:nvPr/>
                </p:nvSpPr>
                <p:spPr bwMode="auto">
                  <a:xfrm>
                    <a:off x="3495" y="3515"/>
                    <a:ext cx="205" cy="137"/>
                  </a:xfrm>
                  <a:prstGeom prst="line">
                    <a:avLst/>
                  </a:prstGeom>
                  <a:noFill/>
                  <a:ln w="9525">
                    <a:solidFill>
                      <a:schemeClr val="tx1"/>
                    </a:solidFill>
                    <a:round/>
                    <a:headEnd/>
                    <a:tailEnd/>
                  </a:ln>
                  <a:effectLst/>
                </p:spPr>
                <p:txBody>
                  <a:bodyPr/>
                  <a:lstStyle/>
                  <a:p>
                    <a:endParaRPr lang="en-US"/>
                  </a:p>
                </p:txBody>
              </p:sp>
              <p:sp>
                <p:nvSpPr>
                  <p:cNvPr id="58" name="Line 136"/>
                  <p:cNvSpPr>
                    <a:spLocks noChangeShapeType="1"/>
                  </p:cNvSpPr>
                  <p:nvPr/>
                </p:nvSpPr>
                <p:spPr bwMode="auto">
                  <a:xfrm flipV="1">
                    <a:off x="3729" y="3388"/>
                    <a:ext cx="49" cy="244"/>
                  </a:xfrm>
                  <a:prstGeom prst="line">
                    <a:avLst/>
                  </a:prstGeom>
                  <a:noFill/>
                  <a:ln w="9525">
                    <a:solidFill>
                      <a:schemeClr val="tx1"/>
                    </a:solidFill>
                    <a:round/>
                    <a:headEnd/>
                    <a:tailEnd/>
                  </a:ln>
                  <a:effectLst/>
                </p:spPr>
                <p:txBody>
                  <a:bodyPr/>
                  <a:lstStyle/>
                  <a:p>
                    <a:endParaRPr lang="en-US"/>
                  </a:p>
                </p:txBody>
              </p:sp>
              <p:sp>
                <p:nvSpPr>
                  <p:cNvPr id="59" name="Line 137"/>
                  <p:cNvSpPr>
                    <a:spLocks noChangeShapeType="1"/>
                  </p:cNvSpPr>
                  <p:nvPr/>
                </p:nvSpPr>
                <p:spPr bwMode="auto">
                  <a:xfrm>
                    <a:off x="3788" y="3397"/>
                    <a:ext cx="98" cy="49"/>
                  </a:xfrm>
                  <a:prstGeom prst="line">
                    <a:avLst/>
                  </a:prstGeom>
                  <a:noFill/>
                  <a:ln w="9525">
                    <a:solidFill>
                      <a:schemeClr val="tx1"/>
                    </a:solidFill>
                    <a:round/>
                    <a:headEnd/>
                    <a:tailEnd/>
                  </a:ln>
                  <a:effectLst/>
                </p:spPr>
                <p:txBody>
                  <a:bodyPr/>
                  <a:lstStyle/>
                  <a:p>
                    <a:endParaRPr lang="en-US"/>
                  </a:p>
                </p:txBody>
              </p:sp>
              <p:sp>
                <p:nvSpPr>
                  <p:cNvPr id="60" name="Line 138"/>
                  <p:cNvSpPr>
                    <a:spLocks noChangeShapeType="1"/>
                  </p:cNvSpPr>
                  <p:nvPr/>
                </p:nvSpPr>
                <p:spPr bwMode="auto">
                  <a:xfrm>
                    <a:off x="3886" y="3456"/>
                    <a:ext cx="146" cy="146"/>
                  </a:xfrm>
                  <a:prstGeom prst="line">
                    <a:avLst/>
                  </a:prstGeom>
                  <a:noFill/>
                  <a:ln w="9525">
                    <a:solidFill>
                      <a:schemeClr val="tx1"/>
                    </a:solidFill>
                    <a:round/>
                    <a:headEnd/>
                    <a:tailEnd/>
                  </a:ln>
                  <a:effectLst/>
                </p:spPr>
                <p:txBody>
                  <a:bodyPr/>
                  <a:lstStyle/>
                  <a:p>
                    <a:endParaRPr lang="en-US"/>
                  </a:p>
                </p:txBody>
              </p:sp>
            </p:grpSp>
          </p:grpSp>
          <p:sp>
            <p:nvSpPr>
              <p:cNvPr id="22" name="Rectangle 139"/>
              <p:cNvSpPr>
                <a:spLocks noChangeArrowheads="1"/>
              </p:cNvSpPr>
              <p:nvPr/>
            </p:nvSpPr>
            <p:spPr bwMode="auto">
              <a:xfrm>
                <a:off x="1073" y="615"/>
                <a:ext cx="25" cy="57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lstStyle/>
              <a:p>
                <a:endParaRPr lang="en-US"/>
              </a:p>
            </p:txBody>
          </p:sp>
          <p:sp>
            <p:nvSpPr>
              <p:cNvPr id="23" name="Rectangle 140"/>
              <p:cNvSpPr>
                <a:spLocks noChangeArrowheads="1"/>
              </p:cNvSpPr>
              <p:nvPr/>
            </p:nvSpPr>
            <p:spPr bwMode="auto">
              <a:xfrm>
                <a:off x="1241" y="777"/>
                <a:ext cx="25" cy="57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lstStyle/>
              <a:p>
                <a:endParaRPr lang="en-US"/>
              </a:p>
            </p:txBody>
          </p:sp>
          <p:sp>
            <p:nvSpPr>
              <p:cNvPr id="24" name="Rectangle 141"/>
              <p:cNvSpPr>
                <a:spLocks noChangeArrowheads="1"/>
              </p:cNvSpPr>
              <p:nvPr/>
            </p:nvSpPr>
            <p:spPr bwMode="auto">
              <a:xfrm>
                <a:off x="1608" y="870"/>
                <a:ext cx="25" cy="575"/>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lstStyle/>
              <a:p>
                <a:endParaRPr lang="en-US"/>
              </a:p>
            </p:txBody>
          </p:sp>
          <p:sp>
            <p:nvSpPr>
              <p:cNvPr id="25" name="Rectangle 142"/>
              <p:cNvSpPr>
                <a:spLocks noChangeArrowheads="1"/>
              </p:cNvSpPr>
              <p:nvPr/>
            </p:nvSpPr>
            <p:spPr bwMode="auto">
              <a:xfrm>
                <a:off x="1776" y="776"/>
                <a:ext cx="25" cy="57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lstStyle/>
              <a:p>
                <a:endParaRPr lang="en-US"/>
              </a:p>
            </p:txBody>
          </p:sp>
          <p:sp>
            <p:nvSpPr>
              <p:cNvPr id="26" name="Text Box 143"/>
              <p:cNvSpPr txBox="1">
                <a:spLocks noChangeArrowheads="1"/>
              </p:cNvSpPr>
              <p:nvPr/>
            </p:nvSpPr>
            <p:spPr bwMode="auto">
              <a:xfrm>
                <a:off x="1057" y="627"/>
                <a:ext cx="801" cy="326"/>
              </a:xfrm>
              <a:prstGeom prst="rect">
                <a:avLst/>
              </a:prstGeom>
              <a:noFill/>
              <a:ln w="9525">
                <a:noFill/>
                <a:miter lim="800000"/>
                <a:headEnd/>
                <a:tailEnd/>
              </a:ln>
              <a:effectLst/>
            </p:spPr>
            <p:txBody>
              <a:bodyPr>
                <a:spAutoFit/>
              </a:bodyPr>
              <a:lstStyle/>
              <a:p>
                <a:pPr>
                  <a:spcBef>
                    <a:spcPct val="50000"/>
                  </a:spcBef>
                </a:pPr>
                <a:r>
                  <a:rPr lang="en-US" sz="1400"/>
                  <a:t>Cd Control Rods</a:t>
                </a:r>
              </a:p>
            </p:txBody>
          </p:sp>
        </p:grpSp>
      </p:grpSp>
      <p:sp>
        <p:nvSpPr>
          <p:cNvPr id="120" name="Rectangle 119"/>
          <p:cNvSpPr/>
          <p:nvPr/>
        </p:nvSpPr>
        <p:spPr>
          <a:xfrm>
            <a:off x="332722" y="1916769"/>
            <a:ext cx="6078728" cy="584775"/>
          </a:xfrm>
          <a:prstGeom prst="rect">
            <a:avLst/>
          </a:prstGeom>
        </p:spPr>
        <p:txBody>
          <a:bodyPr wrap="square">
            <a:spAutoFit/>
          </a:bodyPr>
          <a:lstStyle/>
          <a:p>
            <a:pPr algn="l"/>
            <a:r>
              <a:rPr lang="de-DE" sz="1600" dirty="0">
                <a:solidFill>
                  <a:schemeClr val="accent2"/>
                </a:solidFill>
                <a:sym typeface="Symbol" pitchFamily="18" charset="2"/>
              </a:rPr>
              <a:t>Temperature dependent reactivity coefficient  </a:t>
            </a:r>
            <a:r>
              <a:rPr lang="de-DE" sz="1600" b="1" i="1" dirty="0">
                <a:solidFill>
                  <a:srgbClr val="FF0000"/>
                </a:solidFill>
                <a:sym typeface="Symbol" pitchFamily="18" charset="2"/>
              </a:rPr>
              <a:t>d</a:t>
            </a:r>
            <a:r>
              <a:rPr lang="de-DE" sz="1600" b="1" i="1" dirty="0">
                <a:solidFill>
                  <a:srgbClr val="FF0000"/>
                </a:solidFill>
                <a:latin typeface="Symbol" pitchFamily="18" charset="2"/>
                <a:sym typeface="Symbol" pitchFamily="18" charset="2"/>
              </a:rPr>
              <a:t>r</a:t>
            </a:r>
            <a:r>
              <a:rPr lang="de-DE" sz="1600" b="1" dirty="0">
                <a:solidFill>
                  <a:srgbClr val="FF0000"/>
                </a:solidFill>
                <a:sym typeface="Symbol" pitchFamily="18" charset="2"/>
              </a:rPr>
              <a:t>/</a:t>
            </a:r>
            <a:r>
              <a:rPr lang="de-DE" sz="1600" b="1" i="1" dirty="0">
                <a:solidFill>
                  <a:srgbClr val="FF0000"/>
                </a:solidFill>
                <a:sym typeface="Symbol" pitchFamily="18" charset="2"/>
              </a:rPr>
              <a:t>dT&lt;0</a:t>
            </a:r>
            <a:r>
              <a:rPr lang="de-DE" sz="1600" i="1" dirty="0">
                <a:solidFill>
                  <a:schemeClr val="accent2"/>
                </a:solidFill>
                <a:sym typeface="Symbol" pitchFamily="18" charset="2"/>
              </a:rPr>
              <a:t> </a:t>
            </a:r>
            <a:r>
              <a:rPr lang="de-DE" sz="1600" i="1" dirty="0">
                <a:solidFill>
                  <a:schemeClr val="accent2"/>
                </a:solidFill>
                <a:sym typeface="Wingdings" panose="05000000000000000000" pitchFamily="2" charset="2"/>
              </a:rPr>
              <a:t>  </a:t>
            </a:r>
            <a:r>
              <a:rPr lang="de-DE" sz="1600" i="1" dirty="0">
                <a:solidFill>
                  <a:srgbClr val="FF0000"/>
                </a:solidFill>
                <a:sym typeface="Symbol" pitchFamily="18" charset="2"/>
              </a:rPr>
              <a:t>Negative reactivity desirable (self-regulating)</a:t>
            </a:r>
            <a:r>
              <a:rPr lang="de-DE" sz="1600" i="1" dirty="0">
                <a:solidFill>
                  <a:schemeClr val="accent2"/>
                </a:solidFill>
                <a:sym typeface="Symbol" pitchFamily="18" charset="2"/>
              </a:rPr>
              <a:t>. </a:t>
            </a:r>
            <a:endParaRPr lang="en-US" sz="1600" dirty="0"/>
          </a:p>
        </p:txBody>
      </p:sp>
      <p:sp>
        <p:nvSpPr>
          <p:cNvPr id="121" name="Rectangle 120"/>
          <p:cNvSpPr/>
          <p:nvPr/>
        </p:nvSpPr>
        <p:spPr>
          <a:xfrm>
            <a:off x="426377" y="5382389"/>
            <a:ext cx="4521140" cy="954107"/>
          </a:xfrm>
          <a:prstGeom prst="rect">
            <a:avLst/>
          </a:prstGeom>
          <a:solidFill>
            <a:schemeClr val="bg1">
              <a:lumMod val="85000"/>
            </a:schemeClr>
          </a:solidFill>
          <a:effectLst>
            <a:innerShdw blurRad="63500" dist="50800" dir="2700000">
              <a:prstClr val="black">
                <a:alpha val="50000"/>
              </a:prstClr>
            </a:innerShdw>
          </a:effectLst>
        </p:spPr>
        <p:txBody>
          <a:bodyPr wrap="square">
            <a:spAutoFit/>
          </a:bodyPr>
          <a:lstStyle/>
          <a:p>
            <a:pPr algn="l">
              <a:spcBef>
                <a:spcPct val="50000"/>
              </a:spcBef>
            </a:pPr>
            <a:r>
              <a:rPr lang="de-DE" sz="1600" b="1" dirty="0">
                <a:solidFill>
                  <a:schemeClr val="accent2"/>
                </a:solidFill>
              </a:rPr>
              <a:t>d</a:t>
            </a:r>
            <a:r>
              <a:rPr lang="de-DE" sz="1600" b="1" dirty="0">
                <a:solidFill>
                  <a:schemeClr val="accent2"/>
                </a:solidFill>
                <a:latin typeface="Symbol" pitchFamily="18" charset="2"/>
              </a:rPr>
              <a:t>r</a:t>
            </a:r>
            <a:r>
              <a:rPr lang="de-DE" sz="1600" b="1" dirty="0">
                <a:solidFill>
                  <a:schemeClr val="accent2"/>
                </a:solidFill>
              </a:rPr>
              <a:t>/dT </a:t>
            </a:r>
            <a:r>
              <a:rPr lang="de-DE" sz="1600" b="1" dirty="0">
                <a:solidFill>
                  <a:schemeClr val="accent2"/>
                </a:solidFill>
                <a:sym typeface="Symbol" pitchFamily="18" charset="2"/>
              </a:rPr>
              <a:t>= -</a:t>
            </a:r>
            <a:r>
              <a:rPr lang="de-DE" sz="1600" dirty="0">
                <a:solidFill>
                  <a:schemeClr val="accent2"/>
                </a:solidFill>
                <a:sym typeface="Symbol" pitchFamily="18" charset="2"/>
              </a:rPr>
              <a:t>(</a:t>
            </a:r>
            <a:r>
              <a:rPr lang="de-DE" sz="1600" b="1" dirty="0">
                <a:solidFill>
                  <a:schemeClr val="accent2"/>
                </a:solidFill>
                <a:sym typeface="Symbol" pitchFamily="18" charset="2"/>
              </a:rPr>
              <a:t>0.5-1)x10</a:t>
            </a:r>
            <a:r>
              <a:rPr lang="de-DE" sz="1600" b="1" baseline="30000" dirty="0">
                <a:solidFill>
                  <a:schemeClr val="accent2"/>
                </a:solidFill>
                <a:sym typeface="Symbol" pitchFamily="18" charset="2"/>
              </a:rPr>
              <a:t>-4</a:t>
            </a:r>
            <a:r>
              <a:rPr lang="de-DE" sz="1600" b="1" dirty="0">
                <a:solidFill>
                  <a:schemeClr val="accent2"/>
                </a:solidFill>
                <a:sym typeface="Symbol" pitchFamily="18" charset="2"/>
              </a:rPr>
              <a:t>/</a:t>
            </a:r>
            <a:r>
              <a:rPr lang="de-DE" sz="1600" b="1" baseline="30000" dirty="0">
                <a:solidFill>
                  <a:schemeClr val="accent2"/>
                </a:solidFill>
                <a:sym typeface="Symbol" pitchFamily="18" charset="2"/>
              </a:rPr>
              <a:t>0</a:t>
            </a:r>
            <a:r>
              <a:rPr lang="de-DE" sz="1600" b="1" dirty="0">
                <a:solidFill>
                  <a:schemeClr val="accent2"/>
                </a:solidFill>
                <a:sym typeface="Symbol" pitchFamily="18" charset="2"/>
              </a:rPr>
              <a:t>C</a:t>
            </a:r>
            <a:r>
              <a:rPr lang="de-DE" sz="1600" dirty="0">
                <a:sym typeface="Symbol" pitchFamily="18" charset="2"/>
              </a:rPr>
              <a:t>  PWR          </a:t>
            </a:r>
            <a:br>
              <a:rPr lang="de-DE" sz="1600" dirty="0">
                <a:sym typeface="Symbol" pitchFamily="18" charset="2"/>
              </a:rPr>
            </a:br>
            <a:endParaRPr lang="de-DE" sz="1600" dirty="0">
              <a:sym typeface="Symbol" pitchFamily="18" charset="2"/>
            </a:endParaRPr>
          </a:p>
          <a:p>
            <a:pPr algn="l">
              <a:spcBef>
                <a:spcPct val="50000"/>
              </a:spcBef>
            </a:pPr>
            <a:r>
              <a:rPr lang="de-DE" sz="1600" b="1" dirty="0">
                <a:solidFill>
                  <a:schemeClr val="accent2"/>
                </a:solidFill>
              </a:rPr>
              <a:t>d</a:t>
            </a:r>
            <a:r>
              <a:rPr lang="de-DE" sz="1600" b="1" dirty="0">
                <a:solidFill>
                  <a:schemeClr val="accent2"/>
                </a:solidFill>
                <a:latin typeface="Symbol" pitchFamily="18" charset="2"/>
              </a:rPr>
              <a:t>r</a:t>
            </a:r>
            <a:r>
              <a:rPr lang="de-DE" sz="1600" b="1" dirty="0">
                <a:solidFill>
                  <a:schemeClr val="accent2"/>
                </a:solidFill>
              </a:rPr>
              <a:t>/dT </a:t>
            </a:r>
            <a:r>
              <a:rPr lang="de-DE" sz="1600" dirty="0">
                <a:sym typeface="Symbol" pitchFamily="18" charset="2"/>
              </a:rPr>
              <a:t>= </a:t>
            </a:r>
            <a:r>
              <a:rPr lang="de-DE" sz="1600" dirty="0">
                <a:solidFill>
                  <a:schemeClr val="accent2"/>
                </a:solidFill>
                <a:sym typeface="Symbol" pitchFamily="18" charset="2"/>
              </a:rPr>
              <a:t>-</a:t>
            </a:r>
            <a:r>
              <a:rPr lang="de-DE" sz="1600" dirty="0">
                <a:solidFill>
                  <a:srgbClr val="FF0000"/>
                </a:solidFill>
                <a:sym typeface="Symbol" pitchFamily="18" charset="2"/>
              </a:rPr>
              <a:t> </a:t>
            </a:r>
            <a:r>
              <a:rPr lang="de-DE" sz="1600" b="1" dirty="0">
                <a:solidFill>
                  <a:schemeClr val="accent2"/>
                </a:solidFill>
                <a:sym typeface="Symbol" pitchFamily="18" charset="2"/>
              </a:rPr>
              <a:t>1x10</a:t>
            </a:r>
            <a:r>
              <a:rPr lang="de-DE" sz="1600" b="1" baseline="30000" dirty="0">
                <a:solidFill>
                  <a:schemeClr val="accent2"/>
                </a:solidFill>
                <a:sym typeface="Symbol" pitchFamily="18" charset="2"/>
              </a:rPr>
              <a:t>-3</a:t>
            </a:r>
            <a:r>
              <a:rPr lang="de-DE" sz="1600" b="1" dirty="0">
                <a:solidFill>
                  <a:schemeClr val="accent2"/>
                </a:solidFill>
                <a:sym typeface="Symbol" pitchFamily="18" charset="2"/>
              </a:rPr>
              <a:t>/</a:t>
            </a:r>
            <a:r>
              <a:rPr lang="de-DE" sz="1600" b="1" baseline="30000" dirty="0">
                <a:solidFill>
                  <a:schemeClr val="accent2"/>
                </a:solidFill>
                <a:sym typeface="Symbol" pitchFamily="18" charset="2"/>
              </a:rPr>
              <a:t>0</a:t>
            </a:r>
            <a:r>
              <a:rPr lang="de-DE" sz="1600" b="1" dirty="0">
                <a:solidFill>
                  <a:schemeClr val="accent2"/>
                </a:solidFill>
                <a:sym typeface="Symbol" pitchFamily="18" charset="2"/>
              </a:rPr>
              <a:t>C</a:t>
            </a:r>
            <a:r>
              <a:rPr lang="de-DE" sz="1600" dirty="0">
                <a:sym typeface="Symbol" pitchFamily="18" charset="2"/>
              </a:rPr>
              <a:t>          Breeder, EA</a:t>
            </a:r>
          </a:p>
        </p:txBody>
      </p:sp>
      <p:pic>
        <p:nvPicPr>
          <p:cNvPr id="115713" name="Picture 1"/>
          <p:cNvPicPr>
            <a:picLocks noChangeAspect="1" noChangeArrowheads="1"/>
          </p:cNvPicPr>
          <p:nvPr/>
        </p:nvPicPr>
        <p:blipFill>
          <a:blip r:embed="rId4"/>
          <a:srcRect/>
          <a:stretch>
            <a:fillRect/>
          </a:stretch>
        </p:blipFill>
        <p:spPr bwMode="auto">
          <a:xfrm>
            <a:off x="5168766" y="3161649"/>
            <a:ext cx="3692792" cy="3162149"/>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29D35C72-CA73-4D41-ABD1-D53DB1FD1236}"/>
              </a:ext>
            </a:extLst>
          </p:cNvPr>
          <p:cNvSpPr/>
          <p:nvPr/>
        </p:nvSpPr>
        <p:spPr bwMode="auto">
          <a:xfrm>
            <a:off x="1557681" y="891953"/>
            <a:ext cx="4266640" cy="36948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2" name="Rectangle 121">
            <a:extLst>
              <a:ext uri="{FF2B5EF4-FFF2-40B4-BE49-F238E27FC236}">
                <a16:creationId xmlns:a16="http://schemas.microsoft.com/office/drawing/2014/main" id="{2FD4473B-512C-43F2-B88F-2E56F71BD0AF}"/>
              </a:ext>
            </a:extLst>
          </p:cNvPr>
          <p:cNvSpPr/>
          <p:nvPr/>
        </p:nvSpPr>
        <p:spPr bwMode="auto">
          <a:xfrm>
            <a:off x="487344" y="1333940"/>
            <a:ext cx="5763996" cy="54719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0" name="Arrow: Up-Down 29">
            <a:extLst>
              <a:ext uri="{FF2B5EF4-FFF2-40B4-BE49-F238E27FC236}">
                <a16:creationId xmlns:a16="http://schemas.microsoft.com/office/drawing/2014/main" id="{E74DBB0F-294A-4ACC-A7AF-25C36F44F26D}"/>
              </a:ext>
            </a:extLst>
          </p:cNvPr>
          <p:cNvSpPr/>
          <p:nvPr/>
        </p:nvSpPr>
        <p:spPr bwMode="auto">
          <a:xfrm>
            <a:off x="1442160" y="5677319"/>
            <a:ext cx="215818" cy="401934"/>
          </a:xfrm>
          <a:prstGeom prst="upDownArrow">
            <a:avLst/>
          </a:prstGeom>
          <a:no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1" name="Rectangle 30">
            <a:extLst>
              <a:ext uri="{FF2B5EF4-FFF2-40B4-BE49-F238E27FC236}">
                <a16:creationId xmlns:a16="http://schemas.microsoft.com/office/drawing/2014/main" id="{62375538-5EA1-6F68-E8A8-992FDA6558C8}"/>
              </a:ext>
            </a:extLst>
          </p:cNvPr>
          <p:cNvSpPr/>
          <p:nvPr/>
        </p:nvSpPr>
        <p:spPr bwMode="auto">
          <a:xfrm>
            <a:off x="431860" y="2438531"/>
            <a:ext cx="4521140" cy="281242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2" name="Arrow: Right 31">
            <a:extLst>
              <a:ext uri="{FF2B5EF4-FFF2-40B4-BE49-F238E27FC236}">
                <a16:creationId xmlns:a16="http://schemas.microsoft.com/office/drawing/2014/main" id="{98E201E3-AFFA-498A-90FA-405DDC1F1BA1}"/>
              </a:ext>
            </a:extLst>
          </p:cNvPr>
          <p:cNvSpPr/>
          <p:nvPr/>
        </p:nvSpPr>
        <p:spPr bwMode="auto">
          <a:xfrm>
            <a:off x="387026" y="2154486"/>
            <a:ext cx="330306" cy="35418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82168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Boiling Water Reactor</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14</a:t>
            </a:fld>
            <a:endParaRPr lang="en-US">
              <a:solidFill>
                <a:srgbClr val="C0C0C0"/>
              </a:solidFill>
            </a:endParaRPr>
          </a:p>
        </p:txBody>
      </p:sp>
      <p:pic>
        <p:nvPicPr>
          <p:cNvPr id="7" name="NuclReactorO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713" y="817753"/>
            <a:ext cx="8905287" cy="6320847"/>
          </a:xfrm>
          <a:prstGeom prst="rect">
            <a:avLst/>
          </a:prstGeom>
        </p:spPr>
      </p:pic>
    </p:spTree>
    <p:extLst>
      <p:ext uri="{BB962C8B-B14F-4D97-AF65-F5344CB8AC3E}">
        <p14:creationId xmlns:p14="http://schemas.microsoft.com/office/powerpoint/2010/main" val="952366441"/>
      </p:ext>
    </p:extLst>
  </p:cSld>
  <p:clrMapOvr>
    <a:masterClrMapping/>
  </p:clrMapOvr>
  <p:timing>
    <p:tnLst>
      <p:par>
        <p:cTn id="1" dur="0"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739B-4A23-4711-AFD0-EDEDBB8D074C}"/>
              </a:ext>
            </a:extLst>
          </p:cNvPr>
          <p:cNvSpPr>
            <a:spLocks noGrp="1"/>
          </p:cNvSpPr>
          <p:nvPr>
            <p:ph type="title"/>
          </p:nvPr>
        </p:nvSpPr>
        <p:spPr/>
        <p:txBody>
          <a:bodyPr/>
          <a:lstStyle/>
          <a:p>
            <a:r>
              <a:rPr lang="en-US" dirty="0"/>
              <a:t>Boiling Water Reactor/Fuel Assembly</a:t>
            </a:r>
          </a:p>
        </p:txBody>
      </p:sp>
      <p:sp>
        <p:nvSpPr>
          <p:cNvPr id="4" name="Date Placeholder 3">
            <a:extLst>
              <a:ext uri="{FF2B5EF4-FFF2-40B4-BE49-F238E27FC236}">
                <a16:creationId xmlns:a16="http://schemas.microsoft.com/office/drawing/2014/main" id="{D0A1437E-C225-4DB6-8B80-BE6B979B18D7}"/>
              </a:ext>
            </a:extLst>
          </p:cNvPr>
          <p:cNvSpPr>
            <a:spLocks noGrp="1"/>
          </p:cNvSpPr>
          <p:nvPr>
            <p:ph type="dt" sz="half" idx="10"/>
          </p:nvPr>
        </p:nvSpPr>
        <p:spPr/>
        <p:txBody>
          <a:bodyPr/>
          <a:lstStyle/>
          <a:p>
            <a:r>
              <a:rPr lang="en-US"/>
              <a:t>W. Udo Schröder, 2024</a:t>
            </a:r>
          </a:p>
        </p:txBody>
      </p:sp>
      <p:sp>
        <p:nvSpPr>
          <p:cNvPr id="5" name="Footer Placeholder 4">
            <a:extLst>
              <a:ext uri="{FF2B5EF4-FFF2-40B4-BE49-F238E27FC236}">
                <a16:creationId xmlns:a16="http://schemas.microsoft.com/office/drawing/2014/main" id="{E57D862A-878F-4DA2-907C-5800AB3D9367}"/>
              </a:ext>
            </a:extLst>
          </p:cNvPr>
          <p:cNvSpPr>
            <a:spLocks noGrp="1"/>
          </p:cNvSpPr>
          <p:nvPr>
            <p:ph type="ftr" sz="quarter" idx="11"/>
          </p:nvPr>
        </p:nvSpPr>
        <p:spPr/>
        <p:txBody>
          <a:bodyPr/>
          <a:lstStyle/>
          <a:p>
            <a:r>
              <a:rPr lang="en-US"/>
              <a:t>ESTS_4-3-Nucl_Fission</a:t>
            </a:r>
          </a:p>
        </p:txBody>
      </p:sp>
      <p:sp>
        <p:nvSpPr>
          <p:cNvPr id="6" name="Slide Number Placeholder 5">
            <a:extLst>
              <a:ext uri="{FF2B5EF4-FFF2-40B4-BE49-F238E27FC236}">
                <a16:creationId xmlns:a16="http://schemas.microsoft.com/office/drawing/2014/main" id="{21F3E0B9-5400-4D73-9FC9-A8AABCF4E530}"/>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15</a:t>
            </a:fld>
            <a:endParaRPr lang="en-US">
              <a:solidFill>
                <a:srgbClr val="C0C0C0"/>
              </a:solidFill>
            </a:endParaRPr>
          </a:p>
        </p:txBody>
      </p:sp>
      <p:pic>
        <p:nvPicPr>
          <p:cNvPr id="8" name="Picture 7">
            <a:extLst>
              <a:ext uri="{FF2B5EF4-FFF2-40B4-BE49-F238E27FC236}">
                <a16:creationId xmlns:a16="http://schemas.microsoft.com/office/drawing/2014/main" id="{8178F15E-F78D-4825-8F19-8886F25E9650}"/>
              </a:ext>
            </a:extLst>
          </p:cNvPr>
          <p:cNvPicPr>
            <a:picLocks noChangeAspect="1"/>
          </p:cNvPicPr>
          <p:nvPr/>
        </p:nvPicPr>
        <p:blipFill>
          <a:blip r:embed="rId3"/>
          <a:stretch>
            <a:fillRect/>
          </a:stretch>
        </p:blipFill>
        <p:spPr>
          <a:xfrm>
            <a:off x="457200" y="895609"/>
            <a:ext cx="4985006" cy="4883401"/>
          </a:xfrm>
          <a:prstGeom prst="rect">
            <a:avLst/>
          </a:prstGeom>
        </p:spPr>
      </p:pic>
      <p:sp>
        <p:nvSpPr>
          <p:cNvPr id="3" name="Content Placeholder 2">
            <a:extLst>
              <a:ext uri="{FF2B5EF4-FFF2-40B4-BE49-F238E27FC236}">
                <a16:creationId xmlns:a16="http://schemas.microsoft.com/office/drawing/2014/main" id="{FB104364-1A01-4FDA-A398-7699860551D4}"/>
              </a:ext>
            </a:extLst>
          </p:cNvPr>
          <p:cNvSpPr>
            <a:spLocks noGrp="1"/>
          </p:cNvSpPr>
          <p:nvPr>
            <p:ph idx="1"/>
          </p:nvPr>
        </p:nvSpPr>
        <p:spPr>
          <a:xfrm>
            <a:off x="419101" y="5575411"/>
            <a:ext cx="8229599" cy="1006363"/>
          </a:xfrm>
        </p:spPr>
        <p:txBody>
          <a:bodyPr/>
          <a:lstStyle/>
          <a:p>
            <a:pPr algn="l">
              <a:buFont typeface="+mj-lt"/>
              <a:buAutoNum type="arabicPeriod"/>
            </a:pPr>
            <a:r>
              <a:rPr lang="en-US" sz="1400" b="0" i="0" dirty="0">
                <a:solidFill>
                  <a:srgbClr val="333333"/>
                </a:solidFill>
                <a:effectLst/>
                <a:latin typeface="Helvetica Neue"/>
              </a:rPr>
              <a:t>Reactor core with fuel.</a:t>
            </a:r>
          </a:p>
          <a:p>
            <a:pPr algn="l">
              <a:buFont typeface="+mj-lt"/>
              <a:buAutoNum type="arabicPeriod"/>
            </a:pPr>
            <a:r>
              <a:rPr lang="en-US" sz="1400" b="0" i="0" dirty="0">
                <a:solidFill>
                  <a:srgbClr val="333333"/>
                </a:solidFill>
                <a:effectLst/>
                <a:latin typeface="Helvetica Neue"/>
              </a:rPr>
              <a:t>Water (moderator/coolant) streaming through core.</a:t>
            </a:r>
          </a:p>
          <a:p>
            <a:pPr algn="l">
              <a:buFont typeface="+mj-lt"/>
              <a:buAutoNum type="arabicPeriod"/>
            </a:pPr>
            <a:r>
              <a:rPr lang="en-US" sz="1400" b="0" i="0" dirty="0">
                <a:solidFill>
                  <a:srgbClr val="333333"/>
                </a:solidFill>
                <a:effectLst/>
                <a:latin typeface="Helvetica Neue"/>
              </a:rPr>
              <a:t>Separators dry steam-from water droplets, before it enters steam line.</a:t>
            </a:r>
          </a:p>
          <a:p>
            <a:pPr algn="l">
              <a:buFont typeface="+mj-lt"/>
              <a:buAutoNum type="arabicPeriod"/>
            </a:pPr>
            <a:r>
              <a:rPr lang="en-US" sz="1400" b="0" i="0" dirty="0">
                <a:solidFill>
                  <a:srgbClr val="333333"/>
                </a:solidFill>
                <a:effectLst/>
                <a:latin typeface="Helvetica Neue"/>
              </a:rPr>
              <a:t>Steam line to main turbine/ generator producing electricity.</a:t>
            </a:r>
          </a:p>
          <a:p>
            <a:pPr marL="0" indent="0">
              <a:buNone/>
            </a:pPr>
            <a:endParaRPr lang="en-US" dirty="0"/>
          </a:p>
        </p:txBody>
      </p:sp>
      <p:pic>
        <p:nvPicPr>
          <p:cNvPr id="9" name="Picture 8">
            <a:extLst>
              <a:ext uri="{FF2B5EF4-FFF2-40B4-BE49-F238E27FC236}">
                <a16:creationId xmlns:a16="http://schemas.microsoft.com/office/drawing/2014/main" id="{38CD3C6E-5321-4911-937F-927D1ED319DB}"/>
              </a:ext>
            </a:extLst>
          </p:cNvPr>
          <p:cNvPicPr>
            <a:picLocks noChangeAspect="1"/>
          </p:cNvPicPr>
          <p:nvPr/>
        </p:nvPicPr>
        <p:blipFill>
          <a:blip r:embed="rId4"/>
          <a:stretch>
            <a:fillRect/>
          </a:stretch>
        </p:blipFill>
        <p:spPr>
          <a:xfrm>
            <a:off x="5618315" y="1897493"/>
            <a:ext cx="2854275" cy="3063014"/>
          </a:xfrm>
          <a:prstGeom prst="rect">
            <a:avLst/>
          </a:prstGeom>
          <a:ln>
            <a:solidFill>
              <a:schemeClr val="tx1"/>
            </a:solidFill>
          </a:ln>
        </p:spPr>
      </p:pic>
      <p:sp>
        <p:nvSpPr>
          <p:cNvPr id="10" name="TextBox 9">
            <a:extLst>
              <a:ext uri="{FF2B5EF4-FFF2-40B4-BE49-F238E27FC236}">
                <a16:creationId xmlns:a16="http://schemas.microsoft.com/office/drawing/2014/main" id="{F5CED419-E62B-43AC-B1C6-2D65B9C5D01A}"/>
              </a:ext>
            </a:extLst>
          </p:cNvPr>
          <p:cNvSpPr txBox="1"/>
          <p:nvPr/>
        </p:nvSpPr>
        <p:spPr>
          <a:xfrm>
            <a:off x="5494592" y="1842911"/>
            <a:ext cx="1268007" cy="246221"/>
          </a:xfrm>
          <a:prstGeom prst="rect">
            <a:avLst/>
          </a:prstGeom>
          <a:noFill/>
        </p:spPr>
        <p:txBody>
          <a:bodyPr wrap="square" rtlCol="0">
            <a:spAutoFit/>
          </a:bodyPr>
          <a:lstStyle/>
          <a:p>
            <a:r>
              <a:rPr lang="en-US" sz="1000" dirty="0">
                <a:solidFill>
                  <a:srgbClr val="0000FF"/>
                </a:solidFill>
                <a:effectLst>
                  <a:outerShdw blurRad="38100" dist="38100" dir="2700000" algn="tl">
                    <a:srgbClr val="000000">
                      <a:alpha val="43137"/>
                    </a:srgbClr>
                  </a:outerShdw>
                </a:effectLst>
              </a:rPr>
              <a:t>Centrifuge Array</a:t>
            </a:r>
          </a:p>
        </p:txBody>
      </p:sp>
    </p:spTree>
    <p:extLst>
      <p:ext uri="{BB962C8B-B14F-4D97-AF65-F5344CB8AC3E}">
        <p14:creationId xmlns:p14="http://schemas.microsoft.com/office/powerpoint/2010/main" val="1129105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451B-B805-4C4A-9AF8-01CDA9E69588}"/>
              </a:ext>
            </a:extLst>
          </p:cNvPr>
          <p:cNvSpPr>
            <a:spLocks noGrp="1"/>
          </p:cNvSpPr>
          <p:nvPr>
            <p:ph type="title"/>
          </p:nvPr>
        </p:nvSpPr>
        <p:spPr/>
        <p:txBody>
          <a:bodyPr/>
          <a:lstStyle/>
          <a:p>
            <a:r>
              <a:rPr lang="en-US" dirty="0"/>
              <a:t>Pressurized-Water Reactor (PWR)</a:t>
            </a:r>
          </a:p>
        </p:txBody>
      </p:sp>
      <p:sp>
        <p:nvSpPr>
          <p:cNvPr id="4" name="Date Placeholder 3">
            <a:extLst>
              <a:ext uri="{FF2B5EF4-FFF2-40B4-BE49-F238E27FC236}">
                <a16:creationId xmlns:a16="http://schemas.microsoft.com/office/drawing/2014/main" id="{E95365CF-FBFE-42F5-88F6-52019DA189E0}"/>
              </a:ext>
            </a:extLst>
          </p:cNvPr>
          <p:cNvSpPr>
            <a:spLocks noGrp="1"/>
          </p:cNvSpPr>
          <p:nvPr>
            <p:ph type="dt" sz="half" idx="10"/>
          </p:nvPr>
        </p:nvSpPr>
        <p:spPr/>
        <p:txBody>
          <a:bodyPr/>
          <a:lstStyle/>
          <a:p>
            <a:r>
              <a:rPr lang="en-US"/>
              <a:t>W. Udo Schröder, 2024</a:t>
            </a:r>
          </a:p>
        </p:txBody>
      </p:sp>
      <p:sp>
        <p:nvSpPr>
          <p:cNvPr id="5" name="Footer Placeholder 4">
            <a:extLst>
              <a:ext uri="{FF2B5EF4-FFF2-40B4-BE49-F238E27FC236}">
                <a16:creationId xmlns:a16="http://schemas.microsoft.com/office/drawing/2014/main" id="{431D3AB4-D98F-4897-B651-369FA8F98FCD}"/>
              </a:ext>
            </a:extLst>
          </p:cNvPr>
          <p:cNvSpPr>
            <a:spLocks noGrp="1"/>
          </p:cNvSpPr>
          <p:nvPr>
            <p:ph type="ftr" sz="quarter" idx="11"/>
          </p:nvPr>
        </p:nvSpPr>
        <p:spPr/>
        <p:txBody>
          <a:bodyPr/>
          <a:lstStyle/>
          <a:p>
            <a:r>
              <a:rPr lang="en-US"/>
              <a:t>ESTS_4-3-Nucl_Fission</a:t>
            </a:r>
          </a:p>
        </p:txBody>
      </p:sp>
      <p:sp>
        <p:nvSpPr>
          <p:cNvPr id="6" name="Slide Number Placeholder 5">
            <a:extLst>
              <a:ext uri="{FF2B5EF4-FFF2-40B4-BE49-F238E27FC236}">
                <a16:creationId xmlns:a16="http://schemas.microsoft.com/office/drawing/2014/main" id="{F094B90D-C434-46F6-9D05-53CACFFA246E}"/>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16</a:t>
            </a:fld>
            <a:endParaRPr lang="en-US">
              <a:solidFill>
                <a:srgbClr val="C0C0C0"/>
              </a:solidFill>
            </a:endParaRPr>
          </a:p>
        </p:txBody>
      </p:sp>
      <p:pic>
        <p:nvPicPr>
          <p:cNvPr id="8" name="Picture 7">
            <a:extLst>
              <a:ext uri="{FF2B5EF4-FFF2-40B4-BE49-F238E27FC236}">
                <a16:creationId xmlns:a16="http://schemas.microsoft.com/office/drawing/2014/main" id="{804CFFA1-41A7-4333-837A-E8CC80B3A24A}"/>
              </a:ext>
            </a:extLst>
          </p:cNvPr>
          <p:cNvPicPr>
            <a:picLocks noChangeAspect="1"/>
          </p:cNvPicPr>
          <p:nvPr/>
        </p:nvPicPr>
        <p:blipFill>
          <a:blip r:embed="rId3"/>
          <a:stretch>
            <a:fillRect/>
          </a:stretch>
        </p:blipFill>
        <p:spPr>
          <a:xfrm>
            <a:off x="457200" y="1087431"/>
            <a:ext cx="4908802" cy="5092962"/>
          </a:xfrm>
          <a:prstGeom prst="rect">
            <a:avLst/>
          </a:prstGeom>
        </p:spPr>
      </p:pic>
      <p:sp>
        <p:nvSpPr>
          <p:cNvPr id="3" name="Content Placeholder 2">
            <a:extLst>
              <a:ext uri="{FF2B5EF4-FFF2-40B4-BE49-F238E27FC236}">
                <a16:creationId xmlns:a16="http://schemas.microsoft.com/office/drawing/2014/main" id="{B65BC172-AF65-4049-96BB-0A27DF3A8E6D}"/>
              </a:ext>
            </a:extLst>
          </p:cNvPr>
          <p:cNvSpPr>
            <a:spLocks noGrp="1"/>
          </p:cNvSpPr>
          <p:nvPr>
            <p:ph idx="1"/>
          </p:nvPr>
        </p:nvSpPr>
        <p:spPr>
          <a:xfrm>
            <a:off x="5366002" y="1646730"/>
            <a:ext cx="3489353" cy="2237447"/>
          </a:xfrm>
        </p:spPr>
        <p:txBody>
          <a:bodyPr/>
          <a:lstStyle/>
          <a:p>
            <a:pPr>
              <a:buFont typeface="+mj-lt"/>
              <a:buAutoNum type="arabicPeriod"/>
            </a:pPr>
            <a:r>
              <a:rPr lang="en-US" sz="1600" b="0" i="1" dirty="0">
                <a:solidFill>
                  <a:srgbClr val="333333"/>
                </a:solidFill>
                <a:effectLst/>
                <a:latin typeface="Helvetica Neue"/>
              </a:rPr>
              <a:t>Reactor core, contains fuel  creates heat.</a:t>
            </a:r>
          </a:p>
          <a:p>
            <a:pPr>
              <a:buFont typeface="+mj-lt"/>
              <a:buAutoNum type="arabicPeriod"/>
            </a:pPr>
            <a:r>
              <a:rPr lang="en-US" sz="1600" b="0" i="1" dirty="0">
                <a:solidFill>
                  <a:srgbClr val="333333"/>
                </a:solidFill>
                <a:effectLst/>
                <a:latin typeface="Helvetica Neue"/>
              </a:rPr>
              <a:t>Pressurized water primary coolant loop to steam generator.</a:t>
            </a:r>
          </a:p>
          <a:p>
            <a:pPr>
              <a:buFont typeface="+mj-lt"/>
              <a:buAutoNum type="arabicPeriod"/>
            </a:pPr>
            <a:r>
              <a:rPr lang="en-US" sz="1600" b="0" i="1" dirty="0">
                <a:solidFill>
                  <a:srgbClr val="333333"/>
                </a:solidFill>
                <a:effectLst/>
                <a:latin typeface="Helvetica Neue"/>
              </a:rPr>
              <a:t>Steam generator vaporizes water in a secondary loop.</a:t>
            </a:r>
          </a:p>
          <a:p>
            <a:pPr>
              <a:buFont typeface="+mj-lt"/>
              <a:buAutoNum type="arabicPeriod"/>
            </a:pPr>
            <a:r>
              <a:rPr lang="en-US" sz="1600" b="0" i="1" dirty="0">
                <a:solidFill>
                  <a:srgbClr val="333333"/>
                </a:solidFill>
                <a:effectLst/>
                <a:latin typeface="Helvetica Neue"/>
              </a:rPr>
              <a:t>Steam line to the main turbine/ generator producing electricity.</a:t>
            </a:r>
          </a:p>
          <a:p>
            <a:pPr marL="0" indent="0">
              <a:buNone/>
            </a:pPr>
            <a:endParaRPr lang="en-US" sz="1600" dirty="0"/>
          </a:p>
        </p:txBody>
      </p:sp>
    </p:spTree>
    <p:extLst>
      <p:ext uri="{BB962C8B-B14F-4D97-AF65-F5344CB8AC3E}">
        <p14:creationId xmlns:p14="http://schemas.microsoft.com/office/powerpoint/2010/main" val="335111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t>Conventional Gen-II Nuclear BW Power Plant 1-2GW</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17</a:t>
            </a:fld>
            <a:endParaRPr lang="en-US">
              <a:solidFill>
                <a:srgbClr val="C0C0C0"/>
              </a:solidFill>
            </a:endParaRPr>
          </a:p>
        </p:txBody>
      </p:sp>
      <p:grpSp>
        <p:nvGrpSpPr>
          <p:cNvPr id="9" name="Group 8"/>
          <p:cNvGrpSpPr/>
          <p:nvPr/>
        </p:nvGrpSpPr>
        <p:grpSpPr>
          <a:xfrm>
            <a:off x="484419" y="914400"/>
            <a:ext cx="5807527" cy="5693229"/>
            <a:chOff x="429989" y="914400"/>
            <a:chExt cx="5807527" cy="5693229"/>
          </a:xfrm>
        </p:grpSpPr>
        <p:pic>
          <p:nvPicPr>
            <p:cNvPr id="92162" name="Picture 2"/>
            <p:cNvPicPr>
              <a:picLocks noChangeAspect="1" noChangeArrowheads="1"/>
            </p:cNvPicPr>
            <p:nvPr/>
          </p:nvPicPr>
          <p:blipFill>
            <a:blip r:embed="rId3" cstate="print"/>
            <a:srcRect t="5776" r="-186" b="542"/>
            <a:stretch>
              <a:fillRect/>
            </a:stretch>
          </p:blipFill>
          <p:spPr bwMode="auto">
            <a:xfrm>
              <a:off x="429989" y="914400"/>
              <a:ext cx="5807527" cy="5649686"/>
            </a:xfrm>
            <a:prstGeom prst="rect">
              <a:avLst/>
            </a:prstGeom>
            <a:noFill/>
            <a:ln w="9525">
              <a:noFill/>
              <a:miter lim="800000"/>
              <a:headEnd/>
              <a:tailEnd/>
            </a:ln>
            <a:effectLst/>
          </p:spPr>
        </p:pic>
        <p:sp>
          <p:nvSpPr>
            <p:cNvPr id="8" name="Freeform 7"/>
            <p:cNvSpPr/>
            <p:nvPr/>
          </p:nvSpPr>
          <p:spPr bwMode="auto">
            <a:xfrm>
              <a:off x="3352800" y="3537857"/>
              <a:ext cx="2873829" cy="3069772"/>
            </a:xfrm>
            <a:custGeom>
              <a:avLst/>
              <a:gdLst>
                <a:gd name="connsiteX0" fmla="*/ 0 w 2873829"/>
                <a:gd name="connsiteY0" fmla="*/ 3026229 h 3069772"/>
                <a:gd name="connsiteX1" fmla="*/ 0 w 2873829"/>
                <a:gd name="connsiteY1" fmla="*/ 3026229 h 3069772"/>
                <a:gd name="connsiteX2" fmla="*/ 2862943 w 2873829"/>
                <a:gd name="connsiteY2" fmla="*/ 0 h 3069772"/>
                <a:gd name="connsiteX3" fmla="*/ 2873829 w 2873829"/>
                <a:gd name="connsiteY3" fmla="*/ 3069772 h 3069772"/>
                <a:gd name="connsiteX4" fmla="*/ 0 w 2873829"/>
                <a:gd name="connsiteY4" fmla="*/ 3026229 h 306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829" h="3069772">
                  <a:moveTo>
                    <a:pt x="0" y="3026229"/>
                  </a:moveTo>
                  <a:lnTo>
                    <a:pt x="0" y="3026229"/>
                  </a:lnTo>
                  <a:lnTo>
                    <a:pt x="2862943" y="0"/>
                  </a:lnTo>
                  <a:cubicBezTo>
                    <a:pt x="2866572" y="1023257"/>
                    <a:pt x="2870200" y="2046515"/>
                    <a:pt x="2873829" y="3069772"/>
                  </a:cubicBezTo>
                  <a:lnTo>
                    <a:pt x="0" y="3026229"/>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0" name="TextBox 9"/>
          <p:cNvSpPr txBox="1"/>
          <p:nvPr/>
        </p:nvSpPr>
        <p:spPr>
          <a:xfrm>
            <a:off x="4629150" y="4420373"/>
            <a:ext cx="4119326" cy="1600438"/>
          </a:xfrm>
          <a:prstGeom prst="rect">
            <a:avLst/>
          </a:prstGeom>
          <a:noFill/>
        </p:spPr>
        <p:txBody>
          <a:bodyPr wrap="square" rtlCol="0">
            <a:spAutoFit/>
          </a:bodyPr>
          <a:lstStyle/>
          <a:p>
            <a:pPr algn="l"/>
            <a:r>
              <a:rPr lang="en-US" sz="1400" dirty="0"/>
              <a:t>Passive safety: </a:t>
            </a:r>
            <a:br>
              <a:rPr lang="en-US" sz="1400" dirty="0"/>
            </a:br>
            <a:r>
              <a:rPr lang="en-US" sz="1400" dirty="0"/>
              <a:t>Pressure reactor vessel ~1’ thick steel, pressure tubes,</a:t>
            </a:r>
          </a:p>
          <a:p>
            <a:pPr algn="l"/>
            <a:r>
              <a:rPr lang="en-US" sz="1400" dirty="0"/>
              <a:t>Reactor containment building with several 3-5-feet-thick concrete walls, concrete + water shielding on top of reactor vessel, gravitation replaces mechanical pumps.</a:t>
            </a:r>
          </a:p>
        </p:txBody>
      </p:sp>
      <p:sp>
        <p:nvSpPr>
          <p:cNvPr id="11" name="TextBox 10"/>
          <p:cNvSpPr txBox="1"/>
          <p:nvPr/>
        </p:nvSpPr>
        <p:spPr>
          <a:xfrm>
            <a:off x="6214828" y="1001488"/>
            <a:ext cx="2929172" cy="3418885"/>
          </a:xfrm>
          <a:prstGeom prst="rect">
            <a:avLst/>
          </a:prstGeom>
          <a:noFill/>
        </p:spPr>
        <p:txBody>
          <a:bodyPr wrap="square" rtlCol="0">
            <a:spAutoFit/>
          </a:bodyPr>
          <a:lstStyle/>
          <a:p>
            <a:pPr algn="l"/>
            <a:r>
              <a:rPr lang="en-US" sz="1400" dirty="0">
                <a:solidFill>
                  <a:srgbClr val="0000FF"/>
                </a:solidFill>
              </a:rPr>
              <a:t>Fail-safe operation</a:t>
            </a:r>
          </a:p>
          <a:p>
            <a:pPr algn="l"/>
            <a:r>
              <a:rPr lang="en-US" sz="1400" dirty="0">
                <a:solidFill>
                  <a:srgbClr val="FF0000"/>
                </a:solidFill>
              </a:rPr>
              <a:t>Negative Reactivity</a:t>
            </a:r>
          </a:p>
          <a:p>
            <a:pPr algn="l"/>
            <a:endParaRPr lang="en-US" sz="1400" dirty="0">
              <a:solidFill>
                <a:srgbClr val="FF0000"/>
              </a:solidFill>
            </a:endParaRPr>
          </a:p>
          <a:p>
            <a:pPr algn="l">
              <a:lnSpc>
                <a:spcPts val="1850"/>
              </a:lnSpc>
            </a:pPr>
            <a:r>
              <a:rPr lang="en-US" sz="1400" dirty="0">
                <a:solidFill>
                  <a:srgbClr val="0000FF"/>
                </a:solidFill>
              </a:rPr>
              <a:t>Negative feedback loops:</a:t>
            </a:r>
          </a:p>
          <a:p>
            <a:pPr algn="l">
              <a:lnSpc>
                <a:spcPts val="1850"/>
              </a:lnSpc>
            </a:pPr>
            <a:r>
              <a:rPr lang="en-US" sz="1400" dirty="0"/>
              <a:t>Reaction subsides when</a:t>
            </a:r>
            <a:br>
              <a:rPr lang="en-US" sz="1400" dirty="0"/>
            </a:br>
            <a:endParaRPr lang="en-US" sz="1400" dirty="0"/>
          </a:p>
          <a:p>
            <a:pPr algn="l">
              <a:lnSpc>
                <a:spcPts val="1850"/>
              </a:lnSpc>
              <a:buFont typeface="Arial" pitchFamily="34" charset="0"/>
              <a:buChar char="•"/>
            </a:pPr>
            <a:r>
              <a:rPr lang="en-US" sz="1400" dirty="0"/>
              <a:t> </a:t>
            </a:r>
            <a:r>
              <a:rPr lang="en-US" sz="1400" dirty="0">
                <a:solidFill>
                  <a:srgbClr val="0000FF"/>
                </a:solidFill>
              </a:rPr>
              <a:t>coolant</a:t>
            </a:r>
            <a:r>
              <a:rPr lang="en-US" sz="1400" dirty="0"/>
              <a:t> gets too hot or</a:t>
            </a:r>
          </a:p>
          <a:p>
            <a:pPr algn="l">
              <a:lnSpc>
                <a:spcPts val="1850"/>
              </a:lnSpc>
            </a:pPr>
            <a:r>
              <a:rPr lang="en-US" sz="1400" dirty="0"/>
              <a:t>  disappears (less dense, </a:t>
            </a:r>
          </a:p>
          <a:p>
            <a:pPr algn="l">
              <a:lnSpc>
                <a:spcPts val="1850"/>
              </a:lnSpc>
            </a:pPr>
            <a:r>
              <a:rPr lang="en-US" sz="1400" dirty="0"/>
              <a:t>  less moderation)</a:t>
            </a:r>
          </a:p>
          <a:p>
            <a:pPr algn="l">
              <a:lnSpc>
                <a:spcPts val="1850"/>
              </a:lnSpc>
              <a:buFont typeface="Arial" pitchFamily="34" charset="0"/>
              <a:buChar char="•"/>
            </a:pPr>
            <a:r>
              <a:rPr lang="en-US" sz="1400" dirty="0"/>
              <a:t> </a:t>
            </a:r>
            <a:r>
              <a:rPr lang="en-US" sz="1400" dirty="0">
                <a:solidFill>
                  <a:srgbClr val="0000FF"/>
                </a:solidFill>
              </a:rPr>
              <a:t>fuel</a:t>
            </a:r>
            <a:r>
              <a:rPr lang="en-US" sz="1400" dirty="0"/>
              <a:t> gets too hot </a:t>
            </a:r>
          </a:p>
          <a:p>
            <a:pPr algn="l">
              <a:lnSpc>
                <a:spcPts val="1850"/>
              </a:lnSpc>
            </a:pPr>
            <a:r>
              <a:rPr lang="en-US" sz="1400" dirty="0"/>
              <a:t>  (</a:t>
            </a:r>
            <a:r>
              <a:rPr lang="en-US" sz="1400" i="1" dirty="0"/>
              <a:t>n</a:t>
            </a:r>
            <a:r>
              <a:rPr lang="en-US" sz="1400" dirty="0"/>
              <a:t> capture increases)</a:t>
            </a:r>
          </a:p>
          <a:p>
            <a:pPr algn="l">
              <a:lnSpc>
                <a:spcPts val="1850"/>
              </a:lnSpc>
              <a:buFont typeface="Arial" pitchFamily="34" charset="0"/>
              <a:buChar char="•"/>
            </a:pPr>
            <a:r>
              <a:rPr lang="en-US" sz="1400" dirty="0"/>
              <a:t> </a:t>
            </a:r>
            <a:r>
              <a:rPr lang="en-US" sz="1400" dirty="0">
                <a:solidFill>
                  <a:srgbClr val="0000FF"/>
                </a:solidFill>
              </a:rPr>
              <a:t>control rods</a:t>
            </a:r>
            <a:r>
              <a:rPr lang="en-US" sz="1400" dirty="0"/>
              <a:t> are not</a:t>
            </a:r>
          </a:p>
          <a:p>
            <a:pPr algn="l">
              <a:lnSpc>
                <a:spcPts val="1850"/>
              </a:lnSpc>
            </a:pPr>
            <a:r>
              <a:rPr lang="en-US" sz="1400" dirty="0"/>
              <a:t>  moved out  </a:t>
            </a:r>
            <a:br>
              <a:rPr lang="en-US" sz="1600" dirty="0"/>
            </a:br>
            <a:endParaRPr lang="en-US" sz="1600" dirty="0"/>
          </a:p>
        </p:txBody>
      </p:sp>
      <p:sp>
        <p:nvSpPr>
          <p:cNvPr id="12" name="TextBox 11"/>
          <p:cNvSpPr txBox="1"/>
          <p:nvPr/>
        </p:nvSpPr>
        <p:spPr>
          <a:xfrm>
            <a:off x="477838" y="990599"/>
            <a:ext cx="2502126" cy="400110"/>
          </a:xfrm>
          <a:prstGeom prst="rect">
            <a:avLst/>
          </a:prstGeom>
          <a:noFill/>
        </p:spPr>
        <p:txBody>
          <a:bodyPr wrap="square" rtlCol="0">
            <a:spAutoFit/>
          </a:bodyPr>
          <a:lstStyle/>
          <a:p>
            <a:pPr algn="l"/>
            <a:r>
              <a:rPr lang="en-US" dirty="0"/>
              <a:t>2-3 B$/1GW</a:t>
            </a:r>
            <a:r>
              <a:rPr lang="en-US" baseline="-25000" dirty="0"/>
              <a:t>e</a:t>
            </a:r>
            <a:r>
              <a:rPr lang="en-US" dirty="0"/>
              <a:t> NPP</a:t>
            </a:r>
          </a:p>
        </p:txBody>
      </p:sp>
      <p:sp>
        <p:nvSpPr>
          <p:cNvPr id="3" name="TextBox 2"/>
          <p:cNvSpPr txBox="1"/>
          <p:nvPr/>
        </p:nvSpPr>
        <p:spPr>
          <a:xfrm>
            <a:off x="6659745" y="6229350"/>
            <a:ext cx="1795732" cy="307777"/>
          </a:xfrm>
          <a:prstGeom prst="rect">
            <a:avLst/>
          </a:prstGeom>
          <a:solidFill>
            <a:schemeClr val="accent5"/>
          </a:solidFill>
          <a:scene3d>
            <a:camera prst="orthographicFront"/>
            <a:lightRig rig="threePt" dir="t"/>
          </a:scene3d>
          <a:sp3d>
            <a:bevelT/>
          </a:sp3d>
        </p:spPr>
        <p:txBody>
          <a:bodyPr wrap="square" rtlCol="0">
            <a:spAutoFit/>
          </a:bodyPr>
          <a:lstStyle/>
          <a:p>
            <a:pPr algn="l"/>
            <a:r>
              <a:rPr lang="en-US" sz="1400" dirty="0"/>
              <a:t>Fuel Elements</a:t>
            </a:r>
          </a:p>
        </p:txBody>
      </p:sp>
      <p:sp>
        <p:nvSpPr>
          <p:cNvPr id="7" name="Right Arrow 6"/>
          <p:cNvSpPr/>
          <p:nvPr/>
        </p:nvSpPr>
        <p:spPr bwMode="auto">
          <a:xfrm>
            <a:off x="8234126" y="6235049"/>
            <a:ext cx="514350" cy="302078"/>
          </a:xfrm>
          <a:prstGeom prst="rightArrow">
            <a:avLst/>
          </a:prstGeom>
          <a:solidFill>
            <a:srgbClr val="FF3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3" name="TextBox 12">
            <a:extLst>
              <a:ext uri="{FF2B5EF4-FFF2-40B4-BE49-F238E27FC236}">
                <a16:creationId xmlns:a16="http://schemas.microsoft.com/office/drawing/2014/main" id="{2AA1D24F-8159-FFC4-FB10-6ACBD43630EB}"/>
              </a:ext>
            </a:extLst>
          </p:cNvPr>
          <p:cNvSpPr txBox="1"/>
          <p:nvPr/>
        </p:nvSpPr>
        <p:spPr>
          <a:xfrm rot="18777566">
            <a:off x="2390469" y="5609734"/>
            <a:ext cx="2166898" cy="338554"/>
          </a:xfrm>
          <a:prstGeom prst="rect">
            <a:avLst/>
          </a:prstGeom>
          <a:noFill/>
        </p:spPr>
        <p:txBody>
          <a:bodyPr wrap="square" rtlCol="0">
            <a:spAutoFit/>
          </a:bodyPr>
          <a:lstStyle/>
          <a:p>
            <a:r>
              <a:rPr lang="en-US" sz="1600" dirty="0"/>
              <a:t>Nuclear Island</a:t>
            </a:r>
          </a:p>
        </p:txBody>
      </p:sp>
      <p:sp>
        <p:nvSpPr>
          <p:cNvPr id="14" name="TextBox 13">
            <a:extLst>
              <a:ext uri="{FF2B5EF4-FFF2-40B4-BE49-F238E27FC236}">
                <a16:creationId xmlns:a16="http://schemas.microsoft.com/office/drawing/2014/main" id="{DDFBDA3D-F1F9-0888-546C-86E659F5AFFD}"/>
              </a:ext>
            </a:extLst>
          </p:cNvPr>
          <p:cNvSpPr txBox="1"/>
          <p:nvPr/>
        </p:nvSpPr>
        <p:spPr>
          <a:xfrm rot="18955580">
            <a:off x="4534953" y="3412809"/>
            <a:ext cx="2166898" cy="338554"/>
          </a:xfrm>
          <a:prstGeom prst="rect">
            <a:avLst/>
          </a:prstGeom>
          <a:noFill/>
        </p:spPr>
        <p:txBody>
          <a:bodyPr wrap="square" rtlCol="0">
            <a:spAutoFit/>
          </a:bodyPr>
          <a:lstStyle/>
          <a:p>
            <a:r>
              <a:rPr lang="en-US" sz="1600" dirty="0"/>
              <a:t>Generator Island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ltLang="en-US"/>
              <a:t>W. Udo Schröder, 2024</a:t>
            </a:r>
          </a:p>
        </p:txBody>
      </p:sp>
      <p:sp>
        <p:nvSpPr>
          <p:cNvPr id="6" name="Footer Placeholder 4"/>
          <p:cNvSpPr>
            <a:spLocks noGrp="1"/>
          </p:cNvSpPr>
          <p:nvPr>
            <p:ph type="ftr" sz="quarter" idx="11"/>
          </p:nvPr>
        </p:nvSpPr>
        <p:spPr/>
        <p:txBody>
          <a:bodyPr/>
          <a:lstStyle/>
          <a:p>
            <a:r>
              <a:rPr lang="en-US" altLang="en-US"/>
              <a:t>ESTS_4-3-Nucl_Fission</a:t>
            </a:r>
          </a:p>
        </p:txBody>
      </p:sp>
      <p:sp>
        <p:nvSpPr>
          <p:cNvPr id="7" name="Slide Number Placeholder 5"/>
          <p:cNvSpPr>
            <a:spLocks noGrp="1"/>
          </p:cNvSpPr>
          <p:nvPr>
            <p:ph type="sldNum" sz="quarter" idx="12"/>
          </p:nvPr>
        </p:nvSpPr>
        <p:spPr/>
        <p:txBody>
          <a:bodyPr/>
          <a:lstStyle/>
          <a:p>
            <a:r>
              <a:rPr lang="en-US" altLang="en-US"/>
              <a:t>  </a:t>
            </a:r>
            <a:fld id="{4CC95FB1-F934-4277-9362-DBE579B6BF81}" type="slidenum">
              <a:rPr lang="en-US" altLang="en-US"/>
              <a:pPr/>
              <a:t>18</a:t>
            </a:fld>
            <a:endParaRPr lang="en-US" altLang="en-US"/>
          </a:p>
        </p:txBody>
      </p:sp>
      <p:sp>
        <p:nvSpPr>
          <p:cNvPr id="300034" name="Rectangle 2"/>
          <p:cNvSpPr>
            <a:spLocks noGrp="1" noChangeArrowheads="1"/>
          </p:cNvSpPr>
          <p:nvPr>
            <p:ph type="title"/>
          </p:nvPr>
        </p:nvSpPr>
        <p:spPr/>
        <p:txBody>
          <a:bodyPr/>
          <a:lstStyle/>
          <a:p>
            <a:r>
              <a:rPr lang="en-US" altLang="en-US"/>
              <a:t>PWR Primary and Secondary Cooling Systems</a:t>
            </a:r>
          </a:p>
        </p:txBody>
      </p:sp>
      <p:pic>
        <p:nvPicPr>
          <p:cNvPr id="300036" name="Picture 4" descr="rcs-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208087"/>
            <a:ext cx="7974012" cy="4976813"/>
          </a:xfrm>
          <a:prstGeom prst="rect">
            <a:avLst/>
          </a:prstGeom>
          <a:noFill/>
          <a:extLst>
            <a:ext uri="{909E8E84-426E-40DD-AFC4-6F175D3DCCD1}">
              <a14:hiddenFill xmlns:a14="http://schemas.microsoft.com/office/drawing/2010/main">
                <a:solidFill>
                  <a:srgbClr val="FFFFFF"/>
                </a:solidFill>
              </a14:hiddenFill>
            </a:ext>
          </a:extLst>
        </p:spPr>
      </p:pic>
      <p:sp>
        <p:nvSpPr>
          <p:cNvPr id="300037" name="Text Box 5"/>
          <p:cNvSpPr txBox="1">
            <a:spLocks noChangeArrowheads="1"/>
          </p:cNvSpPr>
          <p:nvPr/>
        </p:nvSpPr>
        <p:spPr bwMode="auto">
          <a:xfrm>
            <a:off x="443952" y="1575512"/>
            <a:ext cx="15645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dirty="0"/>
              <a:t>Pressurizer</a:t>
            </a:r>
            <a:br>
              <a:rPr lang="en-US" altLang="en-US" sz="1600" dirty="0"/>
            </a:br>
            <a:r>
              <a:rPr lang="en-US" altLang="en-US" sz="1600" dirty="0"/>
              <a:t>tower 13.5m </a:t>
            </a:r>
            <a:br>
              <a:rPr lang="en-US" altLang="en-US" sz="1600" dirty="0"/>
            </a:br>
            <a:r>
              <a:rPr lang="en-US" altLang="en-US" sz="1600" dirty="0"/>
              <a:t>4.4m Ø</a:t>
            </a:r>
          </a:p>
        </p:txBody>
      </p:sp>
      <p:sp>
        <p:nvSpPr>
          <p:cNvPr id="2" name="Lightning Bolt 1">
            <a:extLst>
              <a:ext uri="{FF2B5EF4-FFF2-40B4-BE49-F238E27FC236}">
                <a16:creationId xmlns:a16="http://schemas.microsoft.com/office/drawing/2014/main" id="{D75AC86B-ED2D-460D-A4A1-00CD2399327D}"/>
              </a:ext>
            </a:extLst>
          </p:cNvPr>
          <p:cNvSpPr/>
          <p:nvPr/>
        </p:nvSpPr>
        <p:spPr bwMode="auto">
          <a:xfrm flipH="1">
            <a:off x="8401841" y="1867187"/>
            <a:ext cx="315913" cy="509799"/>
          </a:xfrm>
          <a:prstGeom prst="lightningBolt">
            <a:avLst/>
          </a:prstGeom>
          <a:solidFill>
            <a:srgbClr val="FFFF00"/>
          </a:solid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 name="Rectangle 2">
            <a:extLst>
              <a:ext uri="{FF2B5EF4-FFF2-40B4-BE49-F238E27FC236}">
                <a16:creationId xmlns:a16="http://schemas.microsoft.com/office/drawing/2014/main" id="{39F8453F-1556-3224-9056-C481BDC575B7}"/>
              </a:ext>
            </a:extLst>
          </p:cNvPr>
          <p:cNvSpPr/>
          <p:nvPr/>
        </p:nvSpPr>
        <p:spPr bwMode="auto">
          <a:xfrm>
            <a:off x="4840941" y="1208087"/>
            <a:ext cx="3876813" cy="1565849"/>
          </a:xfrm>
          <a:prstGeom prst="rect">
            <a:avLst/>
          </a:prstGeom>
          <a:noFill/>
          <a:ln w="38100"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 name="TextBox 3">
            <a:extLst>
              <a:ext uri="{FF2B5EF4-FFF2-40B4-BE49-F238E27FC236}">
                <a16:creationId xmlns:a16="http://schemas.microsoft.com/office/drawing/2014/main" id="{321AA3A5-3C8D-548C-6097-E36457D4A286}"/>
              </a:ext>
            </a:extLst>
          </p:cNvPr>
          <p:cNvSpPr txBox="1"/>
          <p:nvPr/>
        </p:nvSpPr>
        <p:spPr>
          <a:xfrm>
            <a:off x="5679181" y="893554"/>
            <a:ext cx="2166898" cy="338554"/>
          </a:xfrm>
          <a:prstGeom prst="rect">
            <a:avLst/>
          </a:prstGeom>
          <a:noFill/>
        </p:spPr>
        <p:txBody>
          <a:bodyPr wrap="square" rtlCol="0">
            <a:spAutoFit/>
          </a:bodyPr>
          <a:lstStyle/>
          <a:p>
            <a:r>
              <a:rPr lang="en-US" sz="1600" dirty="0"/>
              <a:t>Generator Island</a:t>
            </a:r>
          </a:p>
        </p:txBody>
      </p:sp>
      <p:sp>
        <p:nvSpPr>
          <p:cNvPr id="8" name="TextBox 7">
            <a:extLst>
              <a:ext uri="{FF2B5EF4-FFF2-40B4-BE49-F238E27FC236}">
                <a16:creationId xmlns:a16="http://schemas.microsoft.com/office/drawing/2014/main" id="{BAF6D25D-8DF0-C18F-D718-F6BE7E3942A1}"/>
              </a:ext>
            </a:extLst>
          </p:cNvPr>
          <p:cNvSpPr txBox="1"/>
          <p:nvPr/>
        </p:nvSpPr>
        <p:spPr>
          <a:xfrm>
            <a:off x="976607" y="893554"/>
            <a:ext cx="2166898" cy="338554"/>
          </a:xfrm>
          <a:prstGeom prst="rect">
            <a:avLst/>
          </a:prstGeom>
          <a:noFill/>
        </p:spPr>
        <p:txBody>
          <a:bodyPr wrap="square" rtlCol="0">
            <a:spAutoFit/>
          </a:bodyPr>
          <a:lstStyle/>
          <a:p>
            <a:r>
              <a:rPr lang="en-US" sz="1600" dirty="0"/>
              <a:t>Nuclear Island</a:t>
            </a:r>
          </a:p>
        </p:txBody>
      </p:sp>
    </p:spTree>
    <p:extLst>
      <p:ext uri="{BB962C8B-B14F-4D97-AF65-F5344CB8AC3E}">
        <p14:creationId xmlns:p14="http://schemas.microsoft.com/office/powerpoint/2010/main" val="3908153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Fuel Storage &amp; Transport</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19</a:t>
            </a:fld>
            <a:endParaRPr lang="en-US">
              <a:solidFill>
                <a:srgbClr val="C0C0C0"/>
              </a:solidFill>
            </a:endParaRPr>
          </a:p>
        </p:txBody>
      </p:sp>
      <p:sp>
        <p:nvSpPr>
          <p:cNvPr id="8" name="TextBox 7"/>
          <p:cNvSpPr txBox="1"/>
          <p:nvPr/>
        </p:nvSpPr>
        <p:spPr>
          <a:xfrm>
            <a:off x="160256" y="6297105"/>
            <a:ext cx="1819373" cy="276999"/>
          </a:xfrm>
          <a:prstGeom prst="rect">
            <a:avLst/>
          </a:prstGeom>
          <a:noFill/>
        </p:spPr>
        <p:txBody>
          <a:bodyPr wrap="square" rtlCol="0">
            <a:spAutoFit/>
          </a:bodyPr>
          <a:lstStyle/>
          <a:p>
            <a:r>
              <a:rPr lang="en-US" sz="1200" dirty="0"/>
              <a:t>Progress Energy</a:t>
            </a:r>
          </a:p>
        </p:txBody>
      </p:sp>
      <p:pic>
        <p:nvPicPr>
          <p:cNvPr id="65542" name="Picture 6"/>
          <p:cNvPicPr>
            <a:picLocks noChangeAspect="1" noChangeArrowheads="1"/>
          </p:cNvPicPr>
          <p:nvPr/>
        </p:nvPicPr>
        <p:blipFill>
          <a:blip r:embed="rId3"/>
          <a:srcRect/>
          <a:stretch>
            <a:fillRect/>
          </a:stretch>
        </p:blipFill>
        <p:spPr bwMode="auto">
          <a:xfrm>
            <a:off x="459360" y="834862"/>
            <a:ext cx="5981700" cy="4000500"/>
          </a:xfrm>
          <a:prstGeom prst="rect">
            <a:avLst/>
          </a:prstGeom>
          <a:noFill/>
          <a:ln w="9525">
            <a:noFill/>
            <a:miter lim="800000"/>
            <a:headEnd/>
            <a:tailEnd/>
          </a:ln>
          <a:effectLst/>
        </p:spPr>
      </p:pic>
      <p:pic>
        <p:nvPicPr>
          <p:cNvPr id="65541" name="Picture 5"/>
          <p:cNvPicPr>
            <a:picLocks noChangeAspect="1" noChangeArrowheads="1"/>
          </p:cNvPicPr>
          <p:nvPr/>
        </p:nvPicPr>
        <p:blipFill>
          <a:blip r:embed="rId4"/>
          <a:srcRect/>
          <a:stretch>
            <a:fillRect/>
          </a:stretch>
        </p:blipFill>
        <p:spPr bwMode="auto">
          <a:xfrm>
            <a:off x="3265566" y="4639361"/>
            <a:ext cx="1943100" cy="2152650"/>
          </a:xfrm>
          <a:prstGeom prst="rect">
            <a:avLst/>
          </a:prstGeom>
          <a:noFill/>
          <a:ln w="9525">
            <a:noFill/>
            <a:miter lim="800000"/>
            <a:headEnd/>
            <a:tailEnd/>
          </a:ln>
          <a:effectLst/>
        </p:spPr>
      </p:pic>
      <p:pic>
        <p:nvPicPr>
          <p:cNvPr id="65538" name="Picture 2"/>
          <p:cNvPicPr>
            <a:picLocks noChangeAspect="1" noChangeArrowheads="1"/>
          </p:cNvPicPr>
          <p:nvPr/>
        </p:nvPicPr>
        <p:blipFill>
          <a:blip r:embed="rId5"/>
          <a:srcRect/>
          <a:stretch>
            <a:fillRect/>
          </a:stretch>
        </p:blipFill>
        <p:spPr bwMode="auto">
          <a:xfrm>
            <a:off x="496189" y="4536831"/>
            <a:ext cx="2500730" cy="2255180"/>
          </a:xfrm>
          <a:prstGeom prst="rect">
            <a:avLst/>
          </a:prstGeom>
          <a:noFill/>
          <a:ln w="9525">
            <a:noFill/>
            <a:miter lim="800000"/>
            <a:headEnd/>
            <a:tailEnd/>
          </a:ln>
          <a:effectLst/>
        </p:spPr>
      </p:pic>
      <p:grpSp>
        <p:nvGrpSpPr>
          <p:cNvPr id="3" name="Group 2"/>
          <p:cNvGrpSpPr/>
          <p:nvPr/>
        </p:nvGrpSpPr>
        <p:grpSpPr>
          <a:xfrm>
            <a:off x="5177367" y="838622"/>
            <a:ext cx="3482422" cy="3926809"/>
            <a:chOff x="5678511" y="873790"/>
            <a:chExt cx="3482422" cy="4204194"/>
          </a:xfrm>
        </p:grpSpPr>
        <p:pic>
          <p:nvPicPr>
            <p:cNvPr id="65540" name="Picture 4"/>
            <p:cNvPicPr>
              <a:picLocks noChangeAspect="1" noChangeArrowheads="1"/>
            </p:cNvPicPr>
            <p:nvPr/>
          </p:nvPicPr>
          <p:blipFill>
            <a:blip r:embed="rId6"/>
            <a:srcRect/>
            <a:stretch>
              <a:fillRect/>
            </a:stretch>
          </p:blipFill>
          <p:spPr bwMode="auto">
            <a:xfrm>
              <a:off x="5678511" y="873790"/>
              <a:ext cx="3482422" cy="420419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5680512" y="1278968"/>
              <a:ext cx="782425" cy="9615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pic>
        <p:nvPicPr>
          <p:cNvPr id="65539" name="Picture 3"/>
          <p:cNvPicPr>
            <a:picLocks noChangeAspect="1" noChangeArrowheads="1"/>
          </p:cNvPicPr>
          <p:nvPr/>
        </p:nvPicPr>
        <p:blipFill>
          <a:blip r:embed="rId7"/>
          <a:srcRect/>
          <a:stretch>
            <a:fillRect/>
          </a:stretch>
        </p:blipFill>
        <p:spPr bwMode="auto">
          <a:xfrm>
            <a:off x="5437258" y="4639361"/>
            <a:ext cx="3218138" cy="212151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BF41-B24C-4BC0-8BB6-EED186F9273A}"/>
              </a:ext>
            </a:extLst>
          </p:cNvPr>
          <p:cNvSpPr>
            <a:spLocks noGrp="1"/>
          </p:cNvSpPr>
          <p:nvPr>
            <p:ph type="title"/>
          </p:nvPr>
        </p:nvSpPr>
        <p:spPr/>
        <p:txBody>
          <a:bodyPr/>
          <a:lstStyle/>
          <a:p>
            <a:r>
              <a:rPr lang="en-US" dirty="0"/>
              <a:t>Agenda</a:t>
            </a:r>
          </a:p>
        </p:txBody>
      </p:sp>
      <p:sp>
        <p:nvSpPr>
          <p:cNvPr id="4" name="Date Placeholder 3">
            <a:extLst>
              <a:ext uri="{FF2B5EF4-FFF2-40B4-BE49-F238E27FC236}">
                <a16:creationId xmlns:a16="http://schemas.microsoft.com/office/drawing/2014/main" id="{70650BFD-A496-4704-B16E-F40C46C8546D}"/>
              </a:ext>
            </a:extLst>
          </p:cNvPr>
          <p:cNvSpPr>
            <a:spLocks noGrp="1"/>
          </p:cNvSpPr>
          <p:nvPr>
            <p:ph type="dt" sz="half" idx="10"/>
          </p:nvPr>
        </p:nvSpPr>
        <p:spPr/>
        <p:txBody>
          <a:bodyPr/>
          <a:lstStyle/>
          <a:p>
            <a:r>
              <a:rPr lang="en-US"/>
              <a:t>W. Udo Schröder, 2024</a:t>
            </a:r>
          </a:p>
        </p:txBody>
      </p:sp>
      <p:sp>
        <p:nvSpPr>
          <p:cNvPr id="5" name="Footer Placeholder 4">
            <a:extLst>
              <a:ext uri="{FF2B5EF4-FFF2-40B4-BE49-F238E27FC236}">
                <a16:creationId xmlns:a16="http://schemas.microsoft.com/office/drawing/2014/main" id="{33B5FFD2-E051-4B1E-8168-619BECFD4ADC}"/>
              </a:ext>
            </a:extLst>
          </p:cNvPr>
          <p:cNvSpPr>
            <a:spLocks noGrp="1"/>
          </p:cNvSpPr>
          <p:nvPr>
            <p:ph type="ftr" sz="quarter" idx="11"/>
          </p:nvPr>
        </p:nvSpPr>
        <p:spPr/>
        <p:txBody>
          <a:bodyPr/>
          <a:lstStyle/>
          <a:p>
            <a:r>
              <a:rPr lang="en-US"/>
              <a:t>ESTS_4-3-Nucl_Fission</a:t>
            </a:r>
          </a:p>
        </p:txBody>
      </p:sp>
      <p:sp>
        <p:nvSpPr>
          <p:cNvPr id="6" name="Slide Number Placeholder 5">
            <a:extLst>
              <a:ext uri="{FF2B5EF4-FFF2-40B4-BE49-F238E27FC236}">
                <a16:creationId xmlns:a16="http://schemas.microsoft.com/office/drawing/2014/main" id="{AAC9CD51-07EC-46A9-B05C-F310FAF7A321}"/>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2</a:t>
            </a:fld>
            <a:endParaRPr lang="en-US">
              <a:solidFill>
                <a:srgbClr val="C0C0C0"/>
              </a:solidFill>
            </a:endParaRPr>
          </a:p>
        </p:txBody>
      </p:sp>
      <p:sp>
        <p:nvSpPr>
          <p:cNvPr id="7" name="Rectangle 6">
            <a:extLst>
              <a:ext uri="{FF2B5EF4-FFF2-40B4-BE49-F238E27FC236}">
                <a16:creationId xmlns:a16="http://schemas.microsoft.com/office/drawing/2014/main" id="{4B6C49EE-9F32-41CB-85DE-59CC5F78D360}"/>
              </a:ext>
            </a:extLst>
          </p:cNvPr>
          <p:cNvSpPr/>
          <p:nvPr/>
        </p:nvSpPr>
        <p:spPr>
          <a:xfrm>
            <a:off x="404814" y="817753"/>
            <a:ext cx="8556171" cy="6063198"/>
          </a:xfrm>
          <a:prstGeom prst="rect">
            <a:avLst/>
          </a:prstGeom>
        </p:spPr>
        <p:txBody>
          <a:bodyPr wrap="square">
            <a:spAutoFit/>
          </a:bodyPr>
          <a:lstStyle/>
          <a:p>
            <a:pPr marL="285750" indent="-285750" algn="l">
              <a:buFont typeface="Arial" panose="020B0604020202020204" pitchFamily="34" charset="0"/>
              <a:buChar char="•"/>
            </a:pPr>
            <a:r>
              <a:rPr lang="en-US" sz="1600" dirty="0">
                <a:solidFill>
                  <a:schemeClr val="bg1">
                    <a:lumMod val="65000"/>
                  </a:schemeClr>
                </a:solidFill>
              </a:rPr>
              <a:t>Nuclear stability &amp; particle radiation</a:t>
            </a:r>
            <a:br>
              <a:rPr lang="en-US" sz="1600" dirty="0">
                <a:solidFill>
                  <a:schemeClr val="bg1">
                    <a:lumMod val="65000"/>
                  </a:schemeClr>
                </a:solidFill>
              </a:rPr>
            </a:br>
            <a:r>
              <a:rPr lang="en-US" sz="1600" dirty="0">
                <a:solidFill>
                  <a:schemeClr val="bg1">
                    <a:lumMod val="65000"/>
                  </a:schemeClr>
                </a:solidFill>
              </a:rPr>
              <a:t>Potential biological hazards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Energy Generation from Nuclear Fission</a:t>
            </a:r>
            <a:br>
              <a:rPr lang="en-US" sz="1600" dirty="0"/>
            </a:br>
            <a:r>
              <a:rPr lang="en-US" sz="1600" dirty="0"/>
              <a:t>	U.S./World trends,</a:t>
            </a:r>
            <a:br>
              <a:rPr lang="en-US" sz="1600" dirty="0"/>
            </a:br>
            <a:r>
              <a:rPr lang="en-US" sz="1600" dirty="0"/>
              <a:t>	Nuclear fuel resources (U.S.),</a:t>
            </a:r>
          </a:p>
          <a:p>
            <a:pPr lvl="1" algn="l"/>
            <a:r>
              <a:rPr lang="en-US" sz="1600" dirty="0"/>
              <a:t>	Fission chain reaction and reactor control,</a:t>
            </a:r>
          </a:p>
          <a:p>
            <a:pPr lvl="1" algn="l"/>
            <a:r>
              <a:rPr lang="en-US" sz="1600" dirty="0"/>
              <a:t>	Reactor types, </a:t>
            </a:r>
            <a:br>
              <a:rPr lang="en-US" sz="1600" dirty="0"/>
            </a:br>
            <a:r>
              <a:rPr lang="en-US" sz="1600" dirty="0"/>
              <a:t>	Fuel cycles, radioactive waste &amp; storage.</a:t>
            </a:r>
          </a:p>
          <a:p>
            <a:pPr lvl="1" algn="l"/>
            <a:r>
              <a:rPr lang="en-US" sz="1600" dirty="0"/>
              <a:t>	</a:t>
            </a:r>
          </a:p>
          <a:p>
            <a:pPr marL="285750" indent="-285750" algn="l">
              <a:buFont typeface="Arial" panose="020B0604020202020204" pitchFamily="34" charset="0"/>
              <a:buChar char="•"/>
            </a:pPr>
            <a:r>
              <a:rPr lang="en-US" sz="1600" dirty="0"/>
              <a:t>New Nukes: Advanced Nuclear Energy Technologies</a:t>
            </a:r>
          </a:p>
          <a:p>
            <a:pPr lvl="1" algn="l"/>
            <a:r>
              <a:rPr lang="en-US" sz="1600" dirty="0"/>
              <a:t>	Small modular plants,</a:t>
            </a:r>
            <a:br>
              <a:rPr lang="en-US" sz="1600" dirty="0"/>
            </a:br>
            <a:r>
              <a:rPr lang="en-US" sz="1600" dirty="0"/>
              <a:t>	Advanced (Gen IV) reactors,</a:t>
            </a:r>
            <a:br>
              <a:rPr lang="en-US" sz="1600" dirty="0"/>
            </a:br>
            <a:r>
              <a:rPr lang="en-US" sz="1600" dirty="0"/>
              <a:t>	U &amp; Th breeder reactors, subcritical reactors,</a:t>
            </a:r>
            <a:br>
              <a:rPr lang="en-US" sz="1600" dirty="0"/>
            </a:br>
            <a:r>
              <a:rPr lang="en-US" sz="1600" dirty="0"/>
              <a:t>	Closed fuel cycle, </a:t>
            </a:r>
            <a:br>
              <a:rPr lang="en-US" sz="1600" dirty="0"/>
            </a:br>
            <a:r>
              <a:rPr lang="en-US" sz="1600" dirty="0"/>
              <a:t>	Non-fission applications: </a:t>
            </a:r>
            <a:r>
              <a:rPr lang="en-US" sz="1600" b="0" i="0" dirty="0">
                <a:solidFill>
                  <a:srgbClr val="58585B"/>
                </a:solidFill>
                <a:effectLst/>
                <a:latin typeface="+mj-lt"/>
              </a:rPr>
              <a:t>Radioisotope Thermoelectric Generators (RTG)</a:t>
            </a:r>
            <a:br>
              <a:rPr lang="en-US" sz="1600" b="0" i="0" dirty="0">
                <a:solidFill>
                  <a:srgbClr val="58585B"/>
                </a:solidFill>
                <a:effectLst/>
                <a:latin typeface="+mj-lt"/>
              </a:rPr>
            </a:br>
            <a:r>
              <a:rPr lang="en-US" sz="1600" b="0" i="0" dirty="0">
                <a:solidFill>
                  <a:srgbClr val="58585B"/>
                </a:solidFill>
                <a:effectLst/>
                <a:latin typeface="+mj-lt"/>
              </a:rPr>
              <a:t> </a:t>
            </a:r>
            <a:endParaRPr lang="en-US" sz="1600" dirty="0">
              <a:latin typeface="+mj-lt"/>
            </a:endParaRPr>
          </a:p>
          <a:p>
            <a:pPr marL="285750" indent="-285750" algn="l">
              <a:buFont typeface="Arial" panose="020B0604020202020204" pitchFamily="34" charset="0"/>
              <a:buChar char="•"/>
            </a:pPr>
            <a:r>
              <a:rPr lang="en-US" sz="1600" dirty="0"/>
              <a:t>Energy from nuclear fusion reactions</a:t>
            </a:r>
            <a:br>
              <a:rPr lang="en-US" sz="1600" dirty="0"/>
            </a:br>
            <a:r>
              <a:rPr lang="en-US" sz="1600" dirty="0"/>
              <a:t>	Fusion energetics, critical </a:t>
            </a:r>
            <a:br>
              <a:rPr lang="en-US" sz="1600" dirty="0"/>
            </a:br>
            <a:r>
              <a:rPr lang="en-US" sz="1600" dirty="0"/>
              <a:t>	Principles of magnetic and inertial confinement</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Strategic Issues for Nuclear Power</a:t>
            </a:r>
          </a:p>
          <a:p>
            <a:pPr algn="l"/>
            <a:r>
              <a:rPr lang="en-US" sz="1600" dirty="0"/>
              <a:t>	Sustainability, reliability, scalability, safety, eco-footprint, cost</a:t>
            </a:r>
            <a:br>
              <a:rPr lang="en-US" dirty="0"/>
            </a:br>
            <a:r>
              <a:rPr lang="en-US" dirty="0"/>
              <a:t> </a:t>
            </a:r>
          </a:p>
        </p:txBody>
      </p:sp>
    </p:spTree>
    <p:extLst>
      <p:ext uri="{BB962C8B-B14F-4D97-AF65-F5344CB8AC3E}">
        <p14:creationId xmlns:p14="http://schemas.microsoft.com/office/powerpoint/2010/main" val="2900998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7633" y="1291904"/>
            <a:ext cx="5325931" cy="4521667"/>
            <a:chOff x="347633" y="922788"/>
            <a:chExt cx="5325931" cy="4521667"/>
          </a:xfrm>
        </p:grpSpPr>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12" y="922788"/>
              <a:ext cx="3793517" cy="45216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bwMode="auto">
            <a:xfrm rot="21136706">
              <a:off x="4044556" y="3623739"/>
              <a:ext cx="1187336" cy="653345"/>
            </a:xfrm>
            <a:custGeom>
              <a:avLst/>
              <a:gdLst>
                <a:gd name="connsiteX0" fmla="*/ 1186011 w 1186011"/>
                <a:gd name="connsiteY0" fmla="*/ 0 h 637246"/>
                <a:gd name="connsiteX1" fmla="*/ 942730 w 1186011"/>
                <a:gd name="connsiteY1" fmla="*/ 226503 h 637246"/>
                <a:gd name="connsiteX2" fmla="*/ 649115 w 1186011"/>
                <a:gd name="connsiteY2" fmla="*/ 377505 h 637246"/>
                <a:gd name="connsiteX3" fmla="*/ 389057 w 1186011"/>
                <a:gd name="connsiteY3" fmla="*/ 436228 h 637246"/>
                <a:gd name="connsiteX4" fmla="*/ 196110 w 1186011"/>
                <a:gd name="connsiteY4" fmla="*/ 545285 h 637246"/>
                <a:gd name="connsiteX5" fmla="*/ 19941 w 1186011"/>
                <a:gd name="connsiteY5" fmla="*/ 629174 h 637246"/>
                <a:gd name="connsiteX6" fmla="*/ 11552 w 1186011"/>
                <a:gd name="connsiteY6" fmla="*/ 629174 h 63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011" h="637246">
                  <a:moveTo>
                    <a:pt x="1186011" y="0"/>
                  </a:moveTo>
                  <a:cubicBezTo>
                    <a:pt x="1109112" y="81793"/>
                    <a:pt x="1032213" y="163586"/>
                    <a:pt x="942730" y="226503"/>
                  </a:cubicBezTo>
                  <a:cubicBezTo>
                    <a:pt x="853247" y="289421"/>
                    <a:pt x="741394" y="342551"/>
                    <a:pt x="649115" y="377505"/>
                  </a:cubicBezTo>
                  <a:cubicBezTo>
                    <a:pt x="556836" y="412459"/>
                    <a:pt x="464558" y="408265"/>
                    <a:pt x="389057" y="436228"/>
                  </a:cubicBezTo>
                  <a:cubicBezTo>
                    <a:pt x="313556" y="464191"/>
                    <a:pt x="257629" y="513127"/>
                    <a:pt x="196110" y="545285"/>
                  </a:cubicBezTo>
                  <a:cubicBezTo>
                    <a:pt x="134591" y="577443"/>
                    <a:pt x="50701" y="615193"/>
                    <a:pt x="19941" y="629174"/>
                  </a:cubicBezTo>
                  <a:cubicBezTo>
                    <a:pt x="-10819" y="643156"/>
                    <a:pt x="366" y="636165"/>
                    <a:pt x="11552" y="629174"/>
                  </a:cubicBezTo>
                </a:path>
              </a:pathLst>
            </a:custGeom>
            <a:noFill/>
            <a:ln w="76200" cap="flat" cmpd="sng" algn="ctr">
              <a:solidFill>
                <a:srgbClr val="FF3333"/>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 name="TextBox 11"/>
            <p:cNvSpPr txBox="1"/>
            <p:nvPr/>
          </p:nvSpPr>
          <p:spPr>
            <a:xfrm rot="19397348">
              <a:off x="3897489" y="4104917"/>
              <a:ext cx="1776075" cy="276999"/>
            </a:xfrm>
            <a:prstGeom prst="rect">
              <a:avLst/>
            </a:prstGeom>
            <a:noFill/>
          </p:spPr>
          <p:txBody>
            <a:bodyPr wrap="square" rtlCol="0">
              <a:spAutoFit/>
            </a:bodyPr>
            <a:lstStyle/>
            <a:p>
              <a:pPr algn="l"/>
              <a:r>
                <a:rPr lang="en-US" sz="1200" b="1" dirty="0">
                  <a:solidFill>
                    <a:srgbClr val="FF0000"/>
                  </a:solidFill>
                </a:rPr>
                <a:t>US: Once-through</a:t>
              </a:r>
            </a:p>
          </p:txBody>
        </p:sp>
        <p:sp>
          <p:nvSpPr>
            <p:cNvPr id="17" name="TextBox 16"/>
            <p:cNvSpPr txBox="1"/>
            <p:nvPr/>
          </p:nvSpPr>
          <p:spPr>
            <a:xfrm>
              <a:off x="347633" y="1403304"/>
              <a:ext cx="2982796" cy="461665"/>
            </a:xfrm>
            <a:prstGeom prst="rect">
              <a:avLst/>
            </a:prstGeom>
            <a:noFill/>
          </p:spPr>
          <p:txBody>
            <a:bodyPr wrap="square" rtlCol="0">
              <a:spAutoFit/>
            </a:bodyPr>
            <a:lstStyle/>
            <a:p>
              <a:pPr algn="l"/>
              <a:r>
                <a:rPr lang="en-US" sz="1200" dirty="0"/>
                <a:t>Closed fuel cycle with reprocessing </a:t>
              </a:r>
              <a:br>
                <a:rPr lang="en-US" sz="1200" dirty="0"/>
              </a:br>
              <a:r>
                <a:rPr lang="en-US" sz="1200" dirty="0"/>
                <a:t>(France, Japan, Russia, India, ...)</a:t>
              </a:r>
            </a:p>
          </p:txBody>
        </p:sp>
      </p:grpSp>
      <p:sp>
        <p:nvSpPr>
          <p:cNvPr id="2" name="Title 1"/>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Uranium</a:t>
            </a:r>
            <a:r>
              <a:rPr lang="en-US" dirty="0"/>
              <a:t> and </a:t>
            </a:r>
            <a:r>
              <a:rPr lang="en-US" dirty="0">
                <a:solidFill>
                  <a:srgbClr val="0000FF"/>
                </a:solidFill>
                <a:effectLst>
                  <a:outerShdw blurRad="38100" dist="38100" dir="2700000" algn="tl">
                    <a:srgbClr val="000000">
                      <a:alpha val="43137"/>
                    </a:srgbClr>
                  </a:outerShdw>
                </a:effectLst>
              </a:rPr>
              <a:t>Thorium</a:t>
            </a:r>
            <a:r>
              <a:rPr lang="en-US" dirty="0"/>
              <a:t> Fuel Cycles</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20</a:t>
            </a:fld>
            <a:endParaRPr lang="en-US">
              <a:solidFill>
                <a:srgbClr val="C0C0C0"/>
              </a:solidFill>
            </a:endParaRPr>
          </a:p>
        </p:txBody>
      </p:sp>
      <p:pic>
        <p:nvPicPr>
          <p:cNvPr id="1720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926" r="2344" b="18528"/>
          <a:stretch/>
        </p:blipFill>
        <p:spPr bwMode="auto">
          <a:xfrm>
            <a:off x="295537" y="5075341"/>
            <a:ext cx="2716111" cy="139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95606" y="5097614"/>
            <a:ext cx="2716042" cy="246221"/>
          </a:xfrm>
          <a:prstGeom prst="rect">
            <a:avLst/>
          </a:prstGeom>
          <a:noFill/>
        </p:spPr>
        <p:txBody>
          <a:bodyPr wrap="square" rtlCol="0">
            <a:spAutoFit/>
          </a:bodyPr>
          <a:lstStyle/>
          <a:p>
            <a:r>
              <a:rPr lang="en-US" sz="1000" dirty="0">
                <a:solidFill>
                  <a:srgbClr val="FFFF00"/>
                </a:solidFill>
              </a:rPr>
              <a:t>Geological Depository in Carlsbad/NM</a:t>
            </a:r>
          </a:p>
        </p:txBody>
      </p:sp>
      <p:sp>
        <p:nvSpPr>
          <p:cNvPr id="20" name="TextBox 19"/>
          <p:cNvSpPr txBox="1"/>
          <p:nvPr/>
        </p:nvSpPr>
        <p:spPr>
          <a:xfrm>
            <a:off x="264963" y="3147095"/>
            <a:ext cx="1604058" cy="1569660"/>
          </a:xfrm>
          <a:prstGeom prst="rect">
            <a:avLst/>
          </a:prstGeom>
          <a:noFill/>
        </p:spPr>
        <p:txBody>
          <a:bodyPr wrap="square" rtlCol="0">
            <a:spAutoFit/>
          </a:bodyPr>
          <a:lstStyle/>
          <a:p>
            <a:pPr algn="l"/>
            <a:r>
              <a:rPr lang="en-US" sz="1200" dirty="0"/>
              <a:t>Worldwide: </a:t>
            </a:r>
            <a:br>
              <a:rPr lang="en-US" sz="1200" dirty="0"/>
            </a:br>
            <a:r>
              <a:rPr lang="en-US" sz="1200" dirty="0"/>
              <a:t>5 geological depositories in operation (US: 1)</a:t>
            </a:r>
          </a:p>
          <a:p>
            <a:pPr algn="l"/>
            <a:endParaRPr lang="en-US" sz="1200" dirty="0"/>
          </a:p>
          <a:p>
            <a:pPr algn="l"/>
            <a:r>
              <a:rPr lang="en-US" sz="1200" dirty="0">
                <a:solidFill>
                  <a:srgbClr val="0000FF"/>
                </a:solidFill>
              </a:rPr>
              <a:t>Yucca Mountain</a:t>
            </a:r>
          </a:p>
          <a:p>
            <a:pPr algn="l"/>
            <a:r>
              <a:rPr lang="en-US" sz="1200" dirty="0"/>
              <a:t>Stopped in 2010, temporarily?</a:t>
            </a:r>
          </a:p>
        </p:txBody>
      </p:sp>
      <p:grpSp>
        <p:nvGrpSpPr>
          <p:cNvPr id="13" name="Group 12"/>
          <p:cNvGrpSpPr/>
          <p:nvPr/>
        </p:nvGrpSpPr>
        <p:grpSpPr>
          <a:xfrm>
            <a:off x="6445579" y="2359758"/>
            <a:ext cx="2125250" cy="2242995"/>
            <a:chOff x="6445579" y="983962"/>
            <a:chExt cx="2125250" cy="2242995"/>
          </a:xfrm>
        </p:grpSpPr>
        <p:grpSp>
          <p:nvGrpSpPr>
            <p:cNvPr id="10" name="Group 9"/>
            <p:cNvGrpSpPr/>
            <p:nvPr/>
          </p:nvGrpSpPr>
          <p:grpSpPr>
            <a:xfrm>
              <a:off x="6467912" y="1241571"/>
              <a:ext cx="2102917" cy="1985386"/>
              <a:chOff x="6467912" y="1241571"/>
              <a:chExt cx="2102917" cy="1985386"/>
            </a:xfrm>
          </p:grpSpPr>
          <p:sp>
            <p:nvSpPr>
              <p:cNvPr id="9" name="Rectangle 8"/>
              <p:cNvSpPr/>
              <p:nvPr/>
            </p:nvSpPr>
            <p:spPr bwMode="auto">
              <a:xfrm>
                <a:off x="6467912" y="1241571"/>
                <a:ext cx="2102917" cy="198538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pic>
            <p:nvPicPr>
              <p:cNvPr id="172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8990" y="1361629"/>
                <a:ext cx="1351839" cy="186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Magnetic Disk 6"/>
              <p:cNvSpPr/>
              <p:nvPr/>
            </p:nvSpPr>
            <p:spPr bwMode="auto">
              <a:xfrm>
                <a:off x="6551802" y="1428742"/>
                <a:ext cx="536895" cy="777564"/>
              </a:xfrm>
              <a:prstGeom prst="flowChartMagneticDisk">
                <a:avLst/>
              </a:prstGeom>
              <a:gradFill flip="none" rotWithShape="1">
                <a:gsLst>
                  <a:gs pos="0">
                    <a:srgbClr val="F6F24C">
                      <a:shade val="30000"/>
                      <a:satMod val="115000"/>
                    </a:srgbClr>
                  </a:gs>
                  <a:gs pos="50000">
                    <a:srgbClr val="F6F24C">
                      <a:shade val="67500"/>
                      <a:satMod val="115000"/>
                    </a:srgbClr>
                  </a:gs>
                  <a:gs pos="100000">
                    <a:srgbClr val="F6F24C">
                      <a:shade val="100000"/>
                      <a:satMod val="115000"/>
                    </a:srgbClr>
                  </a:gs>
                </a:gsLst>
                <a:lin ang="135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6467912" y="1744911"/>
                <a:ext cx="713064" cy="338554"/>
              </a:xfrm>
              <a:prstGeom prst="rect">
                <a:avLst/>
              </a:prstGeom>
              <a:noFill/>
            </p:spPr>
            <p:txBody>
              <a:bodyPr wrap="square" rtlCol="0">
                <a:spAutoFit/>
              </a:bodyPr>
              <a:lstStyle/>
              <a:p>
                <a:r>
                  <a:rPr lang="en-US" sz="800" b="1" dirty="0"/>
                  <a:t>35 tons U fuel</a:t>
                </a:r>
              </a:p>
            </p:txBody>
          </p:sp>
        </p:grpSp>
        <p:sp>
          <p:nvSpPr>
            <p:cNvPr id="21" name="TextBox 20"/>
            <p:cNvSpPr txBox="1"/>
            <p:nvPr/>
          </p:nvSpPr>
          <p:spPr>
            <a:xfrm>
              <a:off x="6445579" y="983962"/>
              <a:ext cx="2125250" cy="276999"/>
            </a:xfrm>
            <a:prstGeom prst="rect">
              <a:avLst/>
            </a:prstGeom>
            <a:noFill/>
          </p:spPr>
          <p:txBody>
            <a:bodyPr wrap="square" rtlCol="0">
              <a:spAutoFit/>
            </a:bodyPr>
            <a:lstStyle/>
            <a:p>
              <a:pPr algn="l"/>
              <a:r>
                <a:rPr lang="en-US" sz="1200" dirty="0">
                  <a:solidFill>
                    <a:srgbClr val="0000FF"/>
                  </a:solidFill>
                </a:rPr>
                <a:t>Uranium Fuel Conversion</a:t>
              </a:r>
            </a:p>
          </p:txBody>
        </p:sp>
      </p:grpSp>
      <p:sp>
        <p:nvSpPr>
          <p:cNvPr id="25" name="TextBox 24"/>
          <p:cNvSpPr txBox="1"/>
          <p:nvPr/>
        </p:nvSpPr>
        <p:spPr>
          <a:xfrm>
            <a:off x="5580225" y="1303015"/>
            <a:ext cx="3071216" cy="646331"/>
          </a:xfrm>
          <a:prstGeom prst="rect">
            <a:avLst/>
          </a:prstGeom>
          <a:noFill/>
        </p:spPr>
        <p:txBody>
          <a:bodyPr wrap="square" rtlCol="0">
            <a:spAutoFit/>
          </a:bodyPr>
          <a:lstStyle/>
          <a:p>
            <a:pPr algn="l"/>
            <a:r>
              <a:rPr lang="en-US" sz="1200" dirty="0"/>
              <a:t>Permanent storage of high-level waste already paid for by consumers</a:t>
            </a:r>
          </a:p>
          <a:p>
            <a:pPr algn="l"/>
            <a:r>
              <a:rPr lang="en-US" sz="1200" dirty="0"/>
              <a:t>¢0.1/kWh.</a:t>
            </a:r>
          </a:p>
        </p:txBody>
      </p:sp>
      <p:sp>
        <p:nvSpPr>
          <p:cNvPr id="26" name="TextBox 25"/>
          <p:cNvSpPr txBox="1"/>
          <p:nvPr/>
        </p:nvSpPr>
        <p:spPr>
          <a:xfrm>
            <a:off x="394351" y="858020"/>
            <a:ext cx="8257090" cy="338554"/>
          </a:xfrm>
          <a:prstGeom prst="rect">
            <a:avLst/>
          </a:prstGeom>
          <a:noFill/>
        </p:spPr>
        <p:txBody>
          <a:bodyPr wrap="square" rtlCol="0">
            <a:spAutoFit/>
          </a:bodyPr>
          <a:lstStyle/>
          <a:p>
            <a:pPr algn="l"/>
            <a:r>
              <a:rPr lang="en-US" sz="1600" dirty="0">
                <a:solidFill>
                  <a:srgbClr val="0000FF"/>
                </a:solidFill>
              </a:rPr>
              <a:t>“Spent fuel” still contains 97% of nuclear energy (</a:t>
            </a:r>
            <a:r>
              <a:rPr lang="en-US" sz="1600" baseline="30000" dirty="0">
                <a:solidFill>
                  <a:srgbClr val="0000FF"/>
                </a:solidFill>
              </a:rPr>
              <a:t>235,238</a:t>
            </a:r>
            <a:r>
              <a:rPr lang="en-US" sz="1600" dirty="0">
                <a:solidFill>
                  <a:srgbClr val="0000FF"/>
                </a:solidFill>
              </a:rPr>
              <a:t>U, </a:t>
            </a:r>
            <a:r>
              <a:rPr lang="en-US" sz="1600" baseline="30000" dirty="0">
                <a:solidFill>
                  <a:srgbClr val="0000FF"/>
                </a:solidFill>
              </a:rPr>
              <a:t>239,240</a:t>
            </a:r>
            <a:r>
              <a:rPr lang="en-US" sz="1600" dirty="0">
                <a:solidFill>
                  <a:srgbClr val="0000FF"/>
                </a:solidFill>
              </a:rPr>
              <a:t>Pu) </a:t>
            </a:r>
            <a:r>
              <a:rPr lang="en-US" sz="1600" dirty="0"/>
              <a:t>+ FF &amp; MA </a:t>
            </a:r>
          </a:p>
        </p:txBody>
      </p:sp>
      <p:sp>
        <p:nvSpPr>
          <p:cNvPr id="27" name="TextBox 26"/>
          <p:cNvSpPr txBox="1"/>
          <p:nvPr/>
        </p:nvSpPr>
        <p:spPr>
          <a:xfrm>
            <a:off x="8114510" y="4220194"/>
            <a:ext cx="828748" cy="215444"/>
          </a:xfrm>
          <a:prstGeom prst="rect">
            <a:avLst/>
          </a:prstGeom>
          <a:noFill/>
        </p:spPr>
        <p:txBody>
          <a:bodyPr wrap="square" rtlCol="0">
            <a:spAutoFit/>
          </a:bodyPr>
          <a:lstStyle/>
          <a:p>
            <a:pPr algn="l"/>
            <a:r>
              <a:rPr lang="en-US" sz="800" b="1" dirty="0">
                <a:solidFill>
                  <a:srgbClr val="0000FF"/>
                </a:solidFill>
                <a:sym typeface="Wingdings" pitchFamily="2" charset="2"/>
              </a:rPr>
              <a:t> </a:t>
            </a:r>
            <a:r>
              <a:rPr lang="en-US" sz="800" b="1" dirty="0">
                <a:solidFill>
                  <a:srgbClr val="0000FF"/>
                </a:solidFill>
              </a:rPr>
              <a:t>A, A+1,..</a:t>
            </a: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878727" y="5261929"/>
            <a:ext cx="4799248" cy="1205266"/>
          </a:xfrm>
          <a:prstGeom prst="rect">
            <a:avLst/>
          </a:prstGeom>
          <a:ln>
            <a:solidFill>
              <a:schemeClr val="tx1"/>
            </a:solidFill>
          </a:ln>
        </p:spPr>
      </p:pic>
      <p:sp>
        <p:nvSpPr>
          <p:cNvPr id="23" name="TextBox 22"/>
          <p:cNvSpPr txBox="1"/>
          <p:nvPr/>
        </p:nvSpPr>
        <p:spPr>
          <a:xfrm>
            <a:off x="5405287" y="5230451"/>
            <a:ext cx="2125250" cy="276999"/>
          </a:xfrm>
          <a:prstGeom prst="rect">
            <a:avLst/>
          </a:prstGeom>
          <a:noFill/>
        </p:spPr>
        <p:txBody>
          <a:bodyPr wrap="square" rtlCol="0">
            <a:spAutoFit/>
          </a:bodyPr>
          <a:lstStyle/>
          <a:p>
            <a:pPr algn="l"/>
            <a:r>
              <a:rPr lang="en-US" sz="1200" dirty="0">
                <a:solidFill>
                  <a:srgbClr val="009900"/>
                </a:solidFill>
              </a:rPr>
              <a:t>Thorium Fuel Conversion</a:t>
            </a:r>
          </a:p>
        </p:txBody>
      </p:sp>
      <p:sp>
        <p:nvSpPr>
          <p:cNvPr id="15" name="Arrow: Up-Down 14">
            <a:extLst>
              <a:ext uri="{FF2B5EF4-FFF2-40B4-BE49-F238E27FC236}">
                <a16:creationId xmlns:a16="http://schemas.microsoft.com/office/drawing/2014/main" id="{9F17E863-35AF-4B12-9FA7-F5F042818ADB}"/>
              </a:ext>
            </a:extLst>
          </p:cNvPr>
          <p:cNvSpPr/>
          <p:nvPr/>
        </p:nvSpPr>
        <p:spPr bwMode="auto">
          <a:xfrm>
            <a:off x="7482956" y="4691525"/>
            <a:ext cx="243212" cy="507448"/>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18" name="Straight Arrow Connector 17">
            <a:extLst>
              <a:ext uri="{FF2B5EF4-FFF2-40B4-BE49-F238E27FC236}">
                <a16:creationId xmlns:a16="http://schemas.microsoft.com/office/drawing/2014/main" id="{AA2062FC-672B-597D-BC5A-342C985E49C3}"/>
              </a:ext>
            </a:extLst>
          </p:cNvPr>
          <p:cNvCxnSpPr/>
          <p:nvPr/>
        </p:nvCxnSpPr>
        <p:spPr bwMode="auto">
          <a:xfrm>
            <a:off x="1341648" y="3055391"/>
            <a:ext cx="507756" cy="0"/>
          </a:xfrm>
          <a:prstGeom prst="straightConnector1">
            <a:avLst/>
          </a:prstGeom>
          <a:solidFill>
            <a:schemeClr val="accent1"/>
          </a:solidFill>
          <a:ln w="57150" cap="flat" cmpd="sng" algn="ctr">
            <a:solidFill>
              <a:srgbClr val="FF3333"/>
            </a:solidFill>
            <a:prstDash val="solid"/>
            <a:round/>
            <a:headEnd type="none" w="med" len="med"/>
            <a:tailEnd type="arrow" w="med" len="med"/>
          </a:ln>
          <a:effectLst/>
        </p:spPr>
      </p:cxnSp>
    </p:spTree>
    <p:extLst>
      <p:ext uri="{BB962C8B-B14F-4D97-AF65-F5344CB8AC3E}">
        <p14:creationId xmlns:p14="http://schemas.microsoft.com/office/powerpoint/2010/main" val="3228634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ltLang="en-US"/>
              <a:t>W. Udo Schröder, 2024</a:t>
            </a:r>
          </a:p>
        </p:txBody>
      </p:sp>
      <p:sp>
        <p:nvSpPr>
          <p:cNvPr id="10" name="Footer Placeholder 4"/>
          <p:cNvSpPr>
            <a:spLocks noGrp="1"/>
          </p:cNvSpPr>
          <p:nvPr>
            <p:ph type="ftr" sz="quarter" idx="11"/>
          </p:nvPr>
        </p:nvSpPr>
        <p:spPr/>
        <p:txBody>
          <a:bodyPr/>
          <a:lstStyle/>
          <a:p>
            <a:r>
              <a:rPr lang="en-US" altLang="en-US"/>
              <a:t>ESTS_4-3-Nucl_Fission</a:t>
            </a:r>
          </a:p>
        </p:txBody>
      </p:sp>
      <p:sp>
        <p:nvSpPr>
          <p:cNvPr id="11" name="Slide Number Placeholder 5"/>
          <p:cNvSpPr>
            <a:spLocks noGrp="1"/>
          </p:cNvSpPr>
          <p:nvPr>
            <p:ph type="sldNum" sz="quarter" idx="12"/>
          </p:nvPr>
        </p:nvSpPr>
        <p:spPr/>
        <p:txBody>
          <a:bodyPr/>
          <a:lstStyle/>
          <a:p>
            <a:r>
              <a:rPr lang="en-US" altLang="en-US"/>
              <a:t>  </a:t>
            </a:r>
            <a:fld id="{5B74C79C-26EE-40D1-B998-059B336606FA}" type="slidenum">
              <a:rPr lang="en-US" altLang="en-US"/>
              <a:pPr/>
              <a:t>21</a:t>
            </a:fld>
            <a:endParaRPr lang="en-US" altLang="en-US"/>
          </a:p>
        </p:txBody>
      </p:sp>
      <p:pic>
        <p:nvPicPr>
          <p:cNvPr id="311306" name="Picture 10" descr="Refer to caption below for image de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850900"/>
            <a:ext cx="7970838" cy="6007100"/>
          </a:xfrm>
          <a:prstGeom prst="rect">
            <a:avLst/>
          </a:prstGeom>
          <a:noFill/>
          <a:extLst>
            <a:ext uri="{909E8E84-426E-40DD-AFC4-6F175D3DCCD1}">
              <a14:hiddenFill xmlns:a14="http://schemas.microsoft.com/office/drawing/2010/main">
                <a:solidFill>
                  <a:srgbClr val="FFFFFF"/>
                </a:solidFill>
              </a14:hiddenFill>
            </a:ext>
          </a:extLst>
        </p:spPr>
      </p:pic>
      <p:sp>
        <p:nvSpPr>
          <p:cNvPr id="311298" name="Rectangle 2"/>
          <p:cNvSpPr>
            <a:spLocks noGrp="1" noChangeArrowheads="1"/>
          </p:cNvSpPr>
          <p:nvPr>
            <p:ph type="title"/>
          </p:nvPr>
        </p:nvSpPr>
        <p:spPr/>
        <p:txBody>
          <a:bodyPr/>
          <a:lstStyle/>
          <a:p>
            <a:r>
              <a:rPr lang="en-US" altLang="en-US"/>
              <a:t>Fuel Cycle: Fuel Enrichment</a:t>
            </a:r>
          </a:p>
        </p:txBody>
      </p:sp>
      <p:pic>
        <p:nvPicPr>
          <p:cNvPr id="311301" name="Picture 5" descr="Central Control Fac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85825"/>
            <a:ext cx="2270125" cy="1806575"/>
          </a:xfrm>
          <a:prstGeom prst="rect">
            <a:avLst/>
          </a:prstGeom>
          <a:noFill/>
          <a:extLst>
            <a:ext uri="{909E8E84-426E-40DD-AFC4-6F175D3DCCD1}">
              <a14:hiddenFill xmlns:a14="http://schemas.microsoft.com/office/drawing/2010/main">
                <a:solidFill>
                  <a:srgbClr val="FFFFFF"/>
                </a:solidFill>
              </a14:hiddenFill>
            </a:ext>
          </a:extLst>
        </p:spPr>
      </p:pic>
      <p:sp>
        <p:nvSpPr>
          <p:cNvPr id="311304" name="Text Box 8"/>
          <p:cNvSpPr txBox="1">
            <a:spLocks noChangeArrowheads="1"/>
          </p:cNvSpPr>
          <p:nvPr/>
        </p:nvSpPr>
        <p:spPr bwMode="auto">
          <a:xfrm>
            <a:off x="4533900" y="1106488"/>
            <a:ext cx="398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Paducah/KY Separation Plant</a:t>
            </a:r>
          </a:p>
        </p:txBody>
      </p:sp>
      <p:sp>
        <p:nvSpPr>
          <p:cNvPr id="311308" name="Text Box 12"/>
          <p:cNvSpPr txBox="1">
            <a:spLocks noChangeArrowheads="1"/>
          </p:cNvSpPr>
          <p:nvPr/>
        </p:nvSpPr>
        <p:spPr bwMode="auto">
          <a:xfrm>
            <a:off x="596900" y="2374900"/>
            <a:ext cx="2136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chemeClr val="bg1"/>
                </a:solidFill>
              </a:rPr>
              <a:t>plant control room</a:t>
            </a:r>
          </a:p>
        </p:txBody>
      </p:sp>
      <p:pic>
        <p:nvPicPr>
          <p:cNvPr id="12" name="Picture 11"/>
          <p:cNvPicPr>
            <a:picLocks noChangeAspect="1"/>
          </p:cNvPicPr>
          <p:nvPr/>
        </p:nvPicPr>
        <p:blipFill>
          <a:blip r:embed="rId5"/>
          <a:stretch>
            <a:fillRect/>
          </a:stretch>
        </p:blipFill>
        <p:spPr>
          <a:xfrm>
            <a:off x="540289" y="4252791"/>
            <a:ext cx="4374072" cy="2467096"/>
          </a:xfrm>
          <a:prstGeom prst="rect">
            <a:avLst/>
          </a:prstGeom>
        </p:spPr>
      </p:pic>
      <p:sp>
        <p:nvSpPr>
          <p:cNvPr id="13" name="Text Box 5"/>
          <p:cNvSpPr txBox="1">
            <a:spLocks noChangeArrowheads="1"/>
          </p:cNvSpPr>
          <p:nvPr/>
        </p:nvSpPr>
        <p:spPr bwMode="auto">
          <a:xfrm>
            <a:off x="4972050" y="5242559"/>
            <a:ext cx="34813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800">
                <a:solidFill>
                  <a:srgbClr val="FFFF00"/>
                </a:solidFill>
              </a:rPr>
              <a:t>Cylinders spin at 1.5km/s surface velocity </a:t>
            </a:r>
            <a:r>
              <a:rPr lang="en-US" altLang="en-US" sz="1800">
                <a:solidFill>
                  <a:srgbClr val="FFFF00"/>
                </a:solidFill>
                <a:sym typeface="Wingdings" panose="05000000000000000000" pitchFamily="2" charset="2"/>
              </a:rPr>
              <a:t> centrifugal forces produce different sedimentation rates</a:t>
            </a:r>
            <a:endParaRPr lang="en-US" altLang="en-US" sz="1800">
              <a:solidFill>
                <a:srgbClr val="FFFF00"/>
              </a:solidFill>
            </a:endParaRPr>
          </a:p>
        </p:txBody>
      </p:sp>
    </p:spTree>
    <p:extLst>
      <p:ext uri="{BB962C8B-B14F-4D97-AF65-F5344CB8AC3E}">
        <p14:creationId xmlns:p14="http://schemas.microsoft.com/office/powerpoint/2010/main" val="427859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ate Placeholder 3"/>
          <p:cNvSpPr>
            <a:spLocks noGrp="1"/>
          </p:cNvSpPr>
          <p:nvPr>
            <p:ph type="dt" sz="half" idx="10"/>
          </p:nvPr>
        </p:nvSpPr>
        <p:spPr/>
        <p:txBody>
          <a:bodyPr/>
          <a:lstStyle/>
          <a:p>
            <a:r>
              <a:rPr lang="en-US" altLang="en-US"/>
              <a:t>W. Udo Schröder, 2024</a:t>
            </a:r>
          </a:p>
        </p:txBody>
      </p:sp>
      <p:sp>
        <p:nvSpPr>
          <p:cNvPr id="59" name="Footer Placeholder 4"/>
          <p:cNvSpPr>
            <a:spLocks noGrp="1"/>
          </p:cNvSpPr>
          <p:nvPr>
            <p:ph type="ftr" sz="quarter" idx="11"/>
          </p:nvPr>
        </p:nvSpPr>
        <p:spPr/>
        <p:txBody>
          <a:bodyPr/>
          <a:lstStyle/>
          <a:p>
            <a:r>
              <a:rPr lang="en-US" altLang="en-US"/>
              <a:t>ESTS_4-3-Nucl_Fission</a:t>
            </a:r>
          </a:p>
        </p:txBody>
      </p:sp>
      <p:sp>
        <p:nvSpPr>
          <p:cNvPr id="60" name="Slide Number Placeholder 5"/>
          <p:cNvSpPr>
            <a:spLocks noGrp="1"/>
          </p:cNvSpPr>
          <p:nvPr>
            <p:ph type="sldNum" sz="quarter" idx="12"/>
          </p:nvPr>
        </p:nvSpPr>
        <p:spPr/>
        <p:txBody>
          <a:bodyPr/>
          <a:lstStyle/>
          <a:p>
            <a:r>
              <a:rPr lang="en-US" altLang="en-US"/>
              <a:t>  </a:t>
            </a:r>
            <a:fld id="{6732F052-72F3-470A-A844-8E9A51DC2671}" type="slidenum">
              <a:rPr lang="en-US" altLang="en-US"/>
              <a:pPr/>
              <a:t>22</a:t>
            </a:fld>
            <a:endParaRPr lang="en-US" altLang="en-US"/>
          </a:p>
        </p:txBody>
      </p:sp>
      <p:sp>
        <p:nvSpPr>
          <p:cNvPr id="293890" name="Rectangle 2"/>
          <p:cNvSpPr>
            <a:spLocks noGrp="1" noChangeArrowheads="1"/>
          </p:cNvSpPr>
          <p:nvPr>
            <p:ph type="title"/>
          </p:nvPr>
        </p:nvSpPr>
        <p:spPr/>
        <p:txBody>
          <a:bodyPr/>
          <a:lstStyle/>
          <a:p>
            <a:r>
              <a:rPr lang="en-US" altLang="en-US"/>
              <a:t>Gas Diffusion Isotope Enrichment</a:t>
            </a:r>
          </a:p>
        </p:txBody>
      </p:sp>
      <p:sp>
        <p:nvSpPr>
          <p:cNvPr id="293939" name="Rectangle 51"/>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graphicFrame>
        <p:nvGraphicFramePr>
          <p:cNvPr id="293938" name="Object 50"/>
          <p:cNvGraphicFramePr>
            <a:graphicFrameLocks noChangeAspect="1"/>
          </p:cNvGraphicFramePr>
          <p:nvPr>
            <p:extLst>
              <p:ext uri="{D42A27DB-BD31-4B8C-83A1-F6EECF244321}">
                <p14:modId xmlns:p14="http://schemas.microsoft.com/office/powerpoint/2010/main" val="1027282187"/>
              </p:ext>
            </p:extLst>
          </p:nvPr>
        </p:nvGraphicFramePr>
        <p:xfrm>
          <a:off x="2716663" y="1127125"/>
          <a:ext cx="1737862" cy="501651"/>
        </p:xfrm>
        <a:graphic>
          <a:graphicData uri="http://schemas.openxmlformats.org/presentationml/2006/ole">
            <mc:AlternateContent xmlns:mc="http://schemas.openxmlformats.org/markup-compatibility/2006">
              <mc:Choice xmlns:v="urn:schemas-microsoft-com:vml" Requires="v">
                <p:oleObj name="Equation" r:id="rId3" imgW="2463480" imgH="711000" progId="Equation.DSMT4">
                  <p:embed/>
                </p:oleObj>
              </mc:Choice>
              <mc:Fallback>
                <p:oleObj name="Equation" r:id="rId3" imgW="2463480" imgH="711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663" y="1127125"/>
                        <a:ext cx="1737862" cy="501651"/>
                      </a:xfrm>
                      <a:prstGeom prst="rect">
                        <a:avLst/>
                      </a:prstGeom>
                      <a:noFill/>
                    </p:spPr>
                  </p:pic>
                </p:oleObj>
              </mc:Fallback>
            </mc:AlternateContent>
          </a:graphicData>
        </a:graphic>
      </p:graphicFrame>
      <p:sp>
        <p:nvSpPr>
          <p:cNvPr id="293941" name="Rectangle 53"/>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graphicFrame>
        <p:nvGraphicFramePr>
          <p:cNvPr id="293940" name="Object 52"/>
          <p:cNvGraphicFramePr>
            <a:graphicFrameLocks noChangeAspect="1"/>
          </p:cNvGraphicFramePr>
          <p:nvPr>
            <p:extLst>
              <p:ext uri="{D42A27DB-BD31-4B8C-83A1-F6EECF244321}">
                <p14:modId xmlns:p14="http://schemas.microsoft.com/office/powerpoint/2010/main" val="1619212322"/>
              </p:ext>
            </p:extLst>
          </p:nvPr>
        </p:nvGraphicFramePr>
        <p:xfrm>
          <a:off x="3706021" y="1740695"/>
          <a:ext cx="789780" cy="484187"/>
        </p:xfrm>
        <a:graphic>
          <a:graphicData uri="http://schemas.openxmlformats.org/presentationml/2006/ole">
            <mc:AlternateContent xmlns:mc="http://schemas.openxmlformats.org/markup-compatibility/2006">
              <mc:Choice xmlns:v="urn:schemas-microsoft-com:vml" Requires="v">
                <p:oleObj name="Equation" r:id="rId5" imgW="1257120" imgH="774360" progId="Equation.DSMT4">
                  <p:embed/>
                </p:oleObj>
              </mc:Choice>
              <mc:Fallback>
                <p:oleObj name="Equation" r:id="rId5" imgW="1257120" imgH="7743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6021" y="1740695"/>
                        <a:ext cx="789780" cy="484187"/>
                      </a:xfrm>
                      <a:prstGeom prst="rect">
                        <a:avLst/>
                      </a:prstGeom>
                      <a:noFill/>
                    </p:spPr>
                  </p:pic>
                </p:oleObj>
              </mc:Fallback>
            </mc:AlternateContent>
          </a:graphicData>
        </a:graphic>
      </p:graphicFrame>
      <p:sp>
        <p:nvSpPr>
          <p:cNvPr id="293942" name="Text Box 54"/>
          <p:cNvSpPr txBox="1">
            <a:spLocks noChangeArrowheads="1"/>
          </p:cNvSpPr>
          <p:nvPr/>
        </p:nvSpPr>
        <p:spPr bwMode="auto">
          <a:xfrm>
            <a:off x="487165" y="4695254"/>
            <a:ext cx="44017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a:t>Preferred technology: Gaseous diffusion of UF</a:t>
            </a:r>
            <a:r>
              <a:rPr lang="en-US" altLang="en-US" sz="1600" baseline="-25000"/>
              <a:t>6 </a:t>
            </a:r>
            <a:r>
              <a:rPr lang="en-US" altLang="en-US" sz="1600"/>
              <a:t>(</a:t>
            </a:r>
            <a:r>
              <a:rPr lang="en-US" altLang="en-US" sz="1600" baseline="30000"/>
              <a:t>19</a:t>
            </a:r>
            <a:r>
              <a:rPr lang="en-US" altLang="en-US" sz="1600"/>
              <a:t>F mono-isotopic)</a:t>
            </a:r>
          </a:p>
          <a:p>
            <a:pPr algn="l">
              <a:spcBef>
                <a:spcPct val="50000"/>
              </a:spcBef>
            </a:pPr>
            <a:r>
              <a:rPr lang="en-US" altLang="en-US" sz="1600"/>
              <a:t>Laser ionization possible, economics</a:t>
            </a:r>
          </a:p>
        </p:txBody>
      </p:sp>
      <p:sp>
        <p:nvSpPr>
          <p:cNvPr id="293943" name="Text Box 55"/>
          <p:cNvSpPr txBox="1">
            <a:spLocks noChangeArrowheads="1"/>
          </p:cNvSpPr>
          <p:nvPr/>
        </p:nvSpPr>
        <p:spPr bwMode="auto">
          <a:xfrm>
            <a:off x="3006336" y="2389377"/>
            <a:ext cx="1800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400"/>
              <a:t>1.5% mass difference</a:t>
            </a:r>
          </a:p>
        </p:txBody>
      </p:sp>
      <p:sp>
        <p:nvSpPr>
          <p:cNvPr id="293944" name="Text Box 56"/>
          <p:cNvSpPr txBox="1">
            <a:spLocks noChangeArrowheads="1"/>
          </p:cNvSpPr>
          <p:nvPr/>
        </p:nvSpPr>
        <p:spPr bwMode="auto">
          <a:xfrm>
            <a:off x="487165" y="5823180"/>
            <a:ext cx="49807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a:t>US: NPP  (7TWh/a output) needs 250 GWh/a for enrichment</a:t>
            </a:r>
          </a:p>
        </p:txBody>
      </p:sp>
      <p:sp>
        <p:nvSpPr>
          <p:cNvPr id="293947" name="Text Box 59"/>
          <p:cNvSpPr txBox="1">
            <a:spLocks noChangeArrowheads="1"/>
          </p:cNvSpPr>
          <p:nvPr/>
        </p:nvSpPr>
        <p:spPr bwMode="auto">
          <a:xfrm>
            <a:off x="5391509" y="3196508"/>
            <a:ext cx="32952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a:t>Intermediate enrichment ~20% needed for research &amp; radio-pharma reactors</a:t>
            </a:r>
          </a:p>
        </p:txBody>
      </p:sp>
      <p:grpSp>
        <p:nvGrpSpPr>
          <p:cNvPr id="62" name="Group 61"/>
          <p:cNvGrpSpPr/>
          <p:nvPr/>
        </p:nvGrpSpPr>
        <p:grpSpPr>
          <a:xfrm>
            <a:off x="521669" y="947003"/>
            <a:ext cx="4632835" cy="3672181"/>
            <a:chOff x="948906" y="1075171"/>
            <a:chExt cx="4632835" cy="3672181"/>
          </a:xfrm>
        </p:grpSpPr>
        <p:pic>
          <p:nvPicPr>
            <p:cNvPr id="63" name="Picture 62"/>
            <p:cNvPicPr>
              <a:picLocks noChangeAspect="1"/>
            </p:cNvPicPr>
            <p:nvPr/>
          </p:nvPicPr>
          <p:blipFill>
            <a:blip r:embed="rId7"/>
            <a:stretch>
              <a:fillRect/>
            </a:stretch>
          </p:blipFill>
          <p:spPr>
            <a:xfrm>
              <a:off x="948906" y="1075171"/>
              <a:ext cx="4632835" cy="3672181"/>
            </a:xfrm>
            <a:prstGeom prst="rect">
              <a:avLst/>
            </a:prstGeom>
          </p:spPr>
        </p:pic>
        <p:sp>
          <p:nvSpPr>
            <p:cNvPr id="64" name="Freeform 63"/>
            <p:cNvSpPr/>
            <p:nvPr/>
          </p:nvSpPr>
          <p:spPr bwMode="auto">
            <a:xfrm>
              <a:off x="2665562" y="1216325"/>
              <a:ext cx="276046" cy="2786332"/>
            </a:xfrm>
            <a:custGeom>
              <a:avLst/>
              <a:gdLst>
                <a:gd name="connsiteX0" fmla="*/ 276046 w 276046"/>
                <a:gd name="connsiteY0" fmla="*/ 2786332 h 2786332"/>
                <a:gd name="connsiteX1" fmla="*/ 0 w 276046"/>
                <a:gd name="connsiteY1" fmla="*/ 2777705 h 2786332"/>
                <a:gd name="connsiteX2" fmla="*/ 17253 w 276046"/>
                <a:gd name="connsiteY2" fmla="*/ 0 h 2786332"/>
              </a:gdLst>
              <a:ahLst/>
              <a:cxnLst>
                <a:cxn ang="0">
                  <a:pos x="connsiteX0" y="connsiteY0"/>
                </a:cxn>
                <a:cxn ang="0">
                  <a:pos x="connsiteX1" y="connsiteY1"/>
                </a:cxn>
                <a:cxn ang="0">
                  <a:pos x="connsiteX2" y="connsiteY2"/>
                </a:cxn>
              </a:cxnLst>
              <a:rect l="l" t="t" r="r" b="b"/>
              <a:pathLst>
                <a:path w="276046" h="2786332">
                  <a:moveTo>
                    <a:pt x="276046" y="2786332"/>
                  </a:moveTo>
                  <a:lnTo>
                    <a:pt x="0" y="2777705"/>
                  </a:lnTo>
                  <a:lnTo>
                    <a:pt x="17253" y="0"/>
                  </a:lnTo>
                </a:path>
              </a:pathLst>
            </a:custGeom>
            <a:noFill/>
            <a:ln w="28575" cap="flat" cmpd="sng" algn="ctr">
              <a:solidFill>
                <a:srgbClr val="000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65" name="Freeform 64"/>
            <p:cNvSpPr/>
            <p:nvPr/>
          </p:nvSpPr>
          <p:spPr bwMode="auto">
            <a:xfrm>
              <a:off x="2734574" y="1673525"/>
              <a:ext cx="448573" cy="586596"/>
            </a:xfrm>
            <a:custGeom>
              <a:avLst/>
              <a:gdLst>
                <a:gd name="connsiteX0" fmla="*/ 120769 w 448573"/>
                <a:gd name="connsiteY0" fmla="*/ 586596 h 586596"/>
                <a:gd name="connsiteX1" fmla="*/ 0 w 448573"/>
                <a:gd name="connsiteY1" fmla="*/ 586596 h 586596"/>
                <a:gd name="connsiteX2" fmla="*/ 17252 w 448573"/>
                <a:gd name="connsiteY2" fmla="*/ 8626 h 586596"/>
                <a:gd name="connsiteX3" fmla="*/ 448573 w 448573"/>
                <a:gd name="connsiteY3" fmla="*/ 0 h 586596"/>
              </a:gdLst>
              <a:ahLst/>
              <a:cxnLst>
                <a:cxn ang="0">
                  <a:pos x="connsiteX0" y="connsiteY0"/>
                </a:cxn>
                <a:cxn ang="0">
                  <a:pos x="connsiteX1" y="connsiteY1"/>
                </a:cxn>
                <a:cxn ang="0">
                  <a:pos x="connsiteX2" y="connsiteY2"/>
                </a:cxn>
                <a:cxn ang="0">
                  <a:pos x="connsiteX3" y="connsiteY3"/>
                </a:cxn>
              </a:cxnLst>
              <a:rect l="l" t="t" r="r" b="b"/>
              <a:pathLst>
                <a:path w="448573" h="586596">
                  <a:moveTo>
                    <a:pt x="120769" y="586596"/>
                  </a:moveTo>
                  <a:lnTo>
                    <a:pt x="0" y="586596"/>
                  </a:lnTo>
                  <a:lnTo>
                    <a:pt x="17252" y="8626"/>
                  </a:lnTo>
                  <a:lnTo>
                    <a:pt x="448573" y="0"/>
                  </a:lnTo>
                </a:path>
              </a:pathLst>
            </a:custGeom>
            <a:noFill/>
            <a:ln w="28575" cap="flat" cmpd="sng" algn="ctr">
              <a:solidFill>
                <a:srgbClr val="FF3333"/>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66" name="Text Box 6"/>
          <p:cNvSpPr txBox="1">
            <a:spLocks noChangeArrowheads="1"/>
          </p:cNvSpPr>
          <p:nvPr/>
        </p:nvSpPr>
        <p:spPr bwMode="auto">
          <a:xfrm>
            <a:off x="5443152" y="934235"/>
            <a:ext cx="32436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a:t>NPP (7TWh/a output) needs </a:t>
            </a:r>
            <a:br>
              <a:rPr lang="en-US" altLang="en-US" sz="1600"/>
            </a:br>
            <a:r>
              <a:rPr lang="en-US" altLang="en-US" sz="1600"/>
              <a:t>≈ 6 GWh/a for 0.7 </a:t>
            </a:r>
            <a:r>
              <a:rPr lang="en-US" altLang="en-US" sz="1600">
                <a:sym typeface="Wingdings" panose="05000000000000000000" pitchFamily="2" charset="2"/>
              </a:rPr>
              <a:t> </a:t>
            </a:r>
            <a:r>
              <a:rPr lang="en-US" altLang="en-US" sz="1600"/>
              <a:t>6%</a:t>
            </a:r>
            <a:r>
              <a:rPr lang="en-US" altLang="en-US" sz="1600" baseline="30000"/>
              <a:t> 235</a:t>
            </a:r>
            <a:r>
              <a:rPr lang="en-US" altLang="en-US" sz="1600"/>
              <a:t>U </a:t>
            </a:r>
          </a:p>
        </p:txBody>
      </p:sp>
      <p:pic>
        <p:nvPicPr>
          <p:cNvPr id="67" name="Picture 66"/>
          <p:cNvPicPr>
            <a:picLocks noChangeAspect="1"/>
          </p:cNvPicPr>
          <p:nvPr/>
        </p:nvPicPr>
        <p:blipFill rotWithShape="1">
          <a:blip r:embed="rId8"/>
          <a:srcRect l="39870" r="1971" b="34681"/>
          <a:stretch/>
        </p:blipFill>
        <p:spPr>
          <a:xfrm>
            <a:off x="5375693" y="1591188"/>
            <a:ext cx="3234907" cy="1533142"/>
          </a:xfrm>
          <a:prstGeom prst="rect">
            <a:avLst/>
          </a:prstGeom>
          <a:ln>
            <a:noFill/>
          </a:ln>
          <a:effectLst>
            <a:outerShdw blurRad="292100" dist="139700" dir="2700000" algn="tl" rotWithShape="0">
              <a:srgbClr val="333333">
                <a:alpha val="65000"/>
              </a:srgbClr>
            </a:outerShdw>
          </a:effectLst>
        </p:spPr>
      </p:pic>
      <p:pic>
        <p:nvPicPr>
          <p:cNvPr id="68" name="Picture 67"/>
          <p:cNvPicPr>
            <a:picLocks noChangeAspect="1"/>
          </p:cNvPicPr>
          <p:nvPr/>
        </p:nvPicPr>
        <p:blipFill>
          <a:blip r:embed="rId9"/>
          <a:stretch>
            <a:fillRect/>
          </a:stretch>
        </p:blipFill>
        <p:spPr>
          <a:xfrm>
            <a:off x="5291970" y="4138319"/>
            <a:ext cx="3318630" cy="842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392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Yucca Mountain (NV) Depository</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23</a:t>
            </a:fld>
            <a:endParaRPr lang="en-US">
              <a:solidFill>
                <a:srgbClr val="C0C0C0"/>
              </a:solidFill>
            </a:endParaRPr>
          </a:p>
        </p:txBody>
      </p:sp>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6" y="836839"/>
            <a:ext cx="5237612" cy="416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2893" y="901786"/>
            <a:ext cx="3829413" cy="247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985" t="2617" r="3786" b="5447"/>
          <a:stretch/>
        </p:blipFill>
        <p:spPr bwMode="auto">
          <a:xfrm>
            <a:off x="3852420" y="2465067"/>
            <a:ext cx="4796280" cy="422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04814" y="5084534"/>
            <a:ext cx="3605092" cy="1520824"/>
          </a:xfrm>
        </p:spPr>
        <p:txBody>
          <a:bodyPr/>
          <a:lstStyle/>
          <a:p>
            <a:pPr marL="0" indent="0">
              <a:buNone/>
            </a:pPr>
            <a:r>
              <a:rPr lang="en-US" sz="1000" dirty="0"/>
              <a:t>Spent-fuel canisters, sealed in special casks, are shipped to the site by truck or train.</a:t>
            </a:r>
          </a:p>
          <a:p>
            <a:pPr marL="0" indent="0">
              <a:buNone/>
            </a:pPr>
            <a:r>
              <a:rPr lang="en-US" sz="1000" dirty="0"/>
              <a:t>Shipping casks are removed, inner tube with fuel elements is placed in a steel, multilayered storage container.</a:t>
            </a:r>
          </a:p>
          <a:p>
            <a:pPr marL="0" indent="0">
              <a:buNone/>
            </a:pPr>
            <a:r>
              <a:rPr lang="en-US" sz="1000" dirty="0"/>
              <a:t>Automated system sends and manages storage containers in underground tunnels.</a:t>
            </a:r>
          </a:p>
          <a:p>
            <a:pPr marL="0" indent="0">
              <a:buNone/>
            </a:pPr>
            <a:r>
              <a:rPr lang="en-US" sz="1000" dirty="0"/>
              <a:t>Containers stored on their side along the tunnels.</a:t>
            </a:r>
          </a:p>
          <a:p>
            <a:pPr marL="0" indent="0">
              <a:buNone/>
            </a:pPr>
            <a:r>
              <a:rPr lang="en-US" sz="1000" dirty="0"/>
              <a:t>Retrievable for later use (or not)</a:t>
            </a:r>
          </a:p>
        </p:txBody>
      </p:sp>
      <p:sp>
        <p:nvSpPr>
          <p:cNvPr id="7" name="TextBox 6">
            <a:extLst>
              <a:ext uri="{FF2B5EF4-FFF2-40B4-BE49-F238E27FC236}">
                <a16:creationId xmlns:a16="http://schemas.microsoft.com/office/drawing/2014/main" id="{0F56DFAE-1AF7-4FE8-ADC6-8B171C602346}"/>
              </a:ext>
            </a:extLst>
          </p:cNvPr>
          <p:cNvSpPr txBox="1"/>
          <p:nvPr/>
        </p:nvSpPr>
        <p:spPr>
          <a:xfrm>
            <a:off x="3843717" y="6389815"/>
            <a:ext cx="4796280" cy="338554"/>
          </a:xfrm>
          <a:prstGeom prst="rect">
            <a:avLst/>
          </a:prstGeom>
          <a:solidFill>
            <a:schemeClr val="accent5"/>
          </a:solidFill>
        </p:spPr>
        <p:txBody>
          <a:bodyPr wrap="square" rtlCol="0">
            <a:spAutoFit/>
          </a:bodyPr>
          <a:lstStyle/>
          <a:p>
            <a:pPr algn="l"/>
            <a:r>
              <a:rPr lang="en-US" sz="1600" dirty="0"/>
              <a:t>16 countries have geological depositories</a:t>
            </a:r>
          </a:p>
        </p:txBody>
      </p:sp>
    </p:spTree>
    <p:extLst>
      <p:ext uri="{BB962C8B-B14F-4D97-AF65-F5344CB8AC3E}">
        <p14:creationId xmlns:p14="http://schemas.microsoft.com/office/powerpoint/2010/main" val="296111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altLang="en-US"/>
              <a:t>W. Udo Schröder, 2024</a:t>
            </a:r>
          </a:p>
        </p:txBody>
      </p:sp>
      <p:sp>
        <p:nvSpPr>
          <p:cNvPr id="11" name="Footer Placeholder 4"/>
          <p:cNvSpPr>
            <a:spLocks noGrp="1"/>
          </p:cNvSpPr>
          <p:nvPr>
            <p:ph type="ftr" sz="quarter" idx="11"/>
          </p:nvPr>
        </p:nvSpPr>
        <p:spPr/>
        <p:txBody>
          <a:bodyPr/>
          <a:lstStyle/>
          <a:p>
            <a:r>
              <a:rPr lang="en-US" altLang="en-US"/>
              <a:t>ESTS_4-3-Nucl_Fission</a:t>
            </a:r>
          </a:p>
        </p:txBody>
      </p:sp>
      <p:sp>
        <p:nvSpPr>
          <p:cNvPr id="12" name="Slide Number Placeholder 5"/>
          <p:cNvSpPr>
            <a:spLocks noGrp="1"/>
          </p:cNvSpPr>
          <p:nvPr>
            <p:ph type="sldNum" sz="quarter" idx="12"/>
          </p:nvPr>
        </p:nvSpPr>
        <p:spPr/>
        <p:txBody>
          <a:bodyPr/>
          <a:lstStyle/>
          <a:p>
            <a:r>
              <a:rPr lang="en-US" altLang="en-US"/>
              <a:t>  </a:t>
            </a:r>
            <a:fld id="{069BD26B-CB36-44FA-9B5D-DE3CC05A7FF5}" type="slidenum">
              <a:rPr lang="en-US" altLang="en-US"/>
              <a:pPr/>
              <a:t>24</a:t>
            </a:fld>
            <a:endParaRPr lang="en-US" altLang="en-US"/>
          </a:p>
        </p:txBody>
      </p:sp>
      <p:sp>
        <p:nvSpPr>
          <p:cNvPr id="316418" name="Rectangle 2"/>
          <p:cNvSpPr>
            <a:spLocks noGrp="1" noChangeArrowheads="1"/>
          </p:cNvSpPr>
          <p:nvPr>
            <p:ph type="title"/>
          </p:nvPr>
        </p:nvSpPr>
        <p:spPr/>
        <p:txBody>
          <a:bodyPr/>
          <a:lstStyle/>
          <a:p>
            <a:r>
              <a:rPr lang="en-US" altLang="en-US" sz="2000"/>
              <a:t>Radioactive Waste: Power Reactors/Weapons Stewardship</a:t>
            </a:r>
          </a:p>
        </p:txBody>
      </p:sp>
      <p:pic>
        <p:nvPicPr>
          <p:cNvPr id="316420" name="Picture 4" descr="NclWaste-Life"/>
          <p:cNvPicPr>
            <a:picLocks noChangeAspect="1" noChangeArrowheads="1"/>
          </p:cNvPicPr>
          <p:nvPr/>
        </p:nvPicPr>
        <p:blipFill>
          <a:blip r:embed="rId3">
            <a:lum bright="-12000" contrast="60000"/>
            <a:extLst>
              <a:ext uri="{28A0092B-C50C-407E-A947-70E740481C1C}">
                <a14:useLocalDpi xmlns:a14="http://schemas.microsoft.com/office/drawing/2010/main" val="0"/>
              </a:ext>
            </a:extLst>
          </a:blip>
          <a:srcRect/>
          <a:stretch>
            <a:fillRect/>
          </a:stretch>
        </p:blipFill>
        <p:spPr bwMode="auto">
          <a:xfrm>
            <a:off x="444737" y="920750"/>
            <a:ext cx="5124918" cy="3632200"/>
          </a:xfrm>
          <a:prstGeom prst="rect">
            <a:avLst/>
          </a:prstGeom>
          <a:noFill/>
          <a:extLst>
            <a:ext uri="{909E8E84-426E-40DD-AFC4-6F175D3DCCD1}">
              <a14:hiddenFill xmlns:a14="http://schemas.microsoft.com/office/drawing/2010/main">
                <a:solidFill>
                  <a:srgbClr val="FFFFFF"/>
                </a:solidFill>
              </a14:hiddenFill>
            </a:ext>
          </a:extLst>
        </p:spPr>
      </p:pic>
      <p:pic>
        <p:nvPicPr>
          <p:cNvPr id="316421" name="Picture 5" descr="RadioToxicity"/>
          <p:cNvPicPr>
            <a:picLocks noChangeAspect="1" noChangeArrowheads="1"/>
          </p:cNvPicPr>
          <p:nvPr/>
        </p:nvPicPr>
        <p:blipFill>
          <a:blip r:embed="rId4" cstate="print">
            <a:lum bright="-12000" contrast="54000"/>
            <a:extLst>
              <a:ext uri="{28A0092B-C50C-407E-A947-70E740481C1C}">
                <a14:useLocalDpi xmlns:a14="http://schemas.microsoft.com/office/drawing/2010/main" val="0"/>
              </a:ext>
            </a:extLst>
          </a:blip>
          <a:srcRect/>
          <a:stretch>
            <a:fillRect/>
          </a:stretch>
        </p:blipFill>
        <p:spPr bwMode="auto">
          <a:xfrm>
            <a:off x="5569654" y="1970204"/>
            <a:ext cx="3086100" cy="4486275"/>
          </a:xfrm>
          <a:prstGeom prst="rect">
            <a:avLst/>
          </a:prstGeom>
          <a:noFill/>
          <a:extLst>
            <a:ext uri="{909E8E84-426E-40DD-AFC4-6F175D3DCCD1}">
              <a14:hiddenFill xmlns:a14="http://schemas.microsoft.com/office/drawing/2010/main">
                <a:solidFill>
                  <a:srgbClr val="FFFFFF"/>
                </a:solidFill>
              </a14:hiddenFill>
            </a:ext>
          </a:extLst>
        </p:spPr>
      </p:pic>
      <p:sp>
        <p:nvSpPr>
          <p:cNvPr id="316422" name="Text Box 6"/>
          <p:cNvSpPr txBox="1">
            <a:spLocks noChangeArrowheads="1"/>
          </p:cNvSpPr>
          <p:nvPr/>
        </p:nvSpPr>
        <p:spPr bwMode="auto">
          <a:xfrm>
            <a:off x="5740400" y="969963"/>
            <a:ext cx="2897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16423" name="Text Box 7"/>
          <p:cNvSpPr txBox="1">
            <a:spLocks noChangeArrowheads="1"/>
          </p:cNvSpPr>
          <p:nvPr/>
        </p:nvSpPr>
        <p:spPr bwMode="auto">
          <a:xfrm>
            <a:off x="5569654" y="879344"/>
            <a:ext cx="311714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dirty="0"/>
              <a:t>High-level waste depository for geological times </a:t>
            </a:r>
            <a:r>
              <a:rPr lang="en-US" altLang="en-US" sz="1600" dirty="0">
                <a:sym typeface="Wingdings" panose="05000000000000000000" pitchFamily="2" charset="2"/>
              </a:rPr>
              <a:t> Yucca Mtns/NV ?</a:t>
            </a:r>
            <a:br>
              <a:rPr lang="en-US" altLang="en-US" sz="1600" dirty="0">
                <a:sym typeface="Wingdings" panose="05000000000000000000" pitchFamily="2" charset="2"/>
              </a:rPr>
            </a:br>
            <a:r>
              <a:rPr lang="en-US" altLang="en-US" sz="1600" dirty="0">
                <a:solidFill>
                  <a:srgbClr val="0000FF"/>
                </a:solidFill>
                <a:sym typeface="Wingdings" panose="05000000000000000000" pitchFamily="2" charset="2"/>
              </a:rPr>
              <a:t>Radio-chemical reprocessing</a:t>
            </a:r>
            <a:endParaRPr lang="en-US" altLang="en-US" sz="1600" dirty="0">
              <a:solidFill>
                <a:srgbClr val="0000FF"/>
              </a:solidFill>
            </a:endParaRPr>
          </a:p>
        </p:txBody>
      </p:sp>
      <p:sp>
        <p:nvSpPr>
          <p:cNvPr id="316424" name="Rectangle 8"/>
          <p:cNvSpPr>
            <a:spLocks noChangeArrowheads="1"/>
          </p:cNvSpPr>
          <p:nvPr/>
        </p:nvSpPr>
        <p:spPr bwMode="auto">
          <a:xfrm>
            <a:off x="577732" y="4552950"/>
            <a:ext cx="490843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600" dirty="0"/>
              <a:t>Very-long-lived </a:t>
            </a:r>
            <a:r>
              <a:rPr lang="en-US" altLang="en-US" sz="1600" baseline="30000" dirty="0"/>
              <a:t>99</a:t>
            </a:r>
            <a:r>
              <a:rPr lang="en-US" altLang="en-US" sz="1600" dirty="0"/>
              <a:t>Tc, </a:t>
            </a:r>
            <a:r>
              <a:rPr lang="en-US" altLang="en-US" sz="1600" baseline="30000" dirty="0"/>
              <a:t>129</a:t>
            </a:r>
            <a:r>
              <a:rPr lang="en-US" altLang="en-US" sz="1600" dirty="0"/>
              <a:t>I &gt;could&lt; dissolve in groundwater and move through ecosystem </a:t>
            </a:r>
            <a:r>
              <a:rPr lang="en-US" altLang="en-US" sz="1600" dirty="0">
                <a:sym typeface="Wingdings" panose="05000000000000000000" pitchFamily="2" charset="2"/>
              </a:rPr>
              <a:t></a:t>
            </a:r>
            <a:r>
              <a:rPr lang="en-US" altLang="en-US" sz="1600" dirty="0"/>
              <a:t> disposal strategies for isolation. 	</a:t>
            </a:r>
          </a:p>
          <a:p>
            <a:pPr algn="l"/>
            <a:r>
              <a:rPr lang="en-US" altLang="en-US" sz="1600" dirty="0">
                <a:solidFill>
                  <a:srgbClr val="0000FF"/>
                </a:solidFill>
              </a:rPr>
              <a:t>	Better: reprocessing, transmutation/incineratio</a:t>
            </a:r>
            <a:r>
              <a:rPr lang="en-US" altLang="en-US" sz="1600" dirty="0"/>
              <a:t>n of </a:t>
            </a:r>
            <a:r>
              <a:rPr lang="en-US" altLang="en-US" sz="1600" baseline="30000" dirty="0"/>
              <a:t>99</a:t>
            </a:r>
            <a:r>
              <a:rPr lang="en-US" altLang="en-US" sz="1600" dirty="0"/>
              <a:t>Tc, </a:t>
            </a:r>
            <a:r>
              <a:rPr lang="en-US" altLang="en-US" sz="1600" baseline="30000" dirty="0"/>
              <a:t>129</a:t>
            </a:r>
            <a:r>
              <a:rPr lang="en-US" altLang="en-US" sz="1600" dirty="0"/>
              <a:t>I, Np</a:t>
            </a:r>
          </a:p>
        </p:txBody>
      </p:sp>
      <p:sp>
        <p:nvSpPr>
          <p:cNvPr id="316425" name="Text Box 9"/>
          <p:cNvSpPr txBox="1">
            <a:spLocks noChangeArrowheads="1"/>
          </p:cNvSpPr>
          <p:nvPr/>
        </p:nvSpPr>
        <p:spPr bwMode="auto">
          <a:xfrm>
            <a:off x="577732" y="5964263"/>
            <a:ext cx="50911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200" dirty="0"/>
              <a:t>1 </a:t>
            </a:r>
            <a:r>
              <a:rPr lang="en-US" altLang="en-US" sz="1200" dirty="0" err="1"/>
              <a:t>Sv</a:t>
            </a:r>
            <a:r>
              <a:rPr lang="en-US" altLang="en-US" sz="1200" dirty="0"/>
              <a:t> (Sievert) = 100 rem, </a:t>
            </a:r>
            <a:r>
              <a:rPr lang="en-US" altLang="en-US" sz="1200" dirty="0" err="1"/>
              <a:t>biolog</a:t>
            </a:r>
            <a:r>
              <a:rPr lang="en-US" altLang="en-US" sz="1200" dirty="0"/>
              <a:t>. equivalent to 1J/kg X-rays </a:t>
            </a:r>
            <a:br>
              <a:rPr lang="en-US" altLang="en-US" sz="1200" dirty="0"/>
            </a:br>
            <a:r>
              <a:rPr lang="en-US" altLang="en-US" sz="1200" b="1" dirty="0">
                <a:solidFill>
                  <a:srgbClr val="0000FF"/>
                </a:solidFill>
              </a:rPr>
              <a:t>Radiotoxicity</a:t>
            </a:r>
            <a:r>
              <a:rPr lang="en-US" altLang="en-US" sz="1200" dirty="0"/>
              <a:t>: R(</a:t>
            </a:r>
            <a:r>
              <a:rPr lang="en-US" altLang="en-US" sz="1200" dirty="0" err="1"/>
              <a:t>Sv</a:t>
            </a:r>
            <a:r>
              <a:rPr lang="en-US" altLang="en-US" sz="1200" dirty="0"/>
              <a:t>)=(Dose in </a:t>
            </a:r>
            <a:r>
              <a:rPr lang="en-US" altLang="en-US" sz="1200" dirty="0" err="1"/>
              <a:t>Sv</a:t>
            </a:r>
            <a:r>
              <a:rPr lang="en-US" altLang="en-US" sz="1200" dirty="0"/>
              <a:t>/decay), Activity/kg</a:t>
            </a:r>
          </a:p>
        </p:txBody>
      </p:sp>
      <p:sp>
        <p:nvSpPr>
          <p:cNvPr id="316426" name="Text Box 10"/>
          <p:cNvSpPr txBox="1">
            <a:spLocks noChangeArrowheads="1"/>
          </p:cNvSpPr>
          <p:nvPr/>
        </p:nvSpPr>
        <p:spPr bwMode="auto">
          <a:xfrm>
            <a:off x="5930901" y="5297284"/>
            <a:ext cx="26035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400" dirty="0"/>
              <a:t>R3: fast-n reactors (“incinerators”) +reprocessing</a:t>
            </a:r>
          </a:p>
        </p:txBody>
      </p:sp>
      <p:cxnSp>
        <p:nvCxnSpPr>
          <p:cNvPr id="3" name="Straight Connector 2"/>
          <p:cNvCxnSpPr/>
          <p:nvPr/>
        </p:nvCxnSpPr>
        <p:spPr bwMode="auto">
          <a:xfrm>
            <a:off x="923025" y="2634891"/>
            <a:ext cx="4494126" cy="0"/>
          </a:xfrm>
          <a:prstGeom prst="line">
            <a:avLst/>
          </a:prstGeom>
          <a:solidFill>
            <a:schemeClr val="accent1"/>
          </a:solidFill>
          <a:ln w="28575" cap="flat" cmpd="sng" algn="ctr">
            <a:solidFill>
              <a:srgbClr val="FF0000"/>
            </a:solidFill>
            <a:prstDash val="dash"/>
            <a:round/>
            <a:headEnd type="none" w="med" len="med"/>
            <a:tailEnd type="none" w="med" len="med"/>
          </a:ln>
          <a:effectLst/>
        </p:spPr>
      </p:cxnSp>
      <p:sp>
        <p:nvSpPr>
          <p:cNvPr id="4" name="TextBox 3"/>
          <p:cNvSpPr txBox="1"/>
          <p:nvPr/>
        </p:nvSpPr>
        <p:spPr>
          <a:xfrm>
            <a:off x="2310172" y="1644092"/>
            <a:ext cx="448575" cy="261610"/>
          </a:xfrm>
          <a:prstGeom prst="rect">
            <a:avLst/>
          </a:prstGeom>
          <a:noFill/>
        </p:spPr>
        <p:txBody>
          <a:bodyPr wrap="square" rtlCol="0">
            <a:spAutoFit/>
          </a:bodyPr>
          <a:lstStyle/>
          <a:p>
            <a:r>
              <a:rPr lang="en-US" sz="1100">
                <a:solidFill>
                  <a:srgbClr val="0000FF"/>
                </a:solidFill>
              </a:rPr>
              <a:t>FF</a:t>
            </a:r>
          </a:p>
        </p:txBody>
      </p:sp>
      <p:sp>
        <p:nvSpPr>
          <p:cNvPr id="18" name="Freeform 17"/>
          <p:cNvSpPr/>
          <p:nvPr/>
        </p:nvSpPr>
        <p:spPr bwMode="auto">
          <a:xfrm>
            <a:off x="1723576" y="1142550"/>
            <a:ext cx="2882930" cy="2584061"/>
          </a:xfrm>
          <a:custGeom>
            <a:avLst/>
            <a:gdLst>
              <a:gd name="connsiteX0" fmla="*/ 0 w 1561382"/>
              <a:gd name="connsiteY0" fmla="*/ 0 h 2665563"/>
              <a:gd name="connsiteX1" fmla="*/ 112144 w 1561382"/>
              <a:gd name="connsiteY1" fmla="*/ 103517 h 2665563"/>
              <a:gd name="connsiteX2" fmla="*/ 172529 w 1561382"/>
              <a:gd name="connsiteY2" fmla="*/ 198408 h 2665563"/>
              <a:gd name="connsiteX3" fmla="*/ 258793 w 1561382"/>
              <a:gd name="connsiteY3" fmla="*/ 379563 h 2665563"/>
              <a:gd name="connsiteX4" fmla="*/ 336431 w 1561382"/>
              <a:gd name="connsiteY4" fmla="*/ 603850 h 2665563"/>
              <a:gd name="connsiteX5" fmla="*/ 457200 w 1561382"/>
              <a:gd name="connsiteY5" fmla="*/ 1233578 h 2665563"/>
              <a:gd name="connsiteX6" fmla="*/ 508959 w 1561382"/>
              <a:gd name="connsiteY6" fmla="*/ 1828800 h 2665563"/>
              <a:gd name="connsiteX7" fmla="*/ 560717 w 1561382"/>
              <a:gd name="connsiteY7" fmla="*/ 2242868 h 2665563"/>
              <a:gd name="connsiteX8" fmla="*/ 595223 w 1561382"/>
              <a:gd name="connsiteY8" fmla="*/ 2518914 h 2665563"/>
              <a:gd name="connsiteX9" fmla="*/ 621102 w 1561382"/>
              <a:gd name="connsiteY9" fmla="*/ 2613804 h 2665563"/>
              <a:gd name="connsiteX10" fmla="*/ 690114 w 1561382"/>
              <a:gd name="connsiteY10" fmla="*/ 2665563 h 2665563"/>
              <a:gd name="connsiteX11" fmla="*/ 802257 w 1561382"/>
              <a:gd name="connsiteY11" fmla="*/ 2656936 h 2665563"/>
              <a:gd name="connsiteX12" fmla="*/ 1086929 w 1561382"/>
              <a:gd name="connsiteY12" fmla="*/ 2639683 h 2665563"/>
              <a:gd name="connsiteX13" fmla="*/ 1337095 w 1561382"/>
              <a:gd name="connsiteY13" fmla="*/ 2631057 h 2665563"/>
              <a:gd name="connsiteX14" fmla="*/ 1492370 w 1561382"/>
              <a:gd name="connsiteY14" fmla="*/ 2639683 h 2665563"/>
              <a:gd name="connsiteX15" fmla="*/ 1561382 w 1561382"/>
              <a:gd name="connsiteY15" fmla="*/ 2648310 h 266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1382" h="2665563">
                <a:moveTo>
                  <a:pt x="0" y="0"/>
                </a:moveTo>
                <a:lnTo>
                  <a:pt x="112144" y="103517"/>
                </a:lnTo>
                <a:lnTo>
                  <a:pt x="172529" y="198408"/>
                </a:lnTo>
                <a:lnTo>
                  <a:pt x="258793" y="379563"/>
                </a:lnTo>
                <a:lnTo>
                  <a:pt x="336431" y="603850"/>
                </a:lnTo>
                <a:lnTo>
                  <a:pt x="457200" y="1233578"/>
                </a:lnTo>
                <a:lnTo>
                  <a:pt x="508959" y="1828800"/>
                </a:lnTo>
                <a:lnTo>
                  <a:pt x="560717" y="2242868"/>
                </a:lnTo>
                <a:lnTo>
                  <a:pt x="595223" y="2518914"/>
                </a:lnTo>
                <a:lnTo>
                  <a:pt x="621102" y="2613804"/>
                </a:lnTo>
                <a:lnTo>
                  <a:pt x="690114" y="2665563"/>
                </a:lnTo>
                <a:lnTo>
                  <a:pt x="802257" y="2656936"/>
                </a:lnTo>
                <a:lnTo>
                  <a:pt x="1086929" y="2639683"/>
                </a:lnTo>
                <a:lnTo>
                  <a:pt x="1337095" y="2631057"/>
                </a:lnTo>
                <a:lnTo>
                  <a:pt x="1492370" y="2639683"/>
                </a:lnTo>
                <a:lnTo>
                  <a:pt x="1561382" y="2648310"/>
                </a:lnTo>
              </a:path>
            </a:pathLst>
          </a:custGeom>
          <a:noFill/>
          <a:ln w="28575" cap="flat" cmpd="sng" algn="ctr">
            <a:solidFill>
              <a:schemeClr val="bg2">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9" name="TextBox 18"/>
          <p:cNvSpPr txBox="1"/>
          <p:nvPr/>
        </p:nvSpPr>
        <p:spPr>
          <a:xfrm>
            <a:off x="1463332" y="2261588"/>
            <a:ext cx="811153" cy="600164"/>
          </a:xfrm>
          <a:prstGeom prst="rect">
            <a:avLst/>
          </a:prstGeom>
          <a:noFill/>
        </p:spPr>
        <p:txBody>
          <a:bodyPr wrap="square" rtlCol="0">
            <a:spAutoFit/>
          </a:bodyPr>
          <a:lstStyle/>
          <a:p>
            <a:r>
              <a:rPr lang="en-US" sz="1100" dirty="0">
                <a:solidFill>
                  <a:srgbClr val="0000FF"/>
                </a:solidFill>
              </a:rPr>
              <a:t>Nat Uranium</a:t>
            </a:r>
            <a:br>
              <a:rPr lang="en-US" sz="1100" dirty="0">
                <a:solidFill>
                  <a:srgbClr val="0000FF"/>
                </a:solidFill>
              </a:rPr>
            </a:br>
            <a:r>
              <a:rPr lang="en-US" sz="1100" dirty="0">
                <a:solidFill>
                  <a:srgbClr val="0000FF"/>
                </a:solidFill>
              </a:rPr>
              <a:t>Ore</a:t>
            </a:r>
          </a:p>
        </p:txBody>
      </p:sp>
      <p:sp>
        <p:nvSpPr>
          <p:cNvPr id="2" name="Arrow: Right 1">
            <a:extLst>
              <a:ext uri="{FF2B5EF4-FFF2-40B4-BE49-F238E27FC236}">
                <a16:creationId xmlns:a16="http://schemas.microsoft.com/office/drawing/2014/main" id="{30C3D4D6-C1AA-411A-824F-3AAEFABD0711}"/>
              </a:ext>
            </a:extLst>
          </p:cNvPr>
          <p:cNvSpPr/>
          <p:nvPr/>
        </p:nvSpPr>
        <p:spPr bwMode="auto">
          <a:xfrm>
            <a:off x="923025" y="5297284"/>
            <a:ext cx="512997" cy="37768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5" name="Arrow: Right 4">
            <a:extLst>
              <a:ext uri="{FF2B5EF4-FFF2-40B4-BE49-F238E27FC236}">
                <a16:creationId xmlns:a16="http://schemas.microsoft.com/office/drawing/2014/main" id="{533AED4B-C475-4FD6-AF37-202FBFD1CD33}"/>
              </a:ext>
            </a:extLst>
          </p:cNvPr>
          <p:cNvSpPr/>
          <p:nvPr/>
        </p:nvSpPr>
        <p:spPr bwMode="auto">
          <a:xfrm rot="18359057">
            <a:off x="7137175" y="5025154"/>
            <a:ext cx="420786" cy="2721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 name="Arrow: Down 6">
            <a:extLst>
              <a:ext uri="{FF2B5EF4-FFF2-40B4-BE49-F238E27FC236}">
                <a16:creationId xmlns:a16="http://schemas.microsoft.com/office/drawing/2014/main" id="{E3C1FE63-3318-4260-B929-378355781514}"/>
              </a:ext>
            </a:extLst>
          </p:cNvPr>
          <p:cNvSpPr/>
          <p:nvPr/>
        </p:nvSpPr>
        <p:spPr bwMode="auto">
          <a:xfrm>
            <a:off x="7435080" y="1886067"/>
            <a:ext cx="631178" cy="23892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8" name="Arrow: Left 7">
            <a:extLst>
              <a:ext uri="{FF2B5EF4-FFF2-40B4-BE49-F238E27FC236}">
                <a16:creationId xmlns:a16="http://schemas.microsoft.com/office/drawing/2014/main" id="{E580393F-DF7A-478F-A7B4-AC1267DAAF88}"/>
              </a:ext>
            </a:extLst>
          </p:cNvPr>
          <p:cNvSpPr/>
          <p:nvPr/>
        </p:nvSpPr>
        <p:spPr bwMode="auto">
          <a:xfrm>
            <a:off x="906840" y="2449757"/>
            <a:ext cx="620881" cy="331678"/>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22" name="Straight Connector 21">
            <a:extLst>
              <a:ext uri="{FF2B5EF4-FFF2-40B4-BE49-F238E27FC236}">
                <a16:creationId xmlns:a16="http://schemas.microsoft.com/office/drawing/2014/main" id="{850E0DE8-94BF-4BA2-A52B-48C43159E6FC}"/>
              </a:ext>
            </a:extLst>
          </p:cNvPr>
          <p:cNvCxnSpPr>
            <a:cxnSpLocks/>
          </p:cNvCxnSpPr>
          <p:nvPr/>
        </p:nvCxnSpPr>
        <p:spPr bwMode="auto">
          <a:xfrm>
            <a:off x="5947646" y="4588949"/>
            <a:ext cx="2573998" cy="0"/>
          </a:xfrm>
          <a:prstGeom prst="line">
            <a:avLst/>
          </a:prstGeom>
          <a:solidFill>
            <a:schemeClr val="accent1"/>
          </a:solidFill>
          <a:ln w="28575" cap="flat" cmpd="sng" algn="ctr">
            <a:solidFill>
              <a:srgbClr val="FF0000"/>
            </a:solidFill>
            <a:prstDash val="dash"/>
            <a:round/>
            <a:headEnd type="none" w="med" len="med"/>
            <a:tailEnd type="none" w="med" len="med"/>
          </a:ln>
          <a:effectLst/>
        </p:spPr>
      </p:cxnSp>
      <p:sp>
        <p:nvSpPr>
          <p:cNvPr id="24" name="Text Box 10">
            <a:extLst>
              <a:ext uri="{FF2B5EF4-FFF2-40B4-BE49-F238E27FC236}">
                <a16:creationId xmlns:a16="http://schemas.microsoft.com/office/drawing/2014/main" id="{4339B183-135A-4F23-89B1-119925DD9151}"/>
              </a:ext>
            </a:extLst>
          </p:cNvPr>
          <p:cNvSpPr txBox="1">
            <a:spLocks noChangeArrowheads="1"/>
          </p:cNvSpPr>
          <p:nvPr/>
        </p:nvSpPr>
        <p:spPr bwMode="auto">
          <a:xfrm>
            <a:off x="7347568" y="4630637"/>
            <a:ext cx="4674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400" dirty="0"/>
              <a:t>R3</a:t>
            </a:r>
          </a:p>
        </p:txBody>
      </p:sp>
    </p:spTree>
    <p:extLst>
      <p:ext uri="{BB962C8B-B14F-4D97-AF65-F5344CB8AC3E}">
        <p14:creationId xmlns:p14="http://schemas.microsoft.com/office/powerpoint/2010/main" val="3966515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BF41-B24C-4BC0-8BB6-EED186F9273A}"/>
              </a:ext>
            </a:extLst>
          </p:cNvPr>
          <p:cNvSpPr>
            <a:spLocks noGrp="1"/>
          </p:cNvSpPr>
          <p:nvPr>
            <p:ph type="title"/>
          </p:nvPr>
        </p:nvSpPr>
        <p:spPr/>
        <p:txBody>
          <a:bodyPr/>
          <a:lstStyle/>
          <a:p>
            <a:r>
              <a:rPr lang="en-US" dirty="0"/>
              <a:t>Agenda</a:t>
            </a:r>
          </a:p>
        </p:txBody>
      </p:sp>
      <p:sp>
        <p:nvSpPr>
          <p:cNvPr id="4" name="Date Placeholder 3">
            <a:extLst>
              <a:ext uri="{FF2B5EF4-FFF2-40B4-BE49-F238E27FC236}">
                <a16:creationId xmlns:a16="http://schemas.microsoft.com/office/drawing/2014/main" id="{70650BFD-A496-4704-B16E-F40C46C8546D}"/>
              </a:ext>
            </a:extLst>
          </p:cNvPr>
          <p:cNvSpPr>
            <a:spLocks noGrp="1"/>
          </p:cNvSpPr>
          <p:nvPr>
            <p:ph type="dt" sz="half" idx="10"/>
          </p:nvPr>
        </p:nvSpPr>
        <p:spPr/>
        <p:txBody>
          <a:bodyPr/>
          <a:lstStyle/>
          <a:p>
            <a:r>
              <a:rPr lang="en-US"/>
              <a:t>W. Udo Schröder, 2024</a:t>
            </a:r>
          </a:p>
        </p:txBody>
      </p:sp>
      <p:sp>
        <p:nvSpPr>
          <p:cNvPr id="5" name="Footer Placeholder 4">
            <a:extLst>
              <a:ext uri="{FF2B5EF4-FFF2-40B4-BE49-F238E27FC236}">
                <a16:creationId xmlns:a16="http://schemas.microsoft.com/office/drawing/2014/main" id="{33B5FFD2-E051-4B1E-8168-619BECFD4ADC}"/>
              </a:ext>
            </a:extLst>
          </p:cNvPr>
          <p:cNvSpPr>
            <a:spLocks noGrp="1"/>
          </p:cNvSpPr>
          <p:nvPr>
            <p:ph type="ftr" sz="quarter" idx="11"/>
          </p:nvPr>
        </p:nvSpPr>
        <p:spPr/>
        <p:txBody>
          <a:bodyPr/>
          <a:lstStyle/>
          <a:p>
            <a:r>
              <a:rPr lang="en-US"/>
              <a:t>ESTS_4-3-Nucl_Fission</a:t>
            </a:r>
          </a:p>
        </p:txBody>
      </p:sp>
      <p:sp>
        <p:nvSpPr>
          <p:cNvPr id="6" name="Slide Number Placeholder 5">
            <a:extLst>
              <a:ext uri="{FF2B5EF4-FFF2-40B4-BE49-F238E27FC236}">
                <a16:creationId xmlns:a16="http://schemas.microsoft.com/office/drawing/2014/main" id="{AAC9CD51-07EC-46A9-B05C-F310FAF7A321}"/>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25</a:t>
            </a:fld>
            <a:endParaRPr lang="en-US">
              <a:solidFill>
                <a:srgbClr val="C0C0C0"/>
              </a:solidFill>
            </a:endParaRPr>
          </a:p>
        </p:txBody>
      </p:sp>
      <p:sp>
        <p:nvSpPr>
          <p:cNvPr id="7" name="Rectangle 6">
            <a:extLst>
              <a:ext uri="{FF2B5EF4-FFF2-40B4-BE49-F238E27FC236}">
                <a16:creationId xmlns:a16="http://schemas.microsoft.com/office/drawing/2014/main" id="{4B6C49EE-9F32-41CB-85DE-59CC5F78D360}"/>
              </a:ext>
            </a:extLst>
          </p:cNvPr>
          <p:cNvSpPr/>
          <p:nvPr/>
        </p:nvSpPr>
        <p:spPr>
          <a:xfrm>
            <a:off x="404814" y="817753"/>
            <a:ext cx="8556171" cy="6063198"/>
          </a:xfrm>
          <a:prstGeom prst="rect">
            <a:avLst/>
          </a:prstGeom>
        </p:spPr>
        <p:txBody>
          <a:bodyPr wrap="square">
            <a:spAutoFit/>
          </a:bodyPr>
          <a:lstStyle/>
          <a:p>
            <a:pPr marL="285750" indent="-285750" algn="l">
              <a:buFont typeface="Arial" panose="020B0604020202020204" pitchFamily="34" charset="0"/>
              <a:buChar char="•"/>
            </a:pPr>
            <a:r>
              <a:rPr lang="en-US" sz="1600" dirty="0">
                <a:solidFill>
                  <a:schemeClr val="bg1">
                    <a:lumMod val="65000"/>
                  </a:schemeClr>
                </a:solidFill>
              </a:rPr>
              <a:t>Nuclear stability &amp; particle radiation</a:t>
            </a:r>
            <a:br>
              <a:rPr lang="en-US" sz="1600" dirty="0">
                <a:solidFill>
                  <a:schemeClr val="bg1">
                    <a:lumMod val="65000"/>
                  </a:schemeClr>
                </a:solidFill>
              </a:rPr>
            </a:br>
            <a:r>
              <a:rPr lang="en-US" sz="1600" dirty="0">
                <a:solidFill>
                  <a:schemeClr val="bg1">
                    <a:lumMod val="65000"/>
                  </a:schemeClr>
                </a:solidFill>
              </a:rPr>
              <a:t>Potential biological hazards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solidFill>
                  <a:schemeClr val="bg1">
                    <a:lumMod val="65000"/>
                  </a:schemeClr>
                </a:solidFill>
              </a:rPr>
              <a:t>Energy Generation from Nuclear Fission</a:t>
            </a:r>
            <a:br>
              <a:rPr lang="en-US" sz="1600" dirty="0">
                <a:solidFill>
                  <a:schemeClr val="bg1">
                    <a:lumMod val="65000"/>
                  </a:schemeClr>
                </a:solidFill>
              </a:rPr>
            </a:br>
            <a:r>
              <a:rPr lang="en-US" sz="1600" dirty="0">
                <a:solidFill>
                  <a:schemeClr val="bg1">
                    <a:lumMod val="65000"/>
                  </a:schemeClr>
                </a:solidFill>
              </a:rPr>
              <a:t>	U.S./World trends,</a:t>
            </a:r>
            <a:br>
              <a:rPr lang="en-US" sz="1600" dirty="0">
                <a:solidFill>
                  <a:schemeClr val="bg1">
                    <a:lumMod val="65000"/>
                  </a:schemeClr>
                </a:solidFill>
              </a:rPr>
            </a:br>
            <a:r>
              <a:rPr lang="en-US" sz="1600" dirty="0">
                <a:solidFill>
                  <a:schemeClr val="bg1">
                    <a:lumMod val="65000"/>
                  </a:schemeClr>
                </a:solidFill>
              </a:rPr>
              <a:t>	Nuclear fuel resources (U.S.),</a:t>
            </a:r>
          </a:p>
          <a:p>
            <a:pPr lvl="1" algn="l"/>
            <a:r>
              <a:rPr lang="en-US" sz="1600" dirty="0">
                <a:solidFill>
                  <a:schemeClr val="bg1">
                    <a:lumMod val="65000"/>
                  </a:schemeClr>
                </a:solidFill>
              </a:rPr>
              <a:t>	Fission chain reaction and reactor control,</a:t>
            </a:r>
          </a:p>
          <a:p>
            <a:pPr lvl="1" algn="l"/>
            <a:r>
              <a:rPr lang="en-US" sz="1600" dirty="0">
                <a:solidFill>
                  <a:schemeClr val="bg1">
                    <a:lumMod val="65000"/>
                  </a:schemeClr>
                </a:solidFill>
              </a:rPr>
              <a:t>	Reactor types, </a:t>
            </a:r>
            <a:br>
              <a:rPr lang="en-US" sz="1600" dirty="0">
                <a:solidFill>
                  <a:schemeClr val="bg1">
                    <a:lumMod val="65000"/>
                  </a:schemeClr>
                </a:solidFill>
              </a:rPr>
            </a:br>
            <a:r>
              <a:rPr lang="en-US" sz="1600" dirty="0">
                <a:solidFill>
                  <a:schemeClr val="bg1">
                    <a:lumMod val="65000"/>
                  </a:schemeClr>
                </a:solidFill>
              </a:rPr>
              <a:t>	Fuel cycles, radioactive waste &amp; storage.</a:t>
            </a:r>
          </a:p>
          <a:p>
            <a:pPr lvl="1" algn="l"/>
            <a:r>
              <a:rPr lang="en-US" sz="1600" dirty="0">
                <a:solidFill>
                  <a:schemeClr val="bg1">
                    <a:lumMod val="65000"/>
                  </a:schemeClr>
                </a:solidFill>
              </a:rPr>
              <a:t>	</a:t>
            </a:r>
          </a:p>
          <a:p>
            <a:pPr marL="285750" indent="-285750" algn="l">
              <a:buFont typeface="Arial" panose="020B0604020202020204" pitchFamily="34" charset="0"/>
              <a:buChar char="•"/>
            </a:pPr>
            <a:r>
              <a:rPr lang="en-US" sz="1600" dirty="0"/>
              <a:t>New Nukes: Advanced Nuclear Energy Technologies</a:t>
            </a:r>
          </a:p>
          <a:p>
            <a:pPr lvl="1" algn="l"/>
            <a:r>
              <a:rPr lang="en-US" sz="1600" dirty="0"/>
              <a:t>	Small modular plants,</a:t>
            </a:r>
            <a:br>
              <a:rPr lang="en-US" sz="1600" dirty="0"/>
            </a:br>
            <a:r>
              <a:rPr lang="en-US" sz="1600" dirty="0"/>
              <a:t>	Advanced (Gen IV) reactors,</a:t>
            </a:r>
            <a:br>
              <a:rPr lang="en-US" sz="1600" dirty="0"/>
            </a:br>
            <a:r>
              <a:rPr lang="en-US" sz="1600" dirty="0"/>
              <a:t>	U &amp; Th breeder reactors, subcritical reactors,</a:t>
            </a:r>
            <a:br>
              <a:rPr lang="en-US" sz="1600" dirty="0"/>
            </a:br>
            <a:r>
              <a:rPr lang="en-US" sz="1600" dirty="0"/>
              <a:t>	Closed fuel cycle, </a:t>
            </a:r>
            <a:br>
              <a:rPr lang="en-US" sz="1600" dirty="0"/>
            </a:br>
            <a:r>
              <a:rPr lang="en-US" sz="1600" dirty="0"/>
              <a:t>	Non-fission applications: </a:t>
            </a:r>
            <a:r>
              <a:rPr lang="en-US" sz="1600" b="0" i="0" dirty="0">
                <a:solidFill>
                  <a:srgbClr val="58585B"/>
                </a:solidFill>
                <a:effectLst/>
                <a:latin typeface="+mj-lt"/>
              </a:rPr>
              <a:t>Radioisotope Thermoelectric Generators (RTG)</a:t>
            </a:r>
            <a:br>
              <a:rPr lang="en-US" sz="1600" b="0" i="0" dirty="0">
                <a:solidFill>
                  <a:srgbClr val="58585B"/>
                </a:solidFill>
                <a:effectLst/>
                <a:latin typeface="+mj-lt"/>
              </a:rPr>
            </a:br>
            <a:r>
              <a:rPr lang="en-US" sz="1600" b="0" i="0" dirty="0">
                <a:solidFill>
                  <a:srgbClr val="58585B"/>
                </a:solidFill>
                <a:effectLst/>
                <a:latin typeface="+mj-lt"/>
              </a:rPr>
              <a:t> </a:t>
            </a:r>
            <a:endParaRPr lang="en-US" sz="1600" dirty="0">
              <a:latin typeface="+mj-lt"/>
            </a:endParaRPr>
          </a:p>
          <a:p>
            <a:pPr marL="285750" indent="-285750" algn="l">
              <a:buFont typeface="Arial" panose="020B0604020202020204" pitchFamily="34" charset="0"/>
              <a:buChar char="•"/>
            </a:pPr>
            <a:r>
              <a:rPr lang="en-US" sz="1600" dirty="0"/>
              <a:t>Energy from nuclear fusion reactions</a:t>
            </a:r>
            <a:br>
              <a:rPr lang="en-US" sz="1600" dirty="0"/>
            </a:br>
            <a:r>
              <a:rPr lang="en-US" sz="1600" dirty="0"/>
              <a:t>	Fusion energetics, critical </a:t>
            </a:r>
            <a:br>
              <a:rPr lang="en-US" sz="1600" dirty="0"/>
            </a:br>
            <a:r>
              <a:rPr lang="en-US" sz="1600" dirty="0"/>
              <a:t>	Principles of magnetic and inertial confinement</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Strategic Issues for Nuclear Power</a:t>
            </a:r>
          </a:p>
          <a:p>
            <a:pPr algn="l"/>
            <a:r>
              <a:rPr lang="en-US" sz="1600" dirty="0"/>
              <a:t>	Sustainability, reliability, scalability, safety, eco-footprint, cost</a:t>
            </a:r>
            <a:br>
              <a:rPr lang="en-US" dirty="0"/>
            </a:br>
            <a:r>
              <a:rPr lang="en-US" dirty="0"/>
              <a:t> </a:t>
            </a:r>
          </a:p>
        </p:txBody>
      </p:sp>
    </p:spTree>
    <p:extLst>
      <p:ext uri="{BB962C8B-B14F-4D97-AF65-F5344CB8AC3E}">
        <p14:creationId xmlns:p14="http://schemas.microsoft.com/office/powerpoint/2010/main" val="418168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384"/>
            <a:ext cx="8229600" cy="449624"/>
          </a:xfrm>
        </p:spPr>
        <p:txBody>
          <a:bodyPr/>
          <a:lstStyle/>
          <a:p>
            <a:r>
              <a:rPr lang="en-US" dirty="0"/>
              <a:t>U.S. Electricity Generation</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26</a:t>
            </a:fld>
            <a:endParaRPr lang="en-US">
              <a:solidFill>
                <a:srgbClr val="C0C0C0"/>
              </a:solidFill>
            </a:endParaRPr>
          </a:p>
        </p:txBody>
      </p:sp>
      <p:pic>
        <p:nvPicPr>
          <p:cNvPr id="7" name="Picture 6"/>
          <p:cNvPicPr>
            <a:picLocks noChangeAspect="1"/>
          </p:cNvPicPr>
          <p:nvPr/>
        </p:nvPicPr>
        <p:blipFill rotWithShape="1">
          <a:blip r:embed="rId2"/>
          <a:srcRect l="711" t="12088" r="1120" b="-481"/>
          <a:stretch/>
        </p:blipFill>
        <p:spPr>
          <a:xfrm>
            <a:off x="478860" y="988810"/>
            <a:ext cx="6235674" cy="4974567"/>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6054290" y="885298"/>
            <a:ext cx="2632510" cy="1486966"/>
          </a:xfrm>
          <a:solidFill>
            <a:srgbClr val="FFFF99"/>
          </a:solidFill>
          <a:scene3d>
            <a:camera prst="orthographicFront"/>
            <a:lightRig rig="threePt" dir="t"/>
          </a:scene3d>
          <a:sp3d>
            <a:bevelT/>
          </a:sp3d>
        </p:spPr>
        <p:txBody>
          <a:bodyPr/>
          <a:lstStyle/>
          <a:p>
            <a:pPr marL="0" indent="0">
              <a:buNone/>
            </a:pPr>
            <a:r>
              <a:rPr lang="en-US" sz="1500" dirty="0"/>
              <a:t>Forecast:</a:t>
            </a:r>
          </a:p>
          <a:p>
            <a:pPr marL="0" indent="0">
              <a:buNone/>
            </a:pPr>
            <a:r>
              <a:rPr lang="en-US" sz="1500" dirty="0"/>
              <a:t>Total electricity demand: 3.8 10</a:t>
            </a:r>
            <a:r>
              <a:rPr lang="en-US" sz="1500" baseline="30000" dirty="0"/>
              <a:t>15</a:t>
            </a:r>
            <a:r>
              <a:rPr lang="en-US" sz="1500" dirty="0"/>
              <a:t> </a:t>
            </a:r>
            <a:r>
              <a:rPr lang="en-US" sz="1500" dirty="0" err="1"/>
              <a:t>Wh</a:t>
            </a:r>
            <a:r>
              <a:rPr lang="en-US" sz="1500" dirty="0"/>
              <a:t>/a (2011) </a:t>
            </a:r>
            <a:r>
              <a:rPr lang="en-US" sz="1500" dirty="0">
                <a:sym typeface="Wingdings" panose="05000000000000000000" pitchFamily="2" charset="2"/>
              </a:rPr>
              <a:t></a:t>
            </a:r>
            <a:r>
              <a:rPr lang="en-US" sz="1500" dirty="0"/>
              <a:t> </a:t>
            </a:r>
            <a:br>
              <a:rPr lang="en-US" sz="1500" dirty="0"/>
            </a:br>
            <a:r>
              <a:rPr lang="en-US" sz="1500" dirty="0"/>
              <a:t>5.1 10</a:t>
            </a:r>
            <a:r>
              <a:rPr lang="en-US" sz="1500" baseline="30000" dirty="0"/>
              <a:t>15</a:t>
            </a:r>
            <a:r>
              <a:rPr lang="en-US" sz="1500" dirty="0"/>
              <a:t> </a:t>
            </a:r>
            <a:r>
              <a:rPr lang="en-US" sz="1500" dirty="0" err="1"/>
              <a:t>Wh</a:t>
            </a:r>
            <a:r>
              <a:rPr lang="en-US" sz="1500" dirty="0"/>
              <a:t>/a (2040), </a:t>
            </a:r>
            <a:br>
              <a:rPr lang="en-US" sz="1500" dirty="0"/>
            </a:br>
            <a:r>
              <a:rPr lang="en-US" sz="1500" dirty="0">
                <a:sym typeface="Wingdings" panose="05000000000000000000" pitchFamily="2" charset="2"/>
              </a:rPr>
              <a:t> </a:t>
            </a:r>
            <a:r>
              <a:rPr lang="en-US" sz="1500" dirty="0">
                <a:latin typeface="Symbol" panose="05050102010706020507" pitchFamily="18" charset="2"/>
              </a:rPr>
              <a:t>D</a:t>
            </a:r>
            <a:r>
              <a:rPr lang="en-US" sz="1500" dirty="0"/>
              <a:t>= 1.1 %/a, accounting for </a:t>
            </a:r>
            <a:r>
              <a:rPr lang="en-US" sz="1500" dirty="0" err="1"/>
              <a:t>eff</a:t>
            </a:r>
            <a:r>
              <a:rPr lang="en-US" sz="1500" dirty="0"/>
              <a:t> gains.</a:t>
            </a:r>
          </a:p>
        </p:txBody>
      </p:sp>
      <p:sp>
        <p:nvSpPr>
          <p:cNvPr id="9" name="Content Placeholder 2"/>
          <p:cNvSpPr txBox="1">
            <a:spLocks/>
          </p:cNvSpPr>
          <p:nvPr/>
        </p:nvSpPr>
        <p:spPr>
          <a:xfrm>
            <a:off x="6714534" y="4389942"/>
            <a:ext cx="2186247" cy="1576213"/>
          </a:xfrm>
          <a:prstGeom prst="rect">
            <a:avLst/>
          </a:prstGeom>
        </p:spPr>
        <p:txBody>
          <a:bodyPr/>
          <a:lstStyle>
            <a:lvl1pPr marL="342900" indent="-342900" algn="l" rtl="0" fontAlgn="base">
              <a:spcBef>
                <a:spcPct val="20000"/>
              </a:spcBef>
              <a:spcAft>
                <a:spcPct val="0"/>
              </a:spcAft>
              <a:buChar char="•"/>
              <a:defRPr sz="1800">
                <a:solidFill>
                  <a:schemeClr val="tx1"/>
                </a:solidFill>
                <a:latin typeface="+mj-lt"/>
                <a:ea typeface="+mn-ea"/>
                <a:cs typeface="+mn-cs"/>
              </a:defRPr>
            </a:lvl1pPr>
            <a:lvl2pPr marL="742950" indent="-285750" algn="l" rtl="0" fontAlgn="base">
              <a:spcBef>
                <a:spcPct val="20000"/>
              </a:spcBef>
              <a:spcAft>
                <a:spcPct val="0"/>
              </a:spcAft>
              <a:buChar char="–"/>
              <a:defRPr sz="1800">
                <a:solidFill>
                  <a:schemeClr val="tx1"/>
                </a:solidFill>
                <a:latin typeface="+mj-lt"/>
              </a:defRPr>
            </a:lvl2pPr>
            <a:lvl3pPr marL="1143000" indent="-228600" algn="l" rtl="0" fontAlgn="base">
              <a:spcBef>
                <a:spcPct val="20000"/>
              </a:spcBef>
              <a:spcAft>
                <a:spcPct val="0"/>
              </a:spcAft>
              <a:buChar char="•"/>
              <a:defRPr sz="1600">
                <a:solidFill>
                  <a:schemeClr val="tx1"/>
                </a:solidFill>
                <a:latin typeface="+mj-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Tx/>
              <a:buNone/>
            </a:pPr>
            <a:r>
              <a:rPr lang="en-US" sz="1400" kern="0" dirty="0"/>
              <a:t>Recent rapid decline of natural gas prices </a:t>
            </a:r>
            <a:r>
              <a:rPr lang="en-US" sz="1400" kern="0" dirty="0">
                <a:sym typeface="Wingdings" panose="05000000000000000000" pitchFamily="2" charset="2"/>
              </a:rPr>
              <a:t></a:t>
            </a:r>
            <a:r>
              <a:rPr lang="en-US" sz="1400" kern="0" dirty="0"/>
              <a:t> projected mean delivered electricity prices  9.9 c/kWh </a:t>
            </a:r>
            <a:r>
              <a:rPr lang="en-US" sz="1400" kern="0" dirty="0">
                <a:sym typeface="Wingdings" panose="05000000000000000000" pitchFamily="2" charset="2"/>
              </a:rPr>
              <a:t></a:t>
            </a:r>
            <a:r>
              <a:rPr lang="en-US" sz="1400" kern="0" dirty="0"/>
              <a:t> 9.2 c/kWh (2015). </a:t>
            </a:r>
          </a:p>
        </p:txBody>
      </p:sp>
      <p:sp>
        <p:nvSpPr>
          <p:cNvPr id="10" name="Content Placeholder 2"/>
          <p:cNvSpPr txBox="1">
            <a:spLocks/>
          </p:cNvSpPr>
          <p:nvPr/>
        </p:nvSpPr>
        <p:spPr>
          <a:xfrm>
            <a:off x="6837651" y="3487069"/>
            <a:ext cx="1849149" cy="485375"/>
          </a:xfrm>
          <a:prstGeom prst="rect">
            <a:avLst/>
          </a:prstGeom>
        </p:spPr>
        <p:txBody>
          <a:bodyPr/>
          <a:lstStyle>
            <a:lvl1pPr marL="342900" indent="-342900" algn="l" rtl="0" fontAlgn="base">
              <a:spcBef>
                <a:spcPct val="20000"/>
              </a:spcBef>
              <a:spcAft>
                <a:spcPct val="0"/>
              </a:spcAft>
              <a:buChar char="•"/>
              <a:defRPr sz="1800">
                <a:solidFill>
                  <a:schemeClr val="tx1"/>
                </a:solidFill>
                <a:latin typeface="+mj-lt"/>
                <a:ea typeface="+mn-ea"/>
                <a:cs typeface="+mn-cs"/>
              </a:defRPr>
            </a:lvl1pPr>
            <a:lvl2pPr marL="742950" indent="-285750" algn="l" rtl="0" fontAlgn="base">
              <a:spcBef>
                <a:spcPct val="20000"/>
              </a:spcBef>
              <a:spcAft>
                <a:spcPct val="0"/>
              </a:spcAft>
              <a:buChar char="–"/>
              <a:defRPr sz="1800">
                <a:solidFill>
                  <a:schemeClr val="tx1"/>
                </a:solidFill>
                <a:latin typeface="+mj-lt"/>
              </a:defRPr>
            </a:lvl2pPr>
            <a:lvl3pPr marL="1143000" indent="-228600" algn="l" rtl="0" fontAlgn="base">
              <a:spcBef>
                <a:spcPct val="20000"/>
              </a:spcBef>
              <a:spcAft>
                <a:spcPct val="0"/>
              </a:spcAft>
              <a:buChar char="•"/>
              <a:defRPr sz="1600">
                <a:solidFill>
                  <a:schemeClr val="tx1"/>
                </a:solidFill>
                <a:latin typeface="+mj-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Tx/>
              <a:buNone/>
            </a:pPr>
            <a:r>
              <a:rPr lang="en-US" sz="1200" kern="0" dirty="0">
                <a:solidFill>
                  <a:srgbClr val="0C38F4"/>
                </a:solidFill>
              </a:rPr>
              <a:t>Retire 7GW Gen II in the next 10 years (?)</a:t>
            </a:r>
          </a:p>
        </p:txBody>
      </p:sp>
      <p:sp>
        <p:nvSpPr>
          <p:cNvPr id="11" name="TextBox 10"/>
          <p:cNvSpPr txBox="1"/>
          <p:nvPr/>
        </p:nvSpPr>
        <p:spPr>
          <a:xfrm>
            <a:off x="246558" y="1892013"/>
            <a:ext cx="1028700" cy="400110"/>
          </a:xfrm>
          <a:prstGeom prst="rect">
            <a:avLst/>
          </a:prstGeom>
          <a:noFill/>
        </p:spPr>
        <p:txBody>
          <a:bodyPr wrap="square" rtlCol="0">
            <a:spAutoFit/>
          </a:bodyPr>
          <a:lstStyle/>
          <a:p>
            <a:r>
              <a:rPr lang="en-US" dirty="0" err="1"/>
              <a:t>PWh</a:t>
            </a:r>
            <a:endParaRPr lang="en-US" dirty="0"/>
          </a:p>
        </p:txBody>
      </p:sp>
      <p:sp>
        <p:nvSpPr>
          <p:cNvPr id="8" name="Left Arrow 7"/>
          <p:cNvSpPr/>
          <p:nvPr/>
        </p:nvSpPr>
        <p:spPr bwMode="auto">
          <a:xfrm rot="16200000">
            <a:off x="3951512" y="3151573"/>
            <a:ext cx="603504" cy="508223"/>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4" name="Left Arrow 13"/>
          <p:cNvSpPr/>
          <p:nvPr/>
        </p:nvSpPr>
        <p:spPr bwMode="auto">
          <a:xfrm rot="5400000" flipV="1">
            <a:off x="3948465" y="4353068"/>
            <a:ext cx="603504" cy="508223"/>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5" name="Content Placeholder 2"/>
          <p:cNvSpPr txBox="1">
            <a:spLocks/>
          </p:cNvSpPr>
          <p:nvPr/>
        </p:nvSpPr>
        <p:spPr>
          <a:xfrm>
            <a:off x="5203066" y="3423500"/>
            <a:ext cx="952564" cy="306256"/>
          </a:xfrm>
          <a:prstGeom prst="rect">
            <a:avLst/>
          </a:prstGeom>
        </p:spPr>
        <p:txBody>
          <a:bodyPr/>
          <a:lstStyle>
            <a:lvl1pPr marL="342900" indent="-342900" algn="l" rtl="0" fontAlgn="base">
              <a:spcBef>
                <a:spcPct val="20000"/>
              </a:spcBef>
              <a:spcAft>
                <a:spcPct val="0"/>
              </a:spcAft>
              <a:buChar char="•"/>
              <a:defRPr sz="1800">
                <a:solidFill>
                  <a:schemeClr val="tx1"/>
                </a:solidFill>
                <a:latin typeface="+mj-lt"/>
                <a:ea typeface="+mn-ea"/>
                <a:cs typeface="+mn-cs"/>
              </a:defRPr>
            </a:lvl1pPr>
            <a:lvl2pPr marL="742950" indent="-285750" algn="l" rtl="0" fontAlgn="base">
              <a:spcBef>
                <a:spcPct val="20000"/>
              </a:spcBef>
              <a:spcAft>
                <a:spcPct val="0"/>
              </a:spcAft>
              <a:buChar char="–"/>
              <a:defRPr sz="1800">
                <a:solidFill>
                  <a:schemeClr val="tx1"/>
                </a:solidFill>
                <a:latin typeface="+mj-lt"/>
              </a:defRPr>
            </a:lvl2pPr>
            <a:lvl3pPr marL="1143000" indent="-228600" algn="l" rtl="0" fontAlgn="base">
              <a:spcBef>
                <a:spcPct val="20000"/>
              </a:spcBef>
              <a:spcAft>
                <a:spcPct val="0"/>
              </a:spcAft>
              <a:buChar char="•"/>
              <a:defRPr sz="1600">
                <a:solidFill>
                  <a:schemeClr val="tx1"/>
                </a:solidFill>
                <a:latin typeface="+mj-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Tx/>
              <a:buNone/>
            </a:pPr>
            <a:r>
              <a:rPr lang="en-US" sz="1200" kern="0" dirty="0">
                <a:solidFill>
                  <a:schemeClr val="bg1"/>
                </a:solidFill>
              </a:rPr>
              <a:t>+ Hydro</a:t>
            </a:r>
          </a:p>
        </p:txBody>
      </p:sp>
      <p:sp>
        <p:nvSpPr>
          <p:cNvPr id="12" name="TextBox 11"/>
          <p:cNvSpPr txBox="1"/>
          <p:nvPr/>
        </p:nvSpPr>
        <p:spPr>
          <a:xfrm>
            <a:off x="465830" y="6021240"/>
            <a:ext cx="8220970" cy="400110"/>
          </a:xfrm>
          <a:prstGeom prst="rect">
            <a:avLst/>
          </a:prstGeom>
          <a:solidFill>
            <a:srgbClr val="FFFFCC"/>
          </a:solidFill>
          <a:scene3d>
            <a:camera prst="orthographicFront"/>
            <a:lightRig rig="threePt" dir="t"/>
          </a:scene3d>
          <a:sp3d>
            <a:bevelT/>
          </a:sp3d>
        </p:spPr>
        <p:txBody>
          <a:bodyPr wrap="square" rtlCol="0">
            <a:spAutoFit/>
          </a:bodyPr>
          <a:lstStyle/>
          <a:p>
            <a:pPr algn="l"/>
            <a:r>
              <a:rPr lang="en-US" dirty="0">
                <a:solidFill>
                  <a:srgbClr val="0000FF"/>
                </a:solidFill>
              </a:rPr>
              <a:t>Projected scenario BAU is workable but increases GHG output.</a:t>
            </a:r>
          </a:p>
        </p:txBody>
      </p:sp>
    </p:spTree>
    <p:extLst>
      <p:ext uri="{BB962C8B-B14F-4D97-AF65-F5344CB8AC3E}">
        <p14:creationId xmlns:p14="http://schemas.microsoft.com/office/powerpoint/2010/main" val="2248537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6569-16E1-4B11-9D62-A6B39B9D9848}"/>
              </a:ext>
            </a:extLst>
          </p:cNvPr>
          <p:cNvSpPr>
            <a:spLocks noGrp="1"/>
          </p:cNvSpPr>
          <p:nvPr>
            <p:ph type="title"/>
          </p:nvPr>
        </p:nvSpPr>
        <p:spPr/>
        <p:txBody>
          <a:bodyPr/>
          <a:lstStyle/>
          <a:p>
            <a:r>
              <a:rPr lang="en-US" dirty="0"/>
              <a:t>U.S. 2020 Nuclear Statistics (EIA) </a:t>
            </a:r>
          </a:p>
        </p:txBody>
      </p:sp>
      <p:sp>
        <p:nvSpPr>
          <p:cNvPr id="4" name="Date Placeholder 3">
            <a:extLst>
              <a:ext uri="{FF2B5EF4-FFF2-40B4-BE49-F238E27FC236}">
                <a16:creationId xmlns:a16="http://schemas.microsoft.com/office/drawing/2014/main" id="{8BABF25D-E42C-4396-82AA-8369BC14367E}"/>
              </a:ext>
            </a:extLst>
          </p:cNvPr>
          <p:cNvSpPr>
            <a:spLocks noGrp="1"/>
          </p:cNvSpPr>
          <p:nvPr>
            <p:ph type="dt" sz="half" idx="10"/>
          </p:nvPr>
        </p:nvSpPr>
        <p:spPr/>
        <p:txBody>
          <a:bodyPr/>
          <a:lstStyle/>
          <a:p>
            <a:r>
              <a:rPr lang="en-US"/>
              <a:t>W. Udo Schröder, 2024</a:t>
            </a:r>
          </a:p>
        </p:txBody>
      </p:sp>
      <p:sp>
        <p:nvSpPr>
          <p:cNvPr id="5" name="Footer Placeholder 4">
            <a:extLst>
              <a:ext uri="{FF2B5EF4-FFF2-40B4-BE49-F238E27FC236}">
                <a16:creationId xmlns:a16="http://schemas.microsoft.com/office/drawing/2014/main" id="{CE610E57-0177-4117-92DE-913DB568D3A4}"/>
              </a:ext>
            </a:extLst>
          </p:cNvPr>
          <p:cNvSpPr>
            <a:spLocks noGrp="1"/>
          </p:cNvSpPr>
          <p:nvPr>
            <p:ph type="ftr" sz="quarter" idx="11"/>
          </p:nvPr>
        </p:nvSpPr>
        <p:spPr/>
        <p:txBody>
          <a:bodyPr/>
          <a:lstStyle/>
          <a:p>
            <a:r>
              <a:rPr lang="en-US"/>
              <a:t>ESTS_4-3-Nucl_Fission</a:t>
            </a:r>
          </a:p>
        </p:txBody>
      </p:sp>
      <p:sp>
        <p:nvSpPr>
          <p:cNvPr id="6" name="Slide Number Placeholder 5">
            <a:extLst>
              <a:ext uri="{FF2B5EF4-FFF2-40B4-BE49-F238E27FC236}">
                <a16:creationId xmlns:a16="http://schemas.microsoft.com/office/drawing/2014/main" id="{10B53F14-9357-4867-B0EA-0B1C66E86027}"/>
              </a:ext>
            </a:extLst>
          </p:cNvPr>
          <p:cNvSpPr>
            <a:spLocks noGrp="1"/>
          </p:cNvSpPr>
          <p:nvPr>
            <p:ph type="sldNum" sz="quarter" idx="12"/>
          </p:nvPr>
        </p:nvSpPr>
        <p:spPr>
          <a:xfrm rot="16200000">
            <a:off x="-445292" y="2319462"/>
            <a:ext cx="1295400" cy="404813"/>
          </a:xfrm>
        </p:spPr>
        <p:txBody>
          <a:bodyPr/>
          <a:lstStyle/>
          <a:p>
            <a:r>
              <a:rPr lang="en-US"/>
              <a:t>  </a:t>
            </a:r>
            <a:fld id="{00659523-789D-4DC9-90BC-C4E53155A16C}" type="slidenum">
              <a:rPr lang="en-US" smtClean="0">
                <a:solidFill>
                  <a:srgbClr val="C0C0C0"/>
                </a:solidFill>
              </a:rPr>
              <a:pPr/>
              <a:t>27</a:t>
            </a:fld>
            <a:endParaRPr lang="en-US">
              <a:solidFill>
                <a:srgbClr val="C0C0C0"/>
              </a:solidFill>
            </a:endParaRPr>
          </a:p>
        </p:txBody>
      </p:sp>
      <p:pic>
        <p:nvPicPr>
          <p:cNvPr id="8" name="Picture 7">
            <a:extLst>
              <a:ext uri="{FF2B5EF4-FFF2-40B4-BE49-F238E27FC236}">
                <a16:creationId xmlns:a16="http://schemas.microsoft.com/office/drawing/2014/main" id="{BE16D98A-17A1-4054-8F90-4C376F9D95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42586" y="1064551"/>
            <a:ext cx="8144214" cy="4728898"/>
          </a:xfrm>
          <a:prstGeom prst="rect">
            <a:avLst/>
          </a:prstGeom>
          <a:ln>
            <a:solidFill>
              <a:schemeClr val="tx1"/>
            </a:solidFill>
          </a:ln>
        </p:spPr>
      </p:pic>
      <p:sp>
        <p:nvSpPr>
          <p:cNvPr id="9" name="Rectangle 8">
            <a:extLst>
              <a:ext uri="{FF2B5EF4-FFF2-40B4-BE49-F238E27FC236}">
                <a16:creationId xmlns:a16="http://schemas.microsoft.com/office/drawing/2014/main" id="{94D120DE-3FE5-45C0-A588-503ED4665E8D}"/>
              </a:ext>
            </a:extLst>
          </p:cNvPr>
          <p:cNvSpPr/>
          <p:nvPr/>
        </p:nvSpPr>
        <p:spPr bwMode="auto">
          <a:xfrm>
            <a:off x="530492" y="1486773"/>
            <a:ext cx="8156308" cy="328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0" name="Rectangle 9">
            <a:extLst>
              <a:ext uri="{FF2B5EF4-FFF2-40B4-BE49-F238E27FC236}">
                <a16:creationId xmlns:a16="http://schemas.microsoft.com/office/drawing/2014/main" id="{0548AA34-BB85-4A3B-947B-74E59E3664DB}"/>
              </a:ext>
            </a:extLst>
          </p:cNvPr>
          <p:cNvSpPr/>
          <p:nvPr/>
        </p:nvSpPr>
        <p:spPr bwMode="auto">
          <a:xfrm>
            <a:off x="542586" y="2175570"/>
            <a:ext cx="8156308" cy="328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1" name="Rectangle 10">
            <a:extLst>
              <a:ext uri="{FF2B5EF4-FFF2-40B4-BE49-F238E27FC236}">
                <a16:creationId xmlns:a16="http://schemas.microsoft.com/office/drawing/2014/main" id="{6A739220-92F1-4094-9891-75D935C2C9CC}"/>
              </a:ext>
            </a:extLst>
          </p:cNvPr>
          <p:cNvSpPr/>
          <p:nvPr/>
        </p:nvSpPr>
        <p:spPr bwMode="auto">
          <a:xfrm>
            <a:off x="542586" y="5280589"/>
            <a:ext cx="8136072" cy="394275"/>
          </a:xfrm>
          <a:prstGeom prst="rect">
            <a:avLst/>
          </a:prstGeom>
          <a:noFill/>
          <a:ln w="28575" cap="flat" cmpd="sng" algn="ctr">
            <a:solidFill>
              <a:srgbClr val="FF3333"/>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 name="Rectangle 11">
            <a:extLst>
              <a:ext uri="{FF2B5EF4-FFF2-40B4-BE49-F238E27FC236}">
                <a16:creationId xmlns:a16="http://schemas.microsoft.com/office/drawing/2014/main" id="{C9C54F33-FFF2-490A-9DEF-C6975DEE37EA}"/>
              </a:ext>
            </a:extLst>
          </p:cNvPr>
          <p:cNvSpPr/>
          <p:nvPr/>
        </p:nvSpPr>
        <p:spPr bwMode="auto">
          <a:xfrm>
            <a:off x="524164" y="2900724"/>
            <a:ext cx="8156308" cy="328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74375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225698"/>
            <a:ext cx="8229600" cy="544324"/>
          </a:xfrm>
          <a:noFill/>
          <a:effectLst>
            <a:innerShdw blurRad="63500" dist="50800" dir="2700000">
              <a:prstClr val="black">
                <a:alpha val="50000"/>
              </a:prstClr>
            </a:innerShdw>
          </a:effectLst>
        </p:spPr>
        <p:txBody>
          <a:bodyPr/>
          <a:lstStyle/>
          <a:p>
            <a:pPr>
              <a:lnSpc>
                <a:spcPct val="150000"/>
              </a:lnSpc>
            </a:pPr>
            <a:r>
              <a:rPr lang="en-US" dirty="0"/>
              <a:t> Agenda</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28</a:t>
            </a:fld>
            <a:endParaRPr lang="en-US">
              <a:solidFill>
                <a:srgbClr val="C0C0C0"/>
              </a:solidFill>
            </a:endParaRPr>
          </a:p>
        </p:txBody>
      </p:sp>
      <p:sp>
        <p:nvSpPr>
          <p:cNvPr id="7" name="Content Placeholder 6"/>
          <p:cNvSpPr>
            <a:spLocks noGrp="1"/>
          </p:cNvSpPr>
          <p:nvPr>
            <p:ph idx="1"/>
          </p:nvPr>
        </p:nvSpPr>
        <p:spPr>
          <a:xfrm>
            <a:off x="473075" y="1134630"/>
            <a:ext cx="8229600" cy="5228070"/>
          </a:xfrm>
        </p:spPr>
        <p:txBody>
          <a:bodyPr/>
          <a:lstStyle/>
          <a:p>
            <a:pPr>
              <a:tabLst>
                <a:tab pos="534988" algn="l"/>
              </a:tabLst>
            </a:pPr>
            <a:r>
              <a:rPr lang="en-US" sz="1600" b="1" dirty="0"/>
              <a:t>Energy Generation from Nuclear Fission</a:t>
            </a:r>
          </a:p>
          <a:p>
            <a:pPr lvl="1">
              <a:tabLst>
                <a:tab pos="534988" algn="l"/>
              </a:tabLst>
            </a:pPr>
            <a:r>
              <a:rPr lang="en-US" sz="1600" dirty="0"/>
              <a:t>Nuclear binding/rearrangement energies</a:t>
            </a:r>
          </a:p>
          <a:p>
            <a:pPr lvl="1">
              <a:tabLst>
                <a:tab pos="534988" algn="l"/>
              </a:tabLst>
            </a:pPr>
            <a:r>
              <a:rPr lang="en-US" sz="1600" dirty="0"/>
              <a:t>Fission chain reaction and reactor control</a:t>
            </a:r>
          </a:p>
          <a:p>
            <a:pPr lvl="1">
              <a:tabLst>
                <a:tab pos="534988" algn="l"/>
              </a:tabLst>
            </a:pPr>
            <a:r>
              <a:rPr lang="en-US" sz="1600" dirty="0"/>
              <a:t>Reactor types, nuclear fuels, fuel cycle</a:t>
            </a:r>
            <a:br>
              <a:rPr lang="en-US" sz="1600" dirty="0"/>
            </a:br>
            <a:endParaRPr lang="en-US" sz="1600" dirty="0"/>
          </a:p>
          <a:p>
            <a:pPr>
              <a:tabLst>
                <a:tab pos="534988" algn="l"/>
              </a:tabLst>
            </a:pPr>
            <a:r>
              <a:rPr lang="en-US" sz="1600" b="1" dirty="0"/>
              <a:t>Advanced</a:t>
            </a:r>
            <a:r>
              <a:rPr lang="en-US" sz="1600" dirty="0"/>
              <a:t>(Gen IV)</a:t>
            </a:r>
            <a:r>
              <a:rPr lang="en-US" sz="1600" b="1" dirty="0"/>
              <a:t> Nuclear Energy Technologies</a:t>
            </a:r>
          </a:p>
          <a:p>
            <a:pPr lvl="1">
              <a:tabLst>
                <a:tab pos="534988" algn="l"/>
              </a:tabLst>
            </a:pPr>
            <a:r>
              <a:rPr lang="en-US" sz="1600" dirty="0"/>
              <a:t>Small modular reactors, MSR-LFTR, Th breeder, ADR</a:t>
            </a:r>
          </a:p>
          <a:p>
            <a:pPr lvl="1">
              <a:tabLst>
                <a:tab pos="534988" algn="l"/>
              </a:tabLst>
            </a:pPr>
            <a:r>
              <a:rPr lang="en-US" sz="1600" dirty="0"/>
              <a:t>Closed fuel cycle</a:t>
            </a:r>
          </a:p>
          <a:p>
            <a:pPr lvl="1">
              <a:tabLst>
                <a:tab pos="534988" algn="l"/>
              </a:tabLst>
            </a:pPr>
            <a:r>
              <a:rPr lang="en-US" sz="1600" dirty="0"/>
              <a:t>Reactor inventory and trends in nuclear fission power</a:t>
            </a:r>
            <a:br>
              <a:rPr lang="en-US" sz="1600" dirty="0"/>
            </a:br>
            <a:endParaRPr lang="en-US" sz="1600" dirty="0"/>
          </a:p>
          <a:p>
            <a:pPr>
              <a:tabLst>
                <a:tab pos="534988" algn="l"/>
              </a:tabLst>
            </a:pPr>
            <a:r>
              <a:rPr lang="en-US" sz="1600" b="1" dirty="0"/>
              <a:t>Strategic Issues for Nuclear Power</a:t>
            </a:r>
          </a:p>
          <a:p>
            <a:pPr lvl="1">
              <a:tabLst>
                <a:tab pos="534988" algn="l"/>
              </a:tabLst>
            </a:pPr>
            <a:r>
              <a:rPr lang="en-US" sz="1600" dirty="0"/>
              <a:t>Safety, eco-footprint, cost, scalability</a:t>
            </a:r>
          </a:p>
          <a:p>
            <a:pPr lvl="1">
              <a:tabLst>
                <a:tab pos="534988" algn="l"/>
              </a:tabLst>
            </a:pPr>
            <a:r>
              <a:rPr lang="en-US" sz="1600" dirty="0"/>
              <a:t>Proliferation safety</a:t>
            </a:r>
          </a:p>
          <a:p>
            <a:pPr lvl="1">
              <a:tabLst>
                <a:tab pos="534988" algn="l"/>
              </a:tabLst>
            </a:pPr>
            <a:r>
              <a:rPr lang="en-US" sz="1600" dirty="0"/>
              <a:t>Biological effects of radiation</a:t>
            </a:r>
            <a:br>
              <a:rPr lang="en-US" sz="1600" dirty="0"/>
            </a:br>
            <a:endParaRPr lang="en-US" sz="1600" b="1" dirty="0"/>
          </a:p>
          <a:p>
            <a:pPr>
              <a:spcBef>
                <a:spcPts val="600"/>
              </a:spcBef>
              <a:tabLst>
                <a:tab pos="534988" algn="l"/>
              </a:tabLst>
            </a:pPr>
            <a:r>
              <a:rPr lang="en-US" sz="1600" b="1" dirty="0">
                <a:solidFill>
                  <a:schemeClr val="bg1">
                    <a:lumMod val="65000"/>
                  </a:schemeClr>
                </a:solidFill>
              </a:rPr>
              <a:t>Energy Generation from Nuclear Fusion</a:t>
            </a:r>
          </a:p>
          <a:p>
            <a:pPr lvl="1">
              <a:tabLst>
                <a:tab pos="534988" algn="l"/>
              </a:tabLst>
            </a:pPr>
            <a:r>
              <a:rPr lang="en-US" sz="1600" dirty="0">
                <a:solidFill>
                  <a:schemeClr val="bg1">
                    <a:lumMod val="65000"/>
                  </a:schemeClr>
                </a:solidFill>
              </a:rPr>
              <a:t>Principles of energy conversion</a:t>
            </a:r>
          </a:p>
          <a:p>
            <a:pPr lvl="1">
              <a:tabLst>
                <a:tab pos="534988" algn="l"/>
              </a:tabLst>
            </a:pPr>
            <a:r>
              <a:rPr lang="en-US" sz="1600" dirty="0">
                <a:solidFill>
                  <a:schemeClr val="bg1">
                    <a:lumMod val="65000"/>
                  </a:schemeClr>
                </a:solidFill>
              </a:rPr>
              <a:t>Tokamak scheme</a:t>
            </a:r>
            <a:br>
              <a:rPr lang="en-US" sz="1600" dirty="0">
                <a:solidFill>
                  <a:schemeClr val="bg1">
                    <a:lumMod val="65000"/>
                  </a:schemeClr>
                </a:solidFill>
              </a:rPr>
            </a:br>
            <a:r>
              <a:rPr lang="en-US" dirty="0">
                <a:solidFill>
                  <a:schemeClr val="bg1">
                    <a:lumMod val="65000"/>
                  </a:schemeClr>
                </a:solidFill>
              </a:rPr>
              <a:t> </a:t>
            </a:r>
          </a:p>
        </p:txBody>
      </p:sp>
    </p:spTree>
    <p:extLst>
      <p:ext uri="{BB962C8B-B14F-4D97-AF65-F5344CB8AC3E}">
        <p14:creationId xmlns:p14="http://schemas.microsoft.com/office/powerpoint/2010/main" val="1798962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D580-BCD6-FA0D-3921-1FA9B2282A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074F3E-E2F5-BC7E-7C11-C6BB751DAD5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30995DB-273C-D388-7270-BC94EA985F6B}"/>
              </a:ext>
            </a:extLst>
          </p:cNvPr>
          <p:cNvSpPr>
            <a:spLocks noGrp="1"/>
          </p:cNvSpPr>
          <p:nvPr>
            <p:ph type="dt" sz="half" idx="10"/>
          </p:nvPr>
        </p:nvSpPr>
        <p:spPr/>
        <p:txBody>
          <a:bodyPr/>
          <a:lstStyle/>
          <a:p>
            <a:r>
              <a:rPr lang="en-US"/>
              <a:t>W. Udo Schröder, 2024</a:t>
            </a:r>
          </a:p>
        </p:txBody>
      </p:sp>
      <p:sp>
        <p:nvSpPr>
          <p:cNvPr id="5" name="Footer Placeholder 4">
            <a:extLst>
              <a:ext uri="{FF2B5EF4-FFF2-40B4-BE49-F238E27FC236}">
                <a16:creationId xmlns:a16="http://schemas.microsoft.com/office/drawing/2014/main" id="{7799FCA1-3256-0E66-78D9-B8B6C88E4BF7}"/>
              </a:ext>
            </a:extLst>
          </p:cNvPr>
          <p:cNvSpPr>
            <a:spLocks noGrp="1"/>
          </p:cNvSpPr>
          <p:nvPr>
            <p:ph type="ftr" sz="quarter" idx="11"/>
          </p:nvPr>
        </p:nvSpPr>
        <p:spPr/>
        <p:txBody>
          <a:bodyPr/>
          <a:lstStyle/>
          <a:p>
            <a:r>
              <a:rPr lang="en-US"/>
              <a:t>ESTS_4-3-Nucl_Fission</a:t>
            </a:r>
          </a:p>
        </p:txBody>
      </p:sp>
      <p:sp>
        <p:nvSpPr>
          <p:cNvPr id="6" name="Slide Number Placeholder 5">
            <a:extLst>
              <a:ext uri="{FF2B5EF4-FFF2-40B4-BE49-F238E27FC236}">
                <a16:creationId xmlns:a16="http://schemas.microsoft.com/office/drawing/2014/main" id="{5A16B1C4-0D1F-C0A9-5E9B-9678894DE1D4}"/>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29</a:t>
            </a:fld>
            <a:endParaRPr lang="en-US">
              <a:solidFill>
                <a:srgbClr val="C0C0C0"/>
              </a:solidFill>
            </a:endParaRPr>
          </a:p>
        </p:txBody>
      </p:sp>
      <p:pic>
        <p:nvPicPr>
          <p:cNvPr id="8" name="Picture 7">
            <a:extLst>
              <a:ext uri="{FF2B5EF4-FFF2-40B4-BE49-F238E27FC236}">
                <a16:creationId xmlns:a16="http://schemas.microsoft.com/office/drawing/2014/main" id="{8A7A96F1-57BA-E71A-070A-7F8079D43248}"/>
              </a:ext>
            </a:extLst>
          </p:cNvPr>
          <p:cNvPicPr>
            <a:picLocks noChangeAspect="1"/>
          </p:cNvPicPr>
          <p:nvPr/>
        </p:nvPicPr>
        <p:blipFill>
          <a:blip r:embed="rId2"/>
          <a:stretch>
            <a:fillRect/>
          </a:stretch>
        </p:blipFill>
        <p:spPr>
          <a:xfrm>
            <a:off x="364909" y="885694"/>
            <a:ext cx="8414182" cy="5086611"/>
          </a:xfrm>
          <a:prstGeom prst="rect">
            <a:avLst/>
          </a:prstGeom>
        </p:spPr>
      </p:pic>
    </p:spTree>
    <p:extLst>
      <p:ext uri="{BB962C8B-B14F-4D97-AF65-F5344CB8AC3E}">
        <p14:creationId xmlns:p14="http://schemas.microsoft.com/office/powerpoint/2010/main" val="201240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34F2B41-1D74-BE9C-DC30-FA22C59CFFC6}"/>
              </a:ext>
            </a:extLst>
          </p:cNvPr>
          <p:cNvPicPr>
            <a:picLocks noChangeAspect="1"/>
          </p:cNvPicPr>
          <p:nvPr/>
        </p:nvPicPr>
        <p:blipFill>
          <a:blip r:embed="rId3"/>
          <a:srcRect t="8616"/>
          <a:stretch/>
        </p:blipFill>
        <p:spPr>
          <a:xfrm>
            <a:off x="533370" y="2006774"/>
            <a:ext cx="6064172" cy="4390093"/>
          </a:xfrm>
          <a:prstGeom prst="rect">
            <a:avLst/>
          </a:prstGeom>
          <a:ln>
            <a:solidFill>
              <a:schemeClr val="tx1"/>
            </a:solidFill>
          </a:ln>
        </p:spPr>
      </p:pic>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fld id="{A652E973-714D-4358-92FD-BD30EFFFCB95}" type="slidenum">
              <a:rPr lang="en-US"/>
              <a:pPr/>
              <a:t>3</a:t>
            </a:fld>
            <a:endParaRPr lang="en-US" sz="1000"/>
          </a:p>
        </p:txBody>
      </p:sp>
      <p:sp>
        <p:nvSpPr>
          <p:cNvPr id="1232898" name="Rectangle 2"/>
          <p:cNvSpPr>
            <a:spLocks noGrp="1" noChangeArrowheads="1"/>
          </p:cNvSpPr>
          <p:nvPr>
            <p:ph type="title"/>
          </p:nvPr>
        </p:nvSpPr>
        <p:spPr/>
        <p:txBody>
          <a:bodyPr/>
          <a:lstStyle/>
          <a:p>
            <a:r>
              <a:rPr lang="en-US" dirty="0"/>
              <a:t>U.S./World Trends in Nuclear Energy Production</a:t>
            </a:r>
          </a:p>
        </p:txBody>
      </p:sp>
      <p:sp>
        <p:nvSpPr>
          <p:cNvPr id="7" name="TextBox 6"/>
          <p:cNvSpPr txBox="1"/>
          <p:nvPr/>
        </p:nvSpPr>
        <p:spPr>
          <a:xfrm>
            <a:off x="475526" y="801902"/>
            <a:ext cx="8173523" cy="584775"/>
          </a:xfrm>
          <a:prstGeom prst="rect">
            <a:avLst/>
          </a:prstGeom>
          <a:noFill/>
          <a:ln>
            <a:solidFill>
              <a:schemeClr val="tx1"/>
            </a:solidFill>
          </a:ln>
        </p:spPr>
        <p:txBody>
          <a:bodyPr wrap="square" rtlCol="0">
            <a:spAutoFit/>
          </a:bodyPr>
          <a:lstStyle/>
          <a:p>
            <a:pPr algn="l"/>
            <a:r>
              <a:rPr lang="en-US" sz="1600" dirty="0">
                <a:solidFill>
                  <a:srgbClr val="0000FF"/>
                </a:solidFill>
              </a:rPr>
              <a:t>Steady increase of nuclear power output over 30y.</a:t>
            </a:r>
            <a:r>
              <a:rPr lang="en-US" sz="1600" dirty="0"/>
              <a:t> </a:t>
            </a:r>
            <a:r>
              <a:rPr lang="en-US" sz="1600" dirty="0">
                <a:solidFill>
                  <a:srgbClr val="FF3333"/>
                </a:solidFill>
              </a:rPr>
              <a:t>Efficiency </a:t>
            </a:r>
            <a:r>
              <a:rPr lang="en-US" sz="1600" dirty="0">
                <a:solidFill>
                  <a:srgbClr val="FF3333"/>
                </a:solidFill>
                <a:latin typeface="Symbol" pitchFamily="18" charset="2"/>
              </a:rPr>
              <a:t>e</a:t>
            </a:r>
            <a:r>
              <a:rPr lang="en-US" sz="1600" dirty="0">
                <a:solidFill>
                  <a:srgbClr val="FF3333"/>
                </a:solidFill>
              </a:rPr>
              <a:t> </a:t>
            </a:r>
            <a:r>
              <a:rPr lang="en-US" sz="1600" dirty="0">
                <a:solidFill>
                  <a:srgbClr val="FF3333"/>
                </a:solidFill>
                <a:latin typeface="Mathcad UniMath"/>
              </a:rPr>
              <a:t>↗</a:t>
            </a:r>
            <a:r>
              <a:rPr lang="en-US" sz="1600" dirty="0">
                <a:latin typeface="Mathcad UniMath"/>
              </a:rPr>
              <a:t>   </a:t>
            </a:r>
            <a:br>
              <a:rPr lang="en-US" sz="1600" dirty="0">
                <a:latin typeface="Mathcad UniMath"/>
              </a:rPr>
            </a:br>
            <a:r>
              <a:rPr lang="en-US" sz="1600" dirty="0">
                <a:solidFill>
                  <a:srgbClr val="0000FF"/>
                </a:solidFill>
              </a:rPr>
              <a:t>Now: </a:t>
            </a:r>
            <a:r>
              <a:rPr lang="en-US" sz="1600" dirty="0">
                <a:solidFill>
                  <a:srgbClr val="0000FF"/>
                </a:solidFill>
                <a:latin typeface="Symbol" pitchFamily="18" charset="2"/>
              </a:rPr>
              <a:t>e </a:t>
            </a:r>
            <a:r>
              <a:rPr lang="en-US" sz="1600" dirty="0">
                <a:solidFill>
                  <a:srgbClr val="0000FF"/>
                </a:solidFill>
                <a:latin typeface="Mathcad UniMath" panose="02000503020000020003" pitchFamily="50" charset="0"/>
              </a:rPr>
              <a:t>≧</a:t>
            </a:r>
            <a:r>
              <a:rPr lang="en-US" sz="1600" dirty="0">
                <a:solidFill>
                  <a:srgbClr val="0000FF"/>
                </a:solidFill>
              </a:rPr>
              <a:t> 90%  </a:t>
            </a:r>
            <a:r>
              <a:rPr lang="en-US" sz="1600" dirty="0">
                <a:solidFill>
                  <a:srgbClr val="0000FF"/>
                </a:solidFill>
                <a:sym typeface="Wingdings" pitchFamily="2" charset="2"/>
              </a:rPr>
              <a:t></a:t>
            </a:r>
            <a:r>
              <a:rPr lang="en-US" sz="1600" dirty="0">
                <a:solidFill>
                  <a:srgbClr val="0000FF"/>
                </a:solidFill>
              </a:rPr>
              <a:t>  equivalent: 24 quads of oil. </a:t>
            </a:r>
            <a:r>
              <a:rPr lang="en-US" sz="1600" dirty="0">
                <a:solidFill>
                  <a:srgbClr val="009900"/>
                </a:solidFill>
              </a:rPr>
              <a:t>NPP lifetime 40a </a:t>
            </a:r>
            <a:r>
              <a:rPr lang="en-US" sz="1600" dirty="0">
                <a:solidFill>
                  <a:srgbClr val="009900"/>
                </a:solidFill>
                <a:sym typeface="Wingdings" pitchFamily="2" charset="2"/>
              </a:rPr>
              <a:t> </a:t>
            </a:r>
            <a:r>
              <a:rPr lang="en-US" sz="1600" dirty="0">
                <a:solidFill>
                  <a:srgbClr val="009900"/>
                </a:solidFill>
                <a:effectLst>
                  <a:outerShdw blurRad="38100" dist="38100" dir="2700000" algn="tl">
                    <a:srgbClr val="000000">
                      <a:alpha val="43137"/>
                    </a:srgbClr>
                  </a:outerShdw>
                </a:effectLst>
                <a:sym typeface="Wingdings" pitchFamily="2" charset="2"/>
              </a:rPr>
              <a:t>&gt; 60a</a:t>
            </a:r>
            <a:endParaRPr lang="en-US" sz="1600" dirty="0">
              <a:solidFill>
                <a:srgbClr val="009900"/>
              </a:solidFill>
              <a:effectLst>
                <a:outerShdw blurRad="38100" dist="38100" dir="2700000" algn="tl">
                  <a:srgbClr val="000000">
                    <a:alpha val="43137"/>
                  </a:srgbClr>
                </a:outerShdw>
              </a:effectLst>
            </a:endParaRPr>
          </a:p>
        </p:txBody>
      </p:sp>
      <p:sp>
        <p:nvSpPr>
          <p:cNvPr id="9" name="TextBox 8"/>
          <p:cNvSpPr txBox="1"/>
          <p:nvPr/>
        </p:nvSpPr>
        <p:spPr>
          <a:xfrm>
            <a:off x="439992" y="1442409"/>
            <a:ext cx="8371819" cy="338554"/>
          </a:xfrm>
          <a:prstGeom prst="rect">
            <a:avLst/>
          </a:prstGeom>
          <a:noFill/>
          <a:ln>
            <a:noFill/>
          </a:ln>
          <a:effectLst>
            <a:innerShdw blurRad="114300">
              <a:prstClr val="black"/>
            </a:innerShdw>
          </a:effectLst>
        </p:spPr>
        <p:txBody>
          <a:bodyPr wrap="square" rtlCol="0">
            <a:spAutoFit/>
          </a:bodyPr>
          <a:lstStyle/>
          <a:p>
            <a:pPr algn="l"/>
            <a:r>
              <a:rPr lang="en-US" sz="1600" b="1" dirty="0">
                <a:solidFill>
                  <a:srgbClr val="0000FF"/>
                </a:solidFill>
              </a:rPr>
              <a:t>World</a:t>
            </a:r>
            <a:r>
              <a:rPr lang="en-US" sz="1600" dirty="0"/>
              <a:t> 2023 (US): 440 (92) reactors;  400 (100) GW, 2.5 </a:t>
            </a:r>
            <a:r>
              <a:rPr lang="en-US" sz="1600" dirty="0" err="1"/>
              <a:t>PWh</a:t>
            </a:r>
            <a:r>
              <a:rPr lang="en-US" sz="1600" dirty="0"/>
              <a:t> </a:t>
            </a:r>
            <a:r>
              <a:rPr lang="en-US" sz="1600" dirty="0">
                <a:sym typeface="Wingdings" panose="05000000000000000000" pitchFamily="2" charset="2"/>
              </a:rPr>
              <a:t> </a:t>
            </a:r>
            <a:r>
              <a:rPr lang="en-US" sz="1600" dirty="0">
                <a:solidFill>
                  <a:srgbClr val="FF0000"/>
                </a:solidFill>
                <a:sym typeface="Wingdings" panose="05000000000000000000" pitchFamily="2" charset="2"/>
              </a:rPr>
              <a:t>Modernize !</a:t>
            </a:r>
            <a:r>
              <a:rPr lang="en-US" sz="1600" dirty="0"/>
              <a:t> </a:t>
            </a:r>
          </a:p>
        </p:txBody>
      </p:sp>
      <p:sp>
        <p:nvSpPr>
          <p:cNvPr id="10" name="Date Placeholder 9"/>
          <p:cNvSpPr>
            <a:spLocks noGrp="1"/>
          </p:cNvSpPr>
          <p:nvPr>
            <p:ph type="dt" sz="half" idx="10"/>
          </p:nvPr>
        </p:nvSpPr>
        <p:spPr/>
        <p:txBody>
          <a:bodyPr/>
          <a:lstStyle/>
          <a:p>
            <a:r>
              <a:rPr lang="en-US"/>
              <a:t>W. Udo Schröder, 2024</a:t>
            </a:r>
          </a:p>
        </p:txBody>
      </p:sp>
      <p:sp>
        <p:nvSpPr>
          <p:cNvPr id="11" name="TextBox 10"/>
          <p:cNvSpPr txBox="1"/>
          <p:nvPr/>
        </p:nvSpPr>
        <p:spPr>
          <a:xfrm>
            <a:off x="6651436" y="1742155"/>
            <a:ext cx="2035364" cy="5078313"/>
          </a:xfrm>
          <a:prstGeom prst="rect">
            <a:avLst/>
          </a:prstGeom>
          <a:noFill/>
        </p:spPr>
        <p:txBody>
          <a:bodyPr wrap="square" rtlCol="0">
            <a:spAutoFit/>
          </a:bodyPr>
          <a:lstStyle/>
          <a:p>
            <a:pPr algn="l"/>
            <a:r>
              <a:rPr lang="en-US" sz="1600" b="1" dirty="0">
                <a:solidFill>
                  <a:srgbClr val="0000FF"/>
                </a:solidFill>
              </a:rPr>
              <a:t>World Trend</a:t>
            </a:r>
            <a:br>
              <a:rPr lang="en-US" sz="1600" dirty="0"/>
            </a:br>
            <a:r>
              <a:rPr lang="en-US" sz="1600" dirty="0"/>
              <a:t>&gt;53 new NPPt </a:t>
            </a:r>
            <a:br>
              <a:rPr lang="en-US" sz="1600" dirty="0"/>
            </a:br>
            <a:r>
              <a:rPr lang="en-US" sz="1600" dirty="0">
                <a:sym typeface="Wingdings" panose="05000000000000000000" pitchFamily="2" charset="2"/>
              </a:rPr>
              <a:t>2050: </a:t>
            </a:r>
            <a:r>
              <a:rPr lang="en-US" sz="1600" dirty="0">
                <a:solidFill>
                  <a:srgbClr val="FF0000"/>
                </a:solidFill>
                <a:sym typeface="Wingdings" panose="05000000000000000000" pitchFamily="2" charset="2"/>
              </a:rPr>
              <a:t>600GW ?</a:t>
            </a:r>
            <a:r>
              <a:rPr lang="en-US" sz="1600" dirty="0"/>
              <a:t> </a:t>
            </a:r>
          </a:p>
          <a:p>
            <a:pPr algn="l"/>
            <a:endParaRPr lang="en-US" sz="1600" b="1" dirty="0">
              <a:solidFill>
                <a:srgbClr val="0000FF"/>
              </a:solidFill>
            </a:endParaRPr>
          </a:p>
          <a:p>
            <a:pPr algn="l"/>
            <a:r>
              <a:rPr lang="en-US" sz="1600" b="1" dirty="0">
                <a:solidFill>
                  <a:srgbClr val="0000FF"/>
                </a:solidFill>
              </a:rPr>
              <a:t>US</a:t>
            </a:r>
            <a:r>
              <a:rPr lang="en-US" sz="1600" dirty="0"/>
              <a:t>(since 2012):</a:t>
            </a:r>
            <a:br>
              <a:rPr lang="en-US" sz="1600" dirty="0"/>
            </a:br>
            <a:r>
              <a:rPr lang="en-US" sz="1600" dirty="0"/>
              <a:t>	+3 -6</a:t>
            </a:r>
            <a:br>
              <a:rPr lang="en-US" sz="1600" dirty="0"/>
            </a:br>
            <a:r>
              <a:rPr lang="en-US" sz="1600" dirty="0"/>
              <a:t>&gt; 20 planned (?)  </a:t>
            </a:r>
          </a:p>
          <a:p>
            <a:pPr algn="l"/>
            <a:r>
              <a:rPr lang="en-US" sz="1600" dirty="0"/>
              <a:t>        license app </a:t>
            </a:r>
            <a:br>
              <a:rPr lang="en-US" sz="1800" dirty="0"/>
            </a:br>
            <a:br>
              <a:rPr lang="en-US" sz="1800" dirty="0"/>
            </a:br>
            <a:r>
              <a:rPr lang="en-US" sz="1400" dirty="0"/>
              <a:t>US potential: </a:t>
            </a:r>
          </a:p>
          <a:p>
            <a:pPr algn="l"/>
            <a:r>
              <a:rPr lang="en-US" sz="1400" dirty="0"/>
              <a:t>1.Extend plant lifetime, </a:t>
            </a:r>
          </a:p>
          <a:p>
            <a:pPr algn="l"/>
            <a:r>
              <a:rPr lang="en-US" sz="1400" dirty="0"/>
              <a:t>2.</a:t>
            </a:r>
            <a:r>
              <a:rPr lang="en-US" sz="1400" i="1" dirty="0"/>
              <a:t>N</a:t>
            </a:r>
            <a:r>
              <a:rPr lang="en-US" sz="1400" dirty="0"/>
              <a:t> new reactors/a </a:t>
            </a:r>
            <a:br>
              <a:rPr lang="en-US" sz="1400" dirty="0"/>
            </a:br>
            <a:r>
              <a:rPr lang="en-US" sz="1400" dirty="0"/>
              <a:t>(@  $(3-4)B/</a:t>
            </a:r>
            <a:r>
              <a:rPr lang="en-US" sz="1400" dirty="0" err="1"/>
              <a:t>GW</a:t>
            </a:r>
            <a:r>
              <a:rPr lang="en-US" sz="1400" baseline="-25000" dirty="0" err="1"/>
              <a:t>e</a:t>
            </a:r>
            <a:r>
              <a:rPr lang="en-US" sz="1400" dirty="0"/>
              <a:t>  </a:t>
            </a:r>
            <a:r>
              <a:rPr lang="en-US" sz="1400" dirty="0">
                <a:sym typeface="Wingdings" pitchFamily="2" charset="2"/>
              </a:rPr>
              <a:t> (5-10)¢/kWh</a:t>
            </a:r>
            <a:r>
              <a:rPr lang="en-US" sz="1400" dirty="0"/>
              <a:t>) </a:t>
            </a:r>
          </a:p>
          <a:p>
            <a:pPr algn="l"/>
            <a:endParaRPr lang="en-US" sz="1400" dirty="0"/>
          </a:p>
          <a:p>
            <a:pPr algn="l"/>
            <a:r>
              <a:rPr lang="en-US" sz="1600" dirty="0"/>
              <a:t>Several new companies </a:t>
            </a:r>
            <a:r>
              <a:rPr lang="en-US" sz="1600" dirty="0">
                <a:sym typeface="Wingdings" panose="05000000000000000000" pitchFamily="2" charset="2"/>
              </a:rPr>
              <a:t> SMR, Na-cooled</a:t>
            </a:r>
            <a:br>
              <a:rPr lang="en-US" sz="1600" dirty="0">
                <a:sym typeface="Wingdings" panose="05000000000000000000" pitchFamily="2" charset="2"/>
              </a:rPr>
            </a:br>
            <a:r>
              <a:rPr lang="en-US" sz="1600" dirty="0">
                <a:sym typeface="Wingdings" panose="05000000000000000000" pitchFamily="2" charset="2"/>
              </a:rPr>
              <a:t>Microreactors</a:t>
            </a:r>
          </a:p>
          <a:p>
            <a:pPr algn="l"/>
            <a:r>
              <a:rPr lang="en-US" sz="1600" dirty="0">
                <a:sym typeface="Wingdings" panose="05000000000000000000" pitchFamily="2" charset="2"/>
              </a:rPr>
              <a:t>Fusion Demos</a:t>
            </a:r>
            <a:endParaRPr lang="en-US" sz="1600" dirty="0"/>
          </a:p>
        </p:txBody>
      </p:sp>
      <p:grpSp>
        <p:nvGrpSpPr>
          <p:cNvPr id="3" name="Group 2">
            <a:extLst>
              <a:ext uri="{FF2B5EF4-FFF2-40B4-BE49-F238E27FC236}">
                <a16:creationId xmlns:a16="http://schemas.microsoft.com/office/drawing/2014/main" id="{4B8F9D97-3564-40E0-B5CC-488BDD99935D}"/>
              </a:ext>
            </a:extLst>
          </p:cNvPr>
          <p:cNvGrpSpPr/>
          <p:nvPr/>
        </p:nvGrpSpPr>
        <p:grpSpPr>
          <a:xfrm>
            <a:off x="1008704" y="1824724"/>
            <a:ext cx="4878207" cy="4021372"/>
            <a:chOff x="1573560" y="1522833"/>
            <a:chExt cx="4878207" cy="4021372"/>
          </a:xfrm>
        </p:grpSpPr>
        <p:pic>
          <p:nvPicPr>
            <p:cNvPr id="8" name="Picture 5" descr="Torness nuclear power station, near Dunbar Scotland, UK"/>
            <p:cNvPicPr>
              <a:picLocks noChangeAspect="1" noChangeArrowheads="1"/>
            </p:cNvPicPr>
            <p:nvPr/>
          </p:nvPicPr>
          <p:blipFill>
            <a:blip r:embed="rId4"/>
            <a:srcRect r="1533" b="7569"/>
            <a:stretch>
              <a:fillRect/>
            </a:stretch>
          </p:blipFill>
          <p:spPr bwMode="auto">
            <a:xfrm>
              <a:off x="1573560" y="1522833"/>
              <a:ext cx="1922251" cy="1349810"/>
            </a:xfrm>
            <a:prstGeom prst="rect">
              <a:avLst/>
            </a:prstGeom>
            <a:ln>
              <a:noFill/>
            </a:ln>
            <a:effectLst>
              <a:outerShdw blurRad="292100" dist="139700" dir="2700000" algn="tl" rotWithShape="0">
                <a:srgbClr val="333333">
                  <a:alpha val="65000"/>
                </a:srgbClr>
              </a:outerShdw>
            </a:effectLst>
          </p:spPr>
        </p:pic>
        <p:pic>
          <p:nvPicPr>
            <p:cNvPr id="1730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8811" y="3542182"/>
              <a:ext cx="1958590" cy="1753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E6F0C769-4D59-41A6-A449-194750DA628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498811" y="3309819"/>
              <a:ext cx="2952956" cy="2234386"/>
            </a:xfrm>
            <a:prstGeom prst="rect">
              <a:avLst/>
            </a:prstGeom>
            <a:ln>
              <a:solidFill>
                <a:srgbClr val="FF3333"/>
              </a:solidFill>
            </a:ln>
          </p:spPr>
        </p:pic>
        <p:pic>
          <p:nvPicPr>
            <p:cNvPr id="13" name="Picture 12">
              <a:extLst>
                <a:ext uri="{FF2B5EF4-FFF2-40B4-BE49-F238E27FC236}">
                  <a16:creationId xmlns:a16="http://schemas.microsoft.com/office/drawing/2014/main" id="{C35307FB-DB82-450A-8D22-A47906ADC310}"/>
                </a:ext>
              </a:extLst>
            </p:cNvPr>
            <p:cNvPicPr>
              <a:picLocks noChangeAspect="1"/>
            </p:cNvPicPr>
            <p:nvPr/>
          </p:nvPicPr>
          <p:blipFill rotWithShape="1">
            <a:blip r:embed="rId8"/>
            <a:srcRect t="-1" r="45777" b="-14253"/>
            <a:stretch/>
          </p:blipFill>
          <p:spPr>
            <a:xfrm>
              <a:off x="4003705" y="3304240"/>
              <a:ext cx="2076802" cy="521688"/>
            </a:xfrm>
            <a:prstGeom prst="rect">
              <a:avLst/>
            </a:prstGeom>
            <a:ln>
              <a:solidFill>
                <a:schemeClr val="tx1"/>
              </a:solidFill>
            </a:ln>
          </p:spPr>
        </p:pic>
        <p:sp>
          <p:nvSpPr>
            <p:cNvPr id="14" name="TextBox 13">
              <a:extLst>
                <a:ext uri="{FF2B5EF4-FFF2-40B4-BE49-F238E27FC236}">
                  <a16:creationId xmlns:a16="http://schemas.microsoft.com/office/drawing/2014/main" id="{8158B51F-6BB7-4CFD-8B91-E547C97A5DCE}"/>
                </a:ext>
              </a:extLst>
            </p:cNvPr>
            <p:cNvSpPr txBox="1"/>
            <p:nvPr/>
          </p:nvSpPr>
          <p:spPr>
            <a:xfrm>
              <a:off x="3498811" y="3309819"/>
              <a:ext cx="467670" cy="276999"/>
            </a:xfrm>
            <a:prstGeom prst="rect">
              <a:avLst/>
            </a:prstGeom>
            <a:noFill/>
          </p:spPr>
          <p:txBody>
            <a:bodyPr wrap="square" rtlCol="0">
              <a:spAutoFit/>
            </a:bodyPr>
            <a:lstStyle/>
            <a:p>
              <a:r>
                <a:rPr lang="en-US" sz="1200" dirty="0"/>
                <a:t>GW</a:t>
              </a:r>
            </a:p>
          </p:txBody>
        </p:sp>
        <p:cxnSp>
          <p:nvCxnSpPr>
            <p:cNvPr id="17" name="Straight Arrow Connector 16">
              <a:extLst>
                <a:ext uri="{FF2B5EF4-FFF2-40B4-BE49-F238E27FC236}">
                  <a16:creationId xmlns:a16="http://schemas.microsoft.com/office/drawing/2014/main" id="{73EC3589-EEA6-4DB0-9A8E-A8AA5A4E37F6}"/>
                </a:ext>
              </a:extLst>
            </p:cNvPr>
            <p:cNvCxnSpPr/>
            <p:nvPr/>
          </p:nvCxnSpPr>
          <p:spPr bwMode="auto">
            <a:xfrm flipV="1">
              <a:off x="3917621" y="3365659"/>
              <a:ext cx="0" cy="1985655"/>
            </a:xfrm>
            <a:prstGeom prst="straightConnector1">
              <a:avLst/>
            </a:prstGeom>
            <a:solidFill>
              <a:schemeClr val="accent1"/>
            </a:solidFill>
            <a:ln w="12700" cap="flat" cmpd="sng" algn="ctr">
              <a:solidFill>
                <a:schemeClr val="tx1"/>
              </a:solidFill>
              <a:prstDash val="solid"/>
              <a:round/>
              <a:headEnd type="none" w="med" len="med"/>
              <a:tailEnd type="arrow" w="med" len="med"/>
            </a:ln>
            <a:effectLst/>
          </p:spPr>
        </p:cxnSp>
      </p:grpSp>
      <p:sp>
        <p:nvSpPr>
          <p:cNvPr id="22" name="Up Arrow 1">
            <a:extLst>
              <a:ext uri="{FF2B5EF4-FFF2-40B4-BE49-F238E27FC236}">
                <a16:creationId xmlns:a16="http://schemas.microsoft.com/office/drawing/2014/main" id="{C18A6BD4-62A2-4F04-91C8-15C4AD38CA7B}"/>
              </a:ext>
            </a:extLst>
          </p:cNvPr>
          <p:cNvSpPr/>
          <p:nvPr/>
        </p:nvSpPr>
        <p:spPr bwMode="auto">
          <a:xfrm flipV="1">
            <a:off x="4802650" y="5262965"/>
            <a:ext cx="109883" cy="3004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0" name="TextBox 19">
            <a:extLst>
              <a:ext uri="{FF2B5EF4-FFF2-40B4-BE49-F238E27FC236}">
                <a16:creationId xmlns:a16="http://schemas.microsoft.com/office/drawing/2014/main" id="{1F7E0F55-30AE-41FE-91EE-F48DDE48A2A2}"/>
              </a:ext>
            </a:extLst>
          </p:cNvPr>
          <p:cNvSpPr txBox="1"/>
          <p:nvPr/>
        </p:nvSpPr>
        <p:spPr>
          <a:xfrm>
            <a:off x="3849556" y="4925078"/>
            <a:ext cx="1425462" cy="307777"/>
          </a:xfrm>
          <a:prstGeom prst="rect">
            <a:avLst/>
          </a:prstGeom>
          <a:noFill/>
        </p:spPr>
        <p:txBody>
          <a:bodyPr wrap="square" rtlCol="0">
            <a:spAutoFit/>
          </a:bodyPr>
          <a:lstStyle/>
          <a:p>
            <a:pPr algn="l"/>
            <a:r>
              <a:rPr lang="en-US" sz="1400" dirty="0">
                <a:solidFill>
                  <a:srgbClr val="0000FF"/>
                </a:solidFill>
              </a:rPr>
              <a:t>Most recent </a:t>
            </a:r>
          </a:p>
        </p:txBody>
      </p:sp>
      <p:sp>
        <p:nvSpPr>
          <p:cNvPr id="19" name="TextBox 18">
            <a:extLst>
              <a:ext uri="{FF2B5EF4-FFF2-40B4-BE49-F238E27FC236}">
                <a16:creationId xmlns:a16="http://schemas.microsoft.com/office/drawing/2014/main" id="{8AECBE67-56CF-4F4A-B13C-C12F3BC5F466}"/>
              </a:ext>
            </a:extLst>
          </p:cNvPr>
          <p:cNvSpPr txBox="1"/>
          <p:nvPr/>
        </p:nvSpPr>
        <p:spPr>
          <a:xfrm>
            <a:off x="439992" y="1950263"/>
            <a:ext cx="568712" cy="338554"/>
          </a:xfrm>
          <a:prstGeom prst="rect">
            <a:avLst/>
          </a:prstGeom>
          <a:solidFill>
            <a:schemeClr val="bg1"/>
          </a:solidFill>
        </p:spPr>
        <p:txBody>
          <a:bodyPr wrap="square" rtlCol="0">
            <a:spAutoFit/>
          </a:bodyPr>
          <a:lstStyle/>
          <a:p>
            <a:r>
              <a:rPr lang="en-US" sz="1600" dirty="0"/>
              <a:t>GW</a:t>
            </a:r>
          </a:p>
        </p:txBody>
      </p:sp>
      <p:sp>
        <p:nvSpPr>
          <p:cNvPr id="21" name="Rectangle 20">
            <a:extLst>
              <a:ext uri="{FF2B5EF4-FFF2-40B4-BE49-F238E27FC236}">
                <a16:creationId xmlns:a16="http://schemas.microsoft.com/office/drawing/2014/main" id="{76539280-A801-45EF-8BF3-6A49F89C6504}"/>
              </a:ext>
            </a:extLst>
          </p:cNvPr>
          <p:cNvSpPr/>
          <p:nvPr/>
        </p:nvSpPr>
        <p:spPr bwMode="auto">
          <a:xfrm>
            <a:off x="6629311" y="5436328"/>
            <a:ext cx="1824842" cy="1355962"/>
          </a:xfrm>
          <a:prstGeom prst="rect">
            <a:avLst/>
          </a:prstGeom>
          <a:no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 name="Up Arrow 1">
            <a:extLst>
              <a:ext uri="{FF2B5EF4-FFF2-40B4-BE49-F238E27FC236}">
                <a16:creationId xmlns:a16="http://schemas.microsoft.com/office/drawing/2014/main" id="{DFEA6433-01A2-C0A0-3E28-E6B9B6EC08FD}"/>
              </a:ext>
            </a:extLst>
          </p:cNvPr>
          <p:cNvSpPr/>
          <p:nvPr/>
        </p:nvSpPr>
        <p:spPr bwMode="auto">
          <a:xfrm flipV="1">
            <a:off x="4924314" y="5261685"/>
            <a:ext cx="109883" cy="3004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8" name="Up Arrow 1">
            <a:extLst>
              <a:ext uri="{FF2B5EF4-FFF2-40B4-BE49-F238E27FC236}">
                <a16:creationId xmlns:a16="http://schemas.microsoft.com/office/drawing/2014/main" id="{F1292ACD-C757-1607-5CE8-F97A7FEF2F0D}"/>
              </a:ext>
            </a:extLst>
          </p:cNvPr>
          <p:cNvSpPr/>
          <p:nvPr/>
        </p:nvSpPr>
        <p:spPr bwMode="auto">
          <a:xfrm flipV="1">
            <a:off x="4315447" y="5282214"/>
            <a:ext cx="109883" cy="3004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3" name="Up Arrow 1">
            <a:extLst>
              <a:ext uri="{FF2B5EF4-FFF2-40B4-BE49-F238E27FC236}">
                <a16:creationId xmlns:a16="http://schemas.microsoft.com/office/drawing/2014/main" id="{42BBC9F9-CC7C-A024-A25C-DDFD6895D53B}"/>
              </a:ext>
            </a:extLst>
          </p:cNvPr>
          <p:cNvSpPr/>
          <p:nvPr/>
        </p:nvSpPr>
        <p:spPr bwMode="auto">
          <a:xfrm flipV="1">
            <a:off x="3922081" y="5262707"/>
            <a:ext cx="109883" cy="30045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15" name="Straight Arrow Connector 14">
            <a:extLst>
              <a:ext uri="{FF2B5EF4-FFF2-40B4-BE49-F238E27FC236}">
                <a16:creationId xmlns:a16="http://schemas.microsoft.com/office/drawing/2014/main" id="{EEC88B52-3B37-A981-3516-3425575C4B1F}"/>
              </a:ext>
            </a:extLst>
          </p:cNvPr>
          <p:cNvCxnSpPr/>
          <p:nvPr/>
        </p:nvCxnSpPr>
        <p:spPr bwMode="auto">
          <a:xfrm flipH="1">
            <a:off x="1426029" y="4533504"/>
            <a:ext cx="998084" cy="0"/>
          </a:xfrm>
          <a:prstGeom prst="straightConnector1">
            <a:avLst/>
          </a:prstGeom>
          <a:solidFill>
            <a:schemeClr val="accent1"/>
          </a:solidFill>
          <a:ln w="38100" cap="flat" cmpd="sng" algn="ctr">
            <a:solidFill>
              <a:srgbClr val="00B0F0"/>
            </a:solidFill>
            <a:prstDash val="solid"/>
            <a:round/>
            <a:headEnd type="none" w="med" len="med"/>
            <a:tailEnd type="arrow" w="med" len="med"/>
          </a:ln>
          <a:effectLst/>
        </p:spPr>
      </p:cxnSp>
      <p:cxnSp>
        <p:nvCxnSpPr>
          <p:cNvPr id="16" name="Straight Arrow Connector 15">
            <a:extLst>
              <a:ext uri="{FF2B5EF4-FFF2-40B4-BE49-F238E27FC236}">
                <a16:creationId xmlns:a16="http://schemas.microsoft.com/office/drawing/2014/main" id="{4B6331F0-89C6-2F53-650C-13EE8B12506B}"/>
              </a:ext>
            </a:extLst>
          </p:cNvPr>
          <p:cNvCxnSpPr>
            <a:cxnSpLocks/>
          </p:cNvCxnSpPr>
          <p:nvPr/>
        </p:nvCxnSpPr>
        <p:spPr bwMode="auto">
          <a:xfrm>
            <a:off x="5756282" y="2672047"/>
            <a:ext cx="305882" cy="0"/>
          </a:xfrm>
          <a:prstGeom prst="straightConnector1">
            <a:avLst/>
          </a:prstGeom>
          <a:solidFill>
            <a:schemeClr val="accent1"/>
          </a:solidFill>
          <a:ln w="38100" cap="flat" cmpd="sng" algn="ctr">
            <a:solidFill>
              <a:srgbClr val="C00000"/>
            </a:solidFill>
            <a:prstDash val="solid"/>
            <a:round/>
            <a:headEnd type="none" w="med" len="med"/>
            <a:tailEnd type="arrow" w="med" len="med"/>
          </a:ln>
          <a:effectLst/>
        </p:spPr>
      </p:cxnSp>
    </p:spTree>
    <p:extLst>
      <p:ext uri="{BB962C8B-B14F-4D97-AF65-F5344CB8AC3E}">
        <p14:creationId xmlns:p14="http://schemas.microsoft.com/office/powerpoint/2010/main" val="253723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 Uranium Resources/Used Fuel Elements</a:t>
            </a:r>
          </a:p>
        </p:txBody>
      </p:sp>
      <p:sp>
        <p:nvSpPr>
          <p:cNvPr id="3" name="Content Placeholder 2"/>
          <p:cNvSpPr>
            <a:spLocks noGrp="1"/>
          </p:cNvSpPr>
          <p:nvPr>
            <p:ph idx="1"/>
          </p:nvPr>
        </p:nvSpPr>
        <p:spPr>
          <a:xfrm>
            <a:off x="471443" y="4754639"/>
            <a:ext cx="3781425" cy="1115570"/>
          </a:xfrm>
        </p:spPr>
        <p:txBody>
          <a:bodyPr/>
          <a:lstStyle/>
          <a:p>
            <a:pPr marL="0" indent="0">
              <a:buNone/>
            </a:pPr>
            <a:r>
              <a:rPr lang="en-US" sz="1600"/>
              <a:t>1GWe nuclear reactor requires yearly core load of (17.5-20) t low-enriched uranium U</a:t>
            </a:r>
            <a:r>
              <a:rPr lang="en-US" sz="1600" baseline="-25000"/>
              <a:t>3</a:t>
            </a:r>
            <a:r>
              <a:rPr lang="en-US" sz="1600"/>
              <a:t>O</a:t>
            </a:r>
            <a:r>
              <a:rPr lang="en-US" sz="1600" baseline="-25000"/>
              <a:t>8 </a:t>
            </a:r>
            <a:br>
              <a:rPr lang="en-US" sz="1600" baseline="-25000"/>
            </a:br>
            <a:r>
              <a:rPr lang="en-US" sz="1600"/>
              <a:t>(3.5 - 5)% U-235, &gt; 95% U-238 </a:t>
            </a:r>
            <a:endParaRPr lang="en-US" sz="1600" dirty="0"/>
          </a:p>
        </p:txBody>
      </p:sp>
      <p:sp>
        <p:nvSpPr>
          <p:cNvPr id="4" name="Date Placeholder 3"/>
          <p:cNvSpPr>
            <a:spLocks noGrp="1"/>
          </p:cNvSpPr>
          <p:nvPr>
            <p:ph type="dt" sz="half" idx="10"/>
          </p:nvPr>
        </p:nvSpPr>
        <p:spPr/>
        <p:txBody>
          <a:bodyPr/>
          <a:lstStyle/>
          <a:p>
            <a:r>
              <a:rPr lang="en-US"/>
              <a:t>W. Udo Schröder, 2015</a:t>
            </a:r>
          </a:p>
        </p:txBody>
      </p:sp>
      <p:sp>
        <p:nvSpPr>
          <p:cNvPr id="5" name="Footer Placeholder 4"/>
          <p:cNvSpPr>
            <a:spLocks noGrp="1"/>
          </p:cNvSpPr>
          <p:nvPr>
            <p:ph type="ftr" sz="quarter" idx="11"/>
          </p:nvPr>
        </p:nvSpPr>
        <p:spPr/>
        <p:txBody>
          <a:bodyPr/>
          <a:lstStyle/>
          <a:p>
            <a:r>
              <a:rPr lang="en-US"/>
              <a:t>ESTS_Status &amp; Outlook</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4</a:t>
            </a:fld>
            <a:endParaRPr lang="en-US">
              <a:solidFill>
                <a:srgbClr val="C0C0C0"/>
              </a:solidFill>
            </a:endParaRPr>
          </a:p>
        </p:txBody>
      </p:sp>
      <p:pic>
        <p:nvPicPr>
          <p:cNvPr id="7" name="Picture 6"/>
          <p:cNvPicPr>
            <a:picLocks noChangeAspect="1"/>
          </p:cNvPicPr>
          <p:nvPr/>
        </p:nvPicPr>
        <p:blipFill>
          <a:blip r:embed="rId3"/>
          <a:stretch>
            <a:fillRect/>
          </a:stretch>
        </p:blipFill>
        <p:spPr>
          <a:xfrm>
            <a:off x="480149" y="987859"/>
            <a:ext cx="4161405" cy="2794432"/>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4347556" y="3148226"/>
            <a:ext cx="4480530" cy="3433549"/>
          </a:xfrm>
          <a:prstGeom prst="rect">
            <a:avLst/>
          </a:prstGeom>
        </p:spPr>
      </p:pic>
      <p:sp>
        <p:nvSpPr>
          <p:cNvPr id="9" name="Right Arrow 8"/>
          <p:cNvSpPr/>
          <p:nvPr/>
        </p:nvSpPr>
        <p:spPr bwMode="auto">
          <a:xfrm>
            <a:off x="3297496" y="4325585"/>
            <a:ext cx="838200" cy="390525"/>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0" name="Content Placeholder 2"/>
          <p:cNvSpPr txBox="1">
            <a:spLocks/>
          </p:cNvSpPr>
          <p:nvPr/>
        </p:nvSpPr>
        <p:spPr>
          <a:xfrm>
            <a:off x="4905375" y="987859"/>
            <a:ext cx="3781425" cy="1115570"/>
          </a:xfrm>
          <a:prstGeom prst="rect">
            <a:avLst/>
          </a:prstGeom>
        </p:spPr>
        <p:txBody>
          <a:bodyPr/>
          <a:lstStyle>
            <a:lvl1pPr marL="342900" indent="-342900" algn="l" rtl="0" fontAlgn="base">
              <a:spcBef>
                <a:spcPct val="20000"/>
              </a:spcBef>
              <a:spcAft>
                <a:spcPct val="0"/>
              </a:spcAft>
              <a:buChar char="•"/>
              <a:defRPr sz="1800">
                <a:solidFill>
                  <a:schemeClr val="tx1"/>
                </a:solidFill>
                <a:latin typeface="+mj-lt"/>
                <a:ea typeface="+mn-ea"/>
                <a:cs typeface="+mn-cs"/>
              </a:defRPr>
            </a:lvl1pPr>
            <a:lvl2pPr marL="742950" indent="-285750" algn="l" rtl="0" fontAlgn="base">
              <a:spcBef>
                <a:spcPct val="20000"/>
              </a:spcBef>
              <a:spcAft>
                <a:spcPct val="0"/>
              </a:spcAft>
              <a:buChar char="–"/>
              <a:defRPr sz="1800">
                <a:solidFill>
                  <a:schemeClr val="tx1"/>
                </a:solidFill>
                <a:latin typeface="+mj-lt"/>
              </a:defRPr>
            </a:lvl2pPr>
            <a:lvl3pPr marL="1143000" indent="-228600" algn="l" rtl="0" fontAlgn="base">
              <a:spcBef>
                <a:spcPct val="20000"/>
              </a:spcBef>
              <a:spcAft>
                <a:spcPct val="0"/>
              </a:spcAft>
              <a:buChar char="•"/>
              <a:defRPr sz="1600">
                <a:solidFill>
                  <a:schemeClr val="tx1"/>
                </a:solidFill>
                <a:latin typeface="+mj-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Tx/>
              <a:buNone/>
            </a:pPr>
            <a:r>
              <a:rPr lang="en-US" sz="1600" kern="0" dirty="0"/>
              <a:t>Used fuel elements in NP stations is U enriched in U-235. Used fuel elements: &lt; 3 % U-235, &gt; 95% U-238= </a:t>
            </a:r>
            <a:r>
              <a:rPr lang="en-US" sz="1600" kern="0" dirty="0">
                <a:solidFill>
                  <a:srgbClr val="0C38F4"/>
                </a:solidFill>
                <a:effectLst>
                  <a:outerShdw blurRad="38100" dist="38100" dir="2700000" algn="tl">
                    <a:srgbClr val="000000">
                      <a:alpha val="43137"/>
                    </a:srgbClr>
                  </a:outerShdw>
                </a:effectLst>
              </a:rPr>
              <a:t>fertile fuel for breeding</a:t>
            </a:r>
            <a:r>
              <a:rPr lang="en-US" sz="1600" kern="0" dirty="0"/>
              <a:t>.</a:t>
            </a:r>
          </a:p>
          <a:p>
            <a:pPr marL="0" indent="0">
              <a:buFontTx/>
              <a:buNone/>
            </a:pPr>
            <a:r>
              <a:rPr lang="en-US" sz="1600" b="1" kern="0" dirty="0">
                <a:solidFill>
                  <a:srgbClr val="C00000"/>
                </a:solidFill>
                <a:effectLst>
                  <a:outerShdw blurRad="38100" dist="38100" dir="2700000" algn="tl">
                    <a:srgbClr val="000000">
                      <a:alpha val="43137"/>
                    </a:srgbClr>
                  </a:outerShdw>
                </a:effectLst>
              </a:rPr>
              <a:t>Future</a:t>
            </a:r>
            <a:r>
              <a:rPr lang="en-US" sz="1600" kern="0" dirty="0"/>
              <a:t> small modular ppt, </a:t>
            </a:r>
            <a:br>
              <a:rPr lang="en-US" sz="1600" kern="0" dirty="0"/>
            </a:br>
            <a:r>
              <a:rPr lang="en-US" sz="1600" kern="0" dirty="0"/>
              <a:t>U, Th breeder reactors, </a:t>
            </a:r>
            <a:br>
              <a:rPr lang="en-US" sz="1600" kern="0" dirty="0"/>
            </a:br>
            <a:r>
              <a:rPr lang="en-US" sz="1600" kern="0" dirty="0"/>
              <a:t>Nuclear Magnetic Confinement fusion demos. </a:t>
            </a:r>
          </a:p>
        </p:txBody>
      </p:sp>
    </p:spTree>
    <p:extLst>
      <p:ext uri="{BB962C8B-B14F-4D97-AF65-F5344CB8AC3E}">
        <p14:creationId xmlns:p14="http://schemas.microsoft.com/office/powerpoint/2010/main" val="3871955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Nuclear Properties</a:t>
            </a:r>
          </a:p>
        </p:txBody>
      </p:sp>
      <p:sp>
        <p:nvSpPr>
          <p:cNvPr id="3" name="Content Placeholder 2"/>
          <p:cNvSpPr>
            <a:spLocks noGrp="1"/>
          </p:cNvSpPr>
          <p:nvPr>
            <p:ph idx="1"/>
          </p:nvPr>
        </p:nvSpPr>
        <p:spPr>
          <a:xfrm>
            <a:off x="545790" y="5411071"/>
            <a:ext cx="2352858" cy="838682"/>
          </a:xfrm>
          <a:solidFill>
            <a:srgbClr val="FFFFCC"/>
          </a:solidFill>
        </p:spPr>
        <p:txBody>
          <a:bodyPr/>
          <a:lstStyle/>
          <a:p>
            <a:pPr marL="0" indent="0">
              <a:buNone/>
            </a:pPr>
            <a:r>
              <a:rPr lang="en-US" sz="1600" baseline="30000" dirty="0">
                <a:solidFill>
                  <a:srgbClr val="FF0000"/>
                </a:solidFill>
              </a:rPr>
              <a:t>12</a:t>
            </a:r>
            <a:r>
              <a:rPr lang="en-US" sz="1600" dirty="0">
                <a:solidFill>
                  <a:srgbClr val="FF0000"/>
                </a:solidFill>
              </a:rPr>
              <a:t>C =stable isotope</a:t>
            </a:r>
            <a:br>
              <a:rPr lang="en-US" sz="1600" baseline="30000" dirty="0">
                <a:solidFill>
                  <a:srgbClr val="FF0000"/>
                </a:solidFill>
              </a:rPr>
            </a:br>
            <a:r>
              <a:rPr lang="en-US" sz="1600" dirty="0">
                <a:solidFill>
                  <a:srgbClr val="FF0000"/>
                </a:solidFill>
              </a:rPr>
              <a:t>&gt;&gt;&gt;</a:t>
            </a:r>
            <a:r>
              <a:rPr lang="en-US" sz="1600" baseline="30000" dirty="0">
                <a:solidFill>
                  <a:srgbClr val="0C38F4"/>
                </a:solidFill>
              </a:rPr>
              <a:t>14</a:t>
            </a:r>
            <a:r>
              <a:rPr lang="en-US" sz="1600" dirty="0">
                <a:solidFill>
                  <a:srgbClr val="0C38F4"/>
                </a:solidFill>
              </a:rPr>
              <a:t>C or C-14</a:t>
            </a:r>
            <a:r>
              <a:rPr lang="en-US" sz="1600" dirty="0">
                <a:solidFill>
                  <a:srgbClr val="FF0000"/>
                </a:solidFill>
              </a:rPr>
              <a:t>&lt;&lt;&lt;</a:t>
            </a:r>
            <a:r>
              <a:rPr lang="en-US" sz="1600" dirty="0">
                <a:solidFill>
                  <a:srgbClr val="0C38F4"/>
                </a:solidFill>
              </a:rPr>
              <a:t> </a:t>
            </a:r>
            <a:br>
              <a:rPr lang="en-US" sz="1600" dirty="0">
                <a:solidFill>
                  <a:srgbClr val="FF0000"/>
                </a:solidFill>
              </a:rPr>
            </a:br>
            <a:r>
              <a:rPr lang="en-US" sz="1600" dirty="0">
                <a:solidFill>
                  <a:srgbClr val="FF0000"/>
                </a:solidFill>
              </a:rPr>
              <a:t>=radioactive isotope</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5</a:t>
            </a:fld>
            <a:endParaRPr lang="en-US">
              <a:solidFill>
                <a:srgbClr val="C0C0C0"/>
              </a:solidFill>
            </a:endParaRPr>
          </a:p>
        </p:txBody>
      </p:sp>
      <p:pic>
        <p:nvPicPr>
          <p:cNvPr id="8" name="Picture 7"/>
          <p:cNvPicPr>
            <a:picLocks noChangeAspect="1"/>
          </p:cNvPicPr>
          <p:nvPr/>
        </p:nvPicPr>
        <p:blipFill>
          <a:blip r:embed="rId3"/>
          <a:stretch>
            <a:fillRect/>
          </a:stretch>
        </p:blipFill>
        <p:spPr>
          <a:xfrm>
            <a:off x="545790" y="3886918"/>
            <a:ext cx="1895238" cy="1476190"/>
          </a:xfrm>
          <a:prstGeom prst="rect">
            <a:avLst/>
          </a:prstGeom>
        </p:spPr>
      </p:pic>
      <p:sp>
        <p:nvSpPr>
          <p:cNvPr id="9" name="Rectangle 8"/>
          <p:cNvSpPr/>
          <p:nvPr/>
        </p:nvSpPr>
        <p:spPr>
          <a:xfrm>
            <a:off x="2898648" y="917106"/>
            <a:ext cx="5973890" cy="1600438"/>
          </a:xfrm>
          <a:prstGeom prst="rect">
            <a:avLst/>
          </a:prstGeom>
        </p:spPr>
        <p:txBody>
          <a:bodyPr wrap="square">
            <a:spAutoFit/>
          </a:bodyPr>
          <a:lstStyle/>
          <a:p>
            <a:pPr algn="l"/>
            <a:r>
              <a:rPr lang="en-US" sz="1400" dirty="0">
                <a:solidFill>
                  <a:srgbClr val="000000"/>
                </a:solidFill>
              </a:rPr>
              <a:t>Atom of element Z: Z negatively charged electrons orbit around a Z-times positively charged, small nucleus in center of atom. </a:t>
            </a:r>
            <a:br>
              <a:rPr lang="en-US" sz="1400" dirty="0">
                <a:solidFill>
                  <a:srgbClr val="000000"/>
                </a:solidFill>
              </a:rPr>
            </a:br>
            <a:br>
              <a:rPr lang="en-US" sz="1400" dirty="0">
                <a:solidFill>
                  <a:srgbClr val="000000"/>
                </a:solidFill>
              </a:rPr>
            </a:br>
            <a:r>
              <a:rPr lang="en-US" sz="1400" dirty="0">
                <a:solidFill>
                  <a:srgbClr val="000000"/>
                </a:solidFill>
              </a:rPr>
              <a:t>Nucleus= (Z protons, N neutrons),  mass number A = N+Z</a:t>
            </a:r>
          </a:p>
          <a:p>
            <a:pPr algn="l"/>
            <a:r>
              <a:rPr lang="en-US" sz="1400" dirty="0">
                <a:solidFill>
                  <a:srgbClr val="000000"/>
                </a:solidFill>
              </a:rPr>
              <a:t>Nuclear radii range from </a:t>
            </a:r>
            <a:r>
              <a:rPr lang="en-US" sz="1400" i="1" dirty="0" err="1">
                <a:solidFill>
                  <a:srgbClr val="000000"/>
                </a:solidFill>
              </a:rPr>
              <a:t>R</a:t>
            </a:r>
            <a:r>
              <a:rPr lang="en-US" sz="1400" i="1" baseline="-25000" dirty="0" err="1">
                <a:solidFill>
                  <a:srgbClr val="000000"/>
                </a:solidFill>
              </a:rPr>
              <a:t>Nucleus</a:t>
            </a:r>
            <a:r>
              <a:rPr lang="en-US" sz="1400" i="1" baseline="-25000" dirty="0">
                <a:solidFill>
                  <a:srgbClr val="000000"/>
                </a:solidFill>
              </a:rPr>
              <a:t> </a:t>
            </a:r>
            <a:r>
              <a:rPr lang="en-US" sz="1400" i="1" dirty="0">
                <a:solidFill>
                  <a:srgbClr val="000000"/>
                </a:solidFill>
              </a:rPr>
              <a:t>≈</a:t>
            </a:r>
            <a:r>
              <a:rPr lang="en-US" sz="1400" dirty="0">
                <a:solidFill>
                  <a:srgbClr val="000000"/>
                </a:solidFill>
              </a:rPr>
              <a:t>(1-10)</a:t>
            </a:r>
            <a:r>
              <a:rPr lang="en-US" sz="1400" dirty="0">
                <a:solidFill>
                  <a:srgbClr val="000000"/>
                </a:solidFill>
                <a:ea typeface="Verdana" panose="020B0604030504040204" pitchFamily="34" charset="0"/>
                <a:cs typeface="Verdana" panose="020B0604030504040204" pitchFamily="34" charset="0"/>
              </a:rPr>
              <a:t>·</a:t>
            </a:r>
            <a:r>
              <a:rPr lang="en-US" sz="1400" dirty="0">
                <a:solidFill>
                  <a:srgbClr val="000000"/>
                </a:solidFill>
              </a:rPr>
              <a:t>10</a:t>
            </a:r>
            <a:r>
              <a:rPr lang="en-US" sz="1400" baseline="30000" dirty="0">
                <a:solidFill>
                  <a:srgbClr val="000000"/>
                </a:solidFill>
              </a:rPr>
              <a:t>-15</a:t>
            </a:r>
            <a:r>
              <a:rPr lang="en-US" sz="1400" dirty="0">
                <a:solidFill>
                  <a:srgbClr val="000000"/>
                </a:solidFill>
              </a:rPr>
              <a:t>m. (1 </a:t>
            </a:r>
            <a:r>
              <a:rPr lang="en-US" sz="1400" dirty="0" err="1">
                <a:solidFill>
                  <a:srgbClr val="000000"/>
                </a:solidFill>
              </a:rPr>
              <a:t>fm</a:t>
            </a:r>
            <a:r>
              <a:rPr lang="en-US" sz="1400" dirty="0">
                <a:solidFill>
                  <a:srgbClr val="000000"/>
                </a:solidFill>
              </a:rPr>
              <a:t>= 10</a:t>
            </a:r>
            <a:r>
              <a:rPr lang="en-US" sz="1400" baseline="30000" dirty="0">
                <a:solidFill>
                  <a:srgbClr val="000000"/>
                </a:solidFill>
              </a:rPr>
              <a:t>-15</a:t>
            </a:r>
            <a:r>
              <a:rPr lang="en-US" sz="1400" dirty="0">
                <a:solidFill>
                  <a:srgbClr val="000000"/>
                </a:solidFill>
              </a:rPr>
              <a:t>m)</a:t>
            </a:r>
          </a:p>
          <a:p>
            <a:pPr algn="l"/>
            <a:endParaRPr lang="en-US" sz="1400" dirty="0">
              <a:solidFill>
                <a:srgbClr val="000000"/>
              </a:solidFill>
            </a:endParaRPr>
          </a:p>
          <a:p>
            <a:pPr algn="l"/>
            <a:r>
              <a:rPr lang="en-US" sz="1400" dirty="0">
                <a:solidFill>
                  <a:srgbClr val="000000"/>
                </a:solidFill>
              </a:rPr>
              <a:t>Nuclear radius </a:t>
            </a:r>
            <a:r>
              <a:rPr lang="en-US" sz="1400" i="1" dirty="0" err="1">
                <a:solidFill>
                  <a:srgbClr val="000000"/>
                </a:solidFill>
              </a:rPr>
              <a:t>R</a:t>
            </a:r>
            <a:r>
              <a:rPr lang="en-US" sz="1400" i="1" baseline="-25000" dirty="0" err="1">
                <a:solidFill>
                  <a:srgbClr val="000000"/>
                </a:solidFill>
              </a:rPr>
              <a:t>Nucleus</a:t>
            </a:r>
            <a:r>
              <a:rPr lang="en-US" sz="1400" dirty="0">
                <a:solidFill>
                  <a:srgbClr val="000000"/>
                </a:solidFill>
              </a:rPr>
              <a:t> «</a:t>
            </a:r>
            <a:r>
              <a:rPr lang="en-US" sz="1400" i="1" dirty="0">
                <a:solidFill>
                  <a:srgbClr val="000000"/>
                </a:solidFill>
              </a:rPr>
              <a:t> </a:t>
            </a:r>
            <a:r>
              <a:rPr lang="en-US" sz="1400" i="1" dirty="0" err="1">
                <a:solidFill>
                  <a:srgbClr val="000000"/>
                </a:solidFill>
              </a:rPr>
              <a:t>R</a:t>
            </a:r>
            <a:r>
              <a:rPr lang="en-US" sz="1400" i="1" baseline="-25000" dirty="0" err="1">
                <a:solidFill>
                  <a:srgbClr val="000000"/>
                </a:solidFill>
              </a:rPr>
              <a:t>Atom</a:t>
            </a:r>
            <a:r>
              <a:rPr lang="en-US" sz="1400" i="1" dirty="0">
                <a:solidFill>
                  <a:srgbClr val="000000"/>
                </a:solidFill>
              </a:rPr>
              <a:t> </a:t>
            </a:r>
            <a:r>
              <a:rPr lang="en-US" sz="1400" dirty="0">
                <a:solidFill>
                  <a:srgbClr val="000000"/>
                </a:solidFill>
              </a:rPr>
              <a:t>atomic radius ( 1Å=10</a:t>
            </a:r>
            <a:r>
              <a:rPr lang="en-US" sz="1400" baseline="30000" dirty="0">
                <a:solidFill>
                  <a:srgbClr val="000000"/>
                </a:solidFill>
              </a:rPr>
              <a:t>-10 </a:t>
            </a:r>
            <a:r>
              <a:rPr lang="en-US" sz="1400" dirty="0">
                <a:solidFill>
                  <a:srgbClr val="000000"/>
                </a:solidFill>
              </a:rPr>
              <a:t>m)</a:t>
            </a:r>
          </a:p>
        </p:txBody>
      </p:sp>
      <p:pic>
        <p:nvPicPr>
          <p:cNvPr id="10" name="Picture 9"/>
          <p:cNvPicPr>
            <a:picLocks noChangeAspect="1"/>
          </p:cNvPicPr>
          <p:nvPr/>
        </p:nvPicPr>
        <p:blipFill>
          <a:blip r:embed="rId4"/>
          <a:stretch>
            <a:fillRect/>
          </a:stretch>
        </p:blipFill>
        <p:spPr>
          <a:xfrm>
            <a:off x="4225384" y="3400823"/>
            <a:ext cx="4552856" cy="318095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029200" y="4668133"/>
            <a:ext cx="3447288" cy="830997"/>
          </a:xfrm>
          <a:prstGeom prst="rect">
            <a:avLst/>
          </a:prstGeom>
        </p:spPr>
        <p:txBody>
          <a:bodyPr wrap="square">
            <a:spAutoFit/>
          </a:bodyPr>
          <a:lstStyle/>
          <a:p>
            <a:pPr algn="l"/>
            <a:r>
              <a:rPr lang="en-US" sz="1200" dirty="0">
                <a:solidFill>
                  <a:srgbClr val="0000FF"/>
                </a:solidFill>
              </a:rPr>
              <a:t>Nuclear mass unit: </a:t>
            </a:r>
            <a:r>
              <a:rPr lang="en-US" sz="1200" dirty="0">
                <a:solidFill>
                  <a:srgbClr val="FF0000"/>
                </a:solidFill>
              </a:rPr>
              <a:t>u := 931.5 MeV/c</a:t>
            </a:r>
            <a:r>
              <a:rPr lang="en-US" sz="1200" baseline="30000" dirty="0">
                <a:solidFill>
                  <a:srgbClr val="FF0000"/>
                </a:solidFill>
              </a:rPr>
              <a:t>2</a:t>
            </a:r>
            <a:endParaRPr lang="en-US" sz="1200" dirty="0">
              <a:solidFill>
                <a:srgbClr val="FF0000"/>
              </a:solidFill>
            </a:endParaRPr>
          </a:p>
          <a:p>
            <a:pPr algn="l"/>
            <a:r>
              <a:rPr lang="en-US" sz="1200" dirty="0" err="1">
                <a:solidFill>
                  <a:srgbClr val="0000FF"/>
                </a:solidFill>
              </a:rPr>
              <a:t>m</a:t>
            </a:r>
            <a:r>
              <a:rPr lang="en-US" sz="1200" baseline="-25000" dirty="0" err="1">
                <a:solidFill>
                  <a:srgbClr val="0000FF"/>
                </a:solidFill>
              </a:rPr>
              <a:t>proton</a:t>
            </a:r>
            <a:r>
              <a:rPr lang="en-US" sz="1200" dirty="0">
                <a:solidFill>
                  <a:srgbClr val="0000FF"/>
                </a:solidFill>
              </a:rPr>
              <a:t> =1.00728 </a:t>
            </a:r>
            <a:r>
              <a:rPr lang="en-US" sz="1200" dirty="0">
                <a:solidFill>
                  <a:srgbClr val="FF0000"/>
                </a:solidFill>
              </a:rPr>
              <a:t>u</a:t>
            </a:r>
            <a:r>
              <a:rPr lang="en-US" sz="1200" dirty="0">
                <a:solidFill>
                  <a:srgbClr val="0000FF"/>
                </a:solidFill>
              </a:rPr>
              <a:t>, </a:t>
            </a:r>
            <a:r>
              <a:rPr lang="en-US" sz="1200" dirty="0" err="1">
                <a:solidFill>
                  <a:srgbClr val="0000FF"/>
                </a:solidFill>
              </a:rPr>
              <a:t>m</a:t>
            </a:r>
            <a:r>
              <a:rPr lang="en-US" sz="1200" baseline="-25000" dirty="0" err="1">
                <a:solidFill>
                  <a:srgbClr val="0000FF"/>
                </a:solidFill>
              </a:rPr>
              <a:t>neutron</a:t>
            </a:r>
            <a:r>
              <a:rPr lang="en-US" sz="1200" dirty="0">
                <a:solidFill>
                  <a:srgbClr val="0000FF"/>
                </a:solidFill>
              </a:rPr>
              <a:t>= 1.00866 </a:t>
            </a:r>
            <a:r>
              <a:rPr lang="en-US" sz="1200" dirty="0">
                <a:solidFill>
                  <a:srgbClr val="FF0000"/>
                </a:solidFill>
              </a:rPr>
              <a:t>u</a:t>
            </a:r>
          </a:p>
          <a:p>
            <a:pPr algn="l"/>
            <a:endParaRPr lang="en-US" sz="1200" dirty="0">
              <a:solidFill>
                <a:srgbClr val="FF0000"/>
              </a:solidFill>
            </a:endParaRPr>
          </a:p>
          <a:p>
            <a:pPr algn="l"/>
            <a:r>
              <a:rPr lang="en-US" sz="1200" dirty="0" err="1">
                <a:solidFill>
                  <a:srgbClr val="669900"/>
                </a:solidFill>
                <a:effectLst>
                  <a:outerShdw blurRad="38100" dist="38100" dir="2700000" algn="tl">
                    <a:srgbClr val="000000">
                      <a:alpha val="43137"/>
                    </a:srgbClr>
                  </a:outerShdw>
                </a:effectLst>
              </a:rPr>
              <a:t>m</a:t>
            </a:r>
            <a:r>
              <a:rPr lang="en-US" sz="1200" baseline="-25000" dirty="0" err="1">
                <a:solidFill>
                  <a:srgbClr val="669900"/>
                </a:solidFill>
                <a:effectLst>
                  <a:outerShdw blurRad="38100" dist="38100" dir="2700000" algn="tl">
                    <a:srgbClr val="000000">
                      <a:alpha val="43137"/>
                    </a:srgbClr>
                  </a:outerShdw>
                </a:effectLst>
              </a:rPr>
              <a:t>neutron</a:t>
            </a:r>
            <a:r>
              <a:rPr lang="en-US" sz="1200" baseline="-25000" dirty="0">
                <a:solidFill>
                  <a:srgbClr val="669900"/>
                </a:solidFill>
                <a:effectLst>
                  <a:outerShdw blurRad="38100" dist="38100" dir="2700000" algn="tl">
                    <a:srgbClr val="000000">
                      <a:alpha val="43137"/>
                    </a:srgbClr>
                  </a:outerShdw>
                </a:effectLst>
              </a:rPr>
              <a:t> </a:t>
            </a:r>
            <a:r>
              <a:rPr lang="en-US" sz="1200" dirty="0">
                <a:solidFill>
                  <a:srgbClr val="669900"/>
                </a:solidFill>
                <a:effectLst>
                  <a:outerShdw blurRad="38100" dist="38100" dir="2700000" algn="tl">
                    <a:srgbClr val="000000">
                      <a:alpha val="43137"/>
                    </a:srgbClr>
                  </a:outerShdw>
                </a:effectLst>
              </a:rPr>
              <a:t>&gt; </a:t>
            </a:r>
            <a:r>
              <a:rPr lang="en-US" sz="1200" dirty="0" err="1">
                <a:solidFill>
                  <a:srgbClr val="669900"/>
                </a:solidFill>
                <a:effectLst>
                  <a:outerShdw blurRad="38100" dist="38100" dir="2700000" algn="tl">
                    <a:srgbClr val="000000">
                      <a:alpha val="43137"/>
                    </a:srgbClr>
                  </a:outerShdw>
                </a:effectLst>
              </a:rPr>
              <a:t>m</a:t>
            </a:r>
            <a:r>
              <a:rPr lang="en-US" sz="1200" baseline="-25000" dirty="0" err="1">
                <a:solidFill>
                  <a:srgbClr val="669900"/>
                </a:solidFill>
                <a:effectLst>
                  <a:outerShdw blurRad="38100" dist="38100" dir="2700000" algn="tl">
                    <a:srgbClr val="000000">
                      <a:alpha val="43137"/>
                    </a:srgbClr>
                  </a:outerShdw>
                </a:effectLst>
              </a:rPr>
              <a:t>proton</a:t>
            </a:r>
            <a:endParaRPr lang="en-US" sz="1200" dirty="0">
              <a:solidFill>
                <a:srgbClr val="669900"/>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72744"/>
            <a:ext cx="2289480" cy="2111409"/>
          </a:xfrm>
          <a:prstGeom prst="rect">
            <a:avLst/>
          </a:prstGeom>
        </p:spPr>
      </p:pic>
      <p:sp>
        <p:nvSpPr>
          <p:cNvPr id="14" name="Rectangle 13"/>
          <p:cNvSpPr/>
          <p:nvPr/>
        </p:nvSpPr>
        <p:spPr>
          <a:xfrm>
            <a:off x="457200" y="3191974"/>
            <a:ext cx="2321623" cy="307777"/>
          </a:xfrm>
          <a:prstGeom prst="rect">
            <a:avLst/>
          </a:prstGeom>
        </p:spPr>
        <p:txBody>
          <a:bodyPr wrap="square">
            <a:spAutoFit/>
          </a:bodyPr>
          <a:lstStyle/>
          <a:p>
            <a:pPr algn="l"/>
            <a:r>
              <a:rPr lang="en-US" sz="1400" dirty="0">
                <a:solidFill>
                  <a:srgbClr val="000000"/>
                </a:solidFill>
              </a:rPr>
              <a:t>Classical Model of Atom</a:t>
            </a:r>
            <a:endParaRPr lang="en-US" sz="1400" dirty="0"/>
          </a:p>
        </p:txBody>
      </p:sp>
      <p:sp>
        <p:nvSpPr>
          <p:cNvPr id="15" name="Rectangle 14"/>
          <p:cNvSpPr/>
          <p:nvPr/>
        </p:nvSpPr>
        <p:spPr>
          <a:xfrm>
            <a:off x="476051" y="3569416"/>
            <a:ext cx="2047693" cy="307777"/>
          </a:xfrm>
          <a:prstGeom prst="rect">
            <a:avLst/>
          </a:prstGeom>
        </p:spPr>
        <p:txBody>
          <a:bodyPr wrap="square">
            <a:spAutoFit/>
          </a:bodyPr>
          <a:lstStyle/>
          <a:p>
            <a:pPr algn="l"/>
            <a:r>
              <a:rPr lang="en-US" sz="1400" dirty="0">
                <a:solidFill>
                  <a:srgbClr val="000000"/>
                </a:solidFill>
              </a:rPr>
              <a:t>Isotope Terminology</a:t>
            </a:r>
            <a:endParaRPr lang="en-US" sz="1400" dirty="0"/>
          </a:p>
        </p:txBody>
      </p:sp>
      <p:sp>
        <p:nvSpPr>
          <p:cNvPr id="16" name="Rectangle 15"/>
          <p:cNvSpPr/>
          <p:nvPr/>
        </p:nvSpPr>
        <p:spPr>
          <a:xfrm>
            <a:off x="4688237" y="3250880"/>
            <a:ext cx="3998562" cy="307777"/>
          </a:xfrm>
          <a:prstGeom prst="rect">
            <a:avLst/>
          </a:prstGeom>
        </p:spPr>
        <p:txBody>
          <a:bodyPr wrap="square">
            <a:spAutoFit/>
          </a:bodyPr>
          <a:lstStyle/>
          <a:p>
            <a:r>
              <a:rPr lang="en-US" sz="1400" dirty="0">
                <a:solidFill>
                  <a:srgbClr val="0000FF"/>
                </a:solidFill>
                <a:effectLst>
                  <a:outerShdw blurRad="38100" dist="38100" dir="2700000" algn="tl">
                    <a:srgbClr val="000000">
                      <a:alpha val="43137"/>
                    </a:srgbClr>
                  </a:outerShdw>
                </a:effectLst>
              </a:rPr>
              <a:t>Mean Specific Nuclear Binding Energy </a:t>
            </a:r>
            <a:r>
              <a:rPr lang="en-US" sz="1400" i="1" dirty="0">
                <a:solidFill>
                  <a:srgbClr val="0000FF"/>
                </a:solidFill>
                <a:effectLst>
                  <a:outerShdw blurRad="38100" dist="38100" dir="2700000" algn="tl">
                    <a:srgbClr val="000000">
                      <a:alpha val="43137"/>
                    </a:srgbClr>
                  </a:outerShdw>
                </a:effectLst>
              </a:rPr>
              <a:t>B</a:t>
            </a:r>
            <a:r>
              <a:rPr lang="en-US" sz="1400" dirty="0">
                <a:solidFill>
                  <a:srgbClr val="0000FF"/>
                </a:solidFill>
                <a:effectLst>
                  <a:outerShdw blurRad="38100" dist="38100" dir="2700000" algn="tl">
                    <a:srgbClr val="000000">
                      <a:alpha val="43137"/>
                    </a:srgbClr>
                  </a:outerShdw>
                </a:effectLst>
              </a:rPr>
              <a:t>/</a:t>
            </a:r>
            <a:r>
              <a:rPr lang="en-US" sz="1400" i="1" dirty="0">
                <a:solidFill>
                  <a:srgbClr val="0000FF"/>
                </a:solidFill>
                <a:effectLst>
                  <a:outerShdw blurRad="38100" dist="38100" dir="2700000" algn="tl">
                    <a:srgbClr val="000000">
                      <a:alpha val="43137"/>
                    </a:srgbClr>
                  </a:outerShdw>
                </a:effectLst>
              </a:rPr>
              <a:t>A</a:t>
            </a:r>
          </a:p>
        </p:txBody>
      </p:sp>
      <p:cxnSp>
        <p:nvCxnSpPr>
          <p:cNvPr id="12" name="Straight Connector 11"/>
          <p:cNvCxnSpPr/>
          <p:nvPr/>
        </p:nvCxnSpPr>
        <p:spPr bwMode="auto">
          <a:xfrm flipV="1">
            <a:off x="5020056" y="3638361"/>
            <a:ext cx="1078992" cy="1"/>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8" name="Up Arrow 17"/>
          <p:cNvSpPr/>
          <p:nvPr/>
        </p:nvSpPr>
        <p:spPr bwMode="auto">
          <a:xfrm>
            <a:off x="5495544" y="3703320"/>
            <a:ext cx="155448" cy="320040"/>
          </a:xfrm>
          <a:prstGeom prst="upArrow">
            <a:avLst/>
          </a:prstGeom>
          <a:solidFill>
            <a:schemeClr val="accent2"/>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9" name="TextBox 18"/>
          <p:cNvSpPr txBox="1"/>
          <p:nvPr/>
        </p:nvSpPr>
        <p:spPr>
          <a:xfrm>
            <a:off x="5193792" y="3980333"/>
            <a:ext cx="777240" cy="276999"/>
          </a:xfrm>
          <a:prstGeom prst="rect">
            <a:avLst/>
          </a:prstGeom>
          <a:noFill/>
        </p:spPr>
        <p:txBody>
          <a:bodyPr wrap="square" rtlCol="0">
            <a:spAutoFit/>
          </a:bodyPr>
          <a:lstStyle/>
          <a:p>
            <a:r>
              <a:rPr lang="en-US" sz="1200" dirty="0">
                <a:solidFill>
                  <a:srgbClr val="0000FF"/>
                </a:solidFill>
              </a:rPr>
              <a:t>Fe, Ni</a:t>
            </a:r>
          </a:p>
        </p:txBody>
      </p:sp>
      <p:sp>
        <p:nvSpPr>
          <p:cNvPr id="17" name="Rectangle 16"/>
          <p:cNvSpPr/>
          <p:nvPr/>
        </p:nvSpPr>
        <p:spPr bwMode="auto">
          <a:xfrm>
            <a:off x="5029200" y="4668133"/>
            <a:ext cx="3262393" cy="492803"/>
          </a:xfrm>
          <a:prstGeom prst="rect">
            <a:avLst/>
          </a:prstGeom>
          <a:no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nvGrpSpPr>
          <p:cNvPr id="21" name="Group 20"/>
          <p:cNvGrpSpPr/>
          <p:nvPr/>
        </p:nvGrpSpPr>
        <p:grpSpPr>
          <a:xfrm>
            <a:off x="2991637" y="2582427"/>
            <a:ext cx="5695162" cy="554176"/>
            <a:chOff x="2912888" y="2620600"/>
            <a:chExt cx="5695162" cy="554176"/>
          </a:xfrm>
        </p:grpSpPr>
        <p:sp>
          <p:nvSpPr>
            <p:cNvPr id="7" name="Rectangle 6"/>
            <p:cNvSpPr/>
            <p:nvPr/>
          </p:nvSpPr>
          <p:spPr bwMode="auto">
            <a:xfrm>
              <a:off x="2912888" y="2620600"/>
              <a:ext cx="5695162" cy="554176"/>
            </a:xfrm>
            <a:prstGeom prst="rect">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0" name="TextBox 19"/>
            <p:cNvSpPr txBox="1"/>
            <p:nvPr/>
          </p:nvSpPr>
          <p:spPr>
            <a:xfrm>
              <a:off x="2912888" y="2645446"/>
              <a:ext cx="5671915" cy="523220"/>
            </a:xfrm>
            <a:prstGeom prst="rect">
              <a:avLst/>
            </a:prstGeom>
            <a:noFill/>
          </p:spPr>
          <p:txBody>
            <a:bodyPr wrap="square" rtlCol="0">
              <a:spAutoFit/>
            </a:bodyPr>
            <a:lstStyle/>
            <a:p>
              <a:pPr algn="l"/>
              <a:r>
                <a:rPr lang="en-US" sz="1400" dirty="0">
                  <a:solidFill>
                    <a:srgbClr val="000000"/>
                  </a:solidFill>
                </a:rPr>
                <a:t>Nuclear mass </a:t>
              </a:r>
              <a:r>
                <a:rPr lang="en-US" sz="1400" b="1" dirty="0">
                  <a:solidFill>
                    <a:srgbClr val="000000"/>
                  </a:solidFill>
                </a:rPr>
                <a:t>m</a:t>
              </a:r>
              <a:r>
                <a:rPr lang="en-US" sz="1400" baseline="-25000" dirty="0">
                  <a:solidFill>
                    <a:srgbClr val="000000"/>
                  </a:solidFill>
                </a:rPr>
                <a:t>A</a:t>
              </a:r>
              <a:r>
                <a:rPr lang="en-US" sz="1400" dirty="0">
                  <a:solidFill>
                    <a:srgbClr val="000000"/>
                  </a:solidFill>
                </a:rPr>
                <a:t> </a:t>
              </a:r>
              <a:r>
                <a:rPr lang="en-US" sz="1400" b="1" dirty="0">
                  <a:solidFill>
                    <a:srgbClr val="000000"/>
                  </a:solidFill>
                </a:rPr>
                <a:t>&lt;</a:t>
              </a:r>
              <a:r>
                <a:rPr lang="en-US" sz="1400" dirty="0">
                  <a:solidFill>
                    <a:srgbClr val="000000"/>
                  </a:solidFill>
                </a:rPr>
                <a:t> </a:t>
              </a:r>
              <a:r>
                <a:rPr lang="en-US" sz="1400" dirty="0" err="1">
                  <a:solidFill>
                    <a:srgbClr val="000000"/>
                  </a:solidFill>
                </a:rPr>
                <a:t>N</a:t>
              </a:r>
              <a:r>
                <a:rPr lang="en-US" sz="1400" dirty="0" err="1">
                  <a:solidFill>
                    <a:srgbClr val="000000"/>
                  </a:solidFill>
                  <a:ea typeface="Verdana" panose="020B0604030504040204" pitchFamily="34" charset="0"/>
                  <a:cs typeface="Verdana" panose="020B0604030504040204" pitchFamily="34" charset="0"/>
                </a:rPr>
                <a:t>·</a:t>
              </a:r>
              <a:r>
                <a:rPr lang="en-US" sz="1400" dirty="0" err="1">
                  <a:solidFill>
                    <a:srgbClr val="000000"/>
                  </a:solidFill>
                </a:rPr>
                <a:t>m</a:t>
              </a:r>
              <a:r>
                <a:rPr lang="en-US" sz="1400" baseline="-25000" dirty="0" err="1">
                  <a:solidFill>
                    <a:srgbClr val="000000"/>
                  </a:solidFill>
                </a:rPr>
                <a:t>neutron</a:t>
              </a:r>
              <a:r>
                <a:rPr lang="en-US" sz="1400" baseline="-25000" dirty="0">
                  <a:solidFill>
                    <a:srgbClr val="000000"/>
                  </a:solidFill>
                </a:rPr>
                <a:t> </a:t>
              </a:r>
              <a:r>
                <a:rPr lang="en-US" sz="1400" dirty="0">
                  <a:solidFill>
                    <a:srgbClr val="000000"/>
                  </a:solidFill>
                </a:rPr>
                <a:t>+ </a:t>
              </a:r>
              <a:r>
                <a:rPr lang="en-US" sz="1400" dirty="0" err="1">
                  <a:solidFill>
                    <a:srgbClr val="000000"/>
                  </a:solidFill>
                </a:rPr>
                <a:t>Z</a:t>
              </a:r>
              <a:r>
                <a:rPr lang="en-US" sz="1400" dirty="0" err="1">
                  <a:solidFill>
                    <a:srgbClr val="000000"/>
                  </a:solidFill>
                  <a:ea typeface="Verdana" panose="020B0604030504040204" pitchFamily="34" charset="0"/>
                  <a:cs typeface="Verdana" panose="020B0604030504040204" pitchFamily="34" charset="0"/>
                </a:rPr>
                <a:t>·</a:t>
              </a:r>
              <a:r>
                <a:rPr lang="en-US" sz="1400" dirty="0" err="1">
                  <a:solidFill>
                    <a:srgbClr val="000000"/>
                  </a:solidFill>
                </a:rPr>
                <a:t>m</a:t>
              </a:r>
              <a:r>
                <a:rPr lang="en-US" sz="1400" baseline="-25000" dirty="0" err="1">
                  <a:solidFill>
                    <a:srgbClr val="000000"/>
                  </a:solidFill>
                </a:rPr>
                <a:t>proton</a:t>
              </a:r>
              <a:r>
                <a:rPr lang="en-US" sz="1400" baseline="-25000" dirty="0">
                  <a:solidFill>
                    <a:srgbClr val="000000"/>
                  </a:solidFill>
                </a:rPr>
                <a:t>  </a:t>
              </a:r>
              <a:r>
                <a:rPr lang="en-US" sz="1400" dirty="0">
                  <a:solidFill>
                    <a:srgbClr val="000000"/>
                  </a:solidFill>
                  <a:sym typeface="Wingdings" panose="05000000000000000000" pitchFamily="2" charset="2"/>
                </a:rPr>
                <a:t> </a:t>
              </a:r>
              <a:br>
                <a:rPr lang="en-US" sz="1400" dirty="0">
                  <a:solidFill>
                    <a:srgbClr val="000000"/>
                  </a:solidFill>
                  <a:sym typeface="Wingdings" panose="05000000000000000000" pitchFamily="2" charset="2"/>
                </a:rPr>
              </a:br>
              <a:r>
                <a:rPr lang="en-US" sz="1400" dirty="0">
                  <a:solidFill>
                    <a:srgbClr val="000000"/>
                  </a:solidFill>
                  <a:sym typeface="Wingdings" panose="05000000000000000000" pitchFamily="2" charset="2"/>
                </a:rPr>
                <a:t>			</a:t>
              </a:r>
              <a:r>
                <a:rPr lang="en-US" sz="1400" b="1" dirty="0">
                  <a:solidFill>
                    <a:srgbClr val="0000FF"/>
                  </a:solidFill>
                  <a:latin typeface="Symbol" panose="05050102010706020507" pitchFamily="18" charset="2"/>
                  <a:sym typeface="Wingdings" panose="05000000000000000000" pitchFamily="2" charset="2"/>
                </a:rPr>
                <a:t>D</a:t>
              </a:r>
              <a:r>
                <a:rPr lang="en-US" sz="1400" dirty="0">
                  <a:solidFill>
                    <a:srgbClr val="0000FF"/>
                  </a:solidFill>
                  <a:sym typeface="Wingdings" panose="05000000000000000000" pitchFamily="2" charset="2"/>
                </a:rPr>
                <a:t>m</a:t>
              </a:r>
              <a:r>
                <a:rPr lang="en-US" sz="1400" dirty="0">
                  <a:solidFill>
                    <a:srgbClr val="0000FF"/>
                  </a:solidFill>
                  <a:ea typeface="Verdana" panose="020B0604030504040204" pitchFamily="34" charset="0"/>
                  <a:cs typeface="Verdana" panose="020B0604030504040204" pitchFamily="34" charset="0"/>
                  <a:sym typeface="Wingdings" panose="05000000000000000000" pitchFamily="2" charset="2"/>
                </a:rPr>
                <a:t>·c</a:t>
              </a:r>
              <a:r>
                <a:rPr lang="en-US" sz="1400" baseline="30000" dirty="0">
                  <a:solidFill>
                    <a:srgbClr val="0000FF"/>
                  </a:solidFill>
                  <a:ea typeface="Verdana" panose="020B0604030504040204" pitchFamily="34" charset="0"/>
                  <a:cs typeface="Verdana" panose="020B0604030504040204" pitchFamily="34" charset="0"/>
                  <a:sym typeface="Wingdings" panose="05000000000000000000" pitchFamily="2" charset="2"/>
                </a:rPr>
                <a:t>2 </a:t>
              </a:r>
              <a:r>
                <a:rPr lang="en-US" sz="1400" dirty="0">
                  <a:solidFill>
                    <a:srgbClr val="0000FF"/>
                  </a:solidFill>
                  <a:sym typeface="Wingdings" panose="05000000000000000000" pitchFamily="2" charset="2"/>
                </a:rPr>
                <a:t>= binding energy </a:t>
              </a:r>
              <a:r>
                <a:rPr lang="en-US" sz="1400" i="1" dirty="0">
                  <a:solidFill>
                    <a:srgbClr val="0000FF"/>
                  </a:solidFill>
                  <a:sym typeface="Wingdings" panose="05000000000000000000" pitchFamily="2" charset="2"/>
                </a:rPr>
                <a:t>B &gt;0.</a:t>
              </a:r>
              <a:endParaRPr lang="en-US" sz="1400" baseline="-25000" dirty="0">
                <a:solidFill>
                  <a:srgbClr val="0000FF"/>
                </a:solidFill>
              </a:endParaRPr>
            </a:p>
          </p:txBody>
        </p:sp>
      </p:grpSp>
      <p:sp>
        <p:nvSpPr>
          <p:cNvPr id="22" name="Arrow: Up 21">
            <a:extLst>
              <a:ext uri="{FF2B5EF4-FFF2-40B4-BE49-F238E27FC236}">
                <a16:creationId xmlns:a16="http://schemas.microsoft.com/office/drawing/2014/main" id="{723CD916-D0FA-C161-714C-82FC21E7750A}"/>
              </a:ext>
            </a:extLst>
          </p:cNvPr>
          <p:cNvSpPr/>
          <p:nvPr/>
        </p:nvSpPr>
        <p:spPr bwMode="auto">
          <a:xfrm>
            <a:off x="4513864" y="2898023"/>
            <a:ext cx="517304" cy="34197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97437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Energetics: Nuclear Rearrangement Energies</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6</a:t>
            </a:fld>
            <a:endParaRPr lang="en-US">
              <a:solidFill>
                <a:srgbClr val="C0C0C0"/>
              </a:solidFill>
            </a:endParaRPr>
          </a:p>
        </p:txBody>
      </p:sp>
      <p:sp>
        <p:nvSpPr>
          <p:cNvPr id="8" name="Text Box 4"/>
          <p:cNvSpPr txBox="1">
            <a:spLocks noChangeArrowheads="1"/>
          </p:cNvSpPr>
          <p:nvPr/>
        </p:nvSpPr>
        <p:spPr bwMode="auto">
          <a:xfrm>
            <a:off x="5755857" y="807150"/>
            <a:ext cx="2482889" cy="523220"/>
          </a:xfrm>
          <a:prstGeom prst="rect">
            <a:avLst/>
          </a:prstGeom>
          <a:noFill/>
          <a:ln w="9525">
            <a:noFill/>
            <a:miter lim="800000"/>
            <a:headEnd/>
            <a:tailEnd/>
          </a:ln>
          <a:effectLst/>
        </p:spPr>
        <p:txBody>
          <a:bodyPr wrap="square">
            <a:spAutoFit/>
          </a:bodyPr>
          <a:lstStyle/>
          <a:p>
            <a:pPr algn="l">
              <a:spcBef>
                <a:spcPct val="50000"/>
              </a:spcBef>
              <a:defRPr/>
            </a:pPr>
            <a:r>
              <a:rPr lang="en-US" sz="1400" dirty="0">
                <a:solidFill>
                  <a:srgbClr val="FF0000"/>
                </a:solidFill>
                <a:effectLst>
                  <a:outerShdw blurRad="38100" dist="38100" dir="2700000" algn="tl">
                    <a:srgbClr val="000000">
                      <a:alpha val="43137"/>
                    </a:srgbClr>
                  </a:outerShdw>
                </a:effectLst>
              </a:rPr>
              <a:t>Einstein</a:t>
            </a:r>
            <a:r>
              <a:rPr lang="en-US" sz="1400" dirty="0"/>
              <a:t>: equivalence </a:t>
            </a:r>
            <a:br>
              <a:rPr lang="en-US" sz="1400" dirty="0"/>
            </a:br>
            <a:r>
              <a:rPr lang="en-US" sz="1400" dirty="0"/>
              <a:t>mass = energy  </a:t>
            </a:r>
            <a:r>
              <a:rPr lang="en-US" sz="1400" b="1" dirty="0">
                <a:solidFill>
                  <a:srgbClr val="FF0000"/>
                </a:solidFill>
                <a:effectLst>
                  <a:outerShdw blurRad="38100" dist="38100" dir="2700000" algn="tl">
                    <a:srgbClr val="C0C0C0"/>
                  </a:outerShdw>
                </a:effectLst>
              </a:rPr>
              <a:t>E = M</a:t>
            </a:r>
            <a:r>
              <a:rPr lang="en-US" sz="1400" b="1" dirty="0">
                <a:solidFill>
                  <a:srgbClr val="FF0000"/>
                </a:solidFill>
                <a:effectLst>
                  <a:outerShdw blurRad="38100" dist="38100" dir="2700000" algn="tl">
                    <a:srgbClr val="C0C0C0"/>
                  </a:outerShdw>
                </a:effectLst>
                <a:latin typeface="Verdana"/>
              </a:rPr>
              <a:t>·</a:t>
            </a:r>
            <a:r>
              <a:rPr lang="en-US" sz="1400" b="1" dirty="0">
                <a:solidFill>
                  <a:srgbClr val="FF0000"/>
                </a:solidFill>
                <a:effectLst>
                  <a:outerShdw blurRad="38100" dist="38100" dir="2700000" algn="tl">
                    <a:srgbClr val="C0C0C0"/>
                  </a:outerShdw>
                </a:effectLst>
              </a:rPr>
              <a:t>c</a:t>
            </a:r>
            <a:r>
              <a:rPr lang="en-US" sz="1400" b="1" baseline="30000" dirty="0">
                <a:solidFill>
                  <a:srgbClr val="FF0000"/>
                </a:solidFill>
                <a:effectLst>
                  <a:outerShdw blurRad="38100" dist="38100" dir="2700000" algn="tl">
                    <a:srgbClr val="C0C0C0"/>
                  </a:outerShdw>
                </a:effectLst>
              </a:rPr>
              <a:t>2</a:t>
            </a:r>
          </a:p>
        </p:txBody>
      </p:sp>
      <p:sp>
        <p:nvSpPr>
          <p:cNvPr id="1732" name="Rectangle 1731"/>
          <p:cNvSpPr/>
          <p:nvPr/>
        </p:nvSpPr>
        <p:spPr>
          <a:xfrm>
            <a:off x="354773" y="891683"/>
            <a:ext cx="4853700" cy="307777"/>
          </a:xfrm>
          <a:prstGeom prst="rect">
            <a:avLst/>
          </a:prstGeom>
        </p:spPr>
        <p:txBody>
          <a:bodyPr wrap="square">
            <a:spAutoFit/>
          </a:bodyPr>
          <a:lstStyle/>
          <a:p>
            <a:pPr algn="l"/>
            <a:r>
              <a:rPr lang="en-US" sz="1400" dirty="0">
                <a:solidFill>
                  <a:srgbClr val="0000FF"/>
                </a:solidFill>
              </a:rPr>
              <a:t>Mass M</a:t>
            </a:r>
            <a:r>
              <a:rPr lang="en-US" sz="1400" baseline="-25000" dirty="0">
                <a:solidFill>
                  <a:srgbClr val="0000FF"/>
                </a:solidFill>
              </a:rPr>
              <a:t>(N,Z)</a:t>
            </a:r>
            <a:r>
              <a:rPr lang="en-US" sz="1400" dirty="0">
                <a:solidFill>
                  <a:srgbClr val="0000FF"/>
                </a:solidFill>
              </a:rPr>
              <a:t> &lt; </a:t>
            </a:r>
            <a:r>
              <a:rPr lang="en-US" sz="1400" dirty="0" err="1">
                <a:solidFill>
                  <a:srgbClr val="0000FF"/>
                </a:solidFill>
              </a:rPr>
              <a:t>N</a:t>
            </a:r>
            <a:r>
              <a:rPr lang="en-US" sz="1400" dirty="0" err="1">
                <a:solidFill>
                  <a:srgbClr val="0000FF"/>
                </a:solidFill>
                <a:latin typeface="Verdana"/>
              </a:rPr>
              <a:t>·M</a:t>
            </a:r>
            <a:r>
              <a:rPr lang="en-US" sz="1400" baseline="-25000" dirty="0" err="1">
                <a:solidFill>
                  <a:srgbClr val="0000FF"/>
                </a:solidFill>
                <a:latin typeface="Verdana"/>
              </a:rPr>
              <a:t>n</a:t>
            </a:r>
            <a:r>
              <a:rPr lang="en-US" sz="1400" baseline="-25000" dirty="0">
                <a:solidFill>
                  <a:srgbClr val="0000FF"/>
                </a:solidFill>
                <a:latin typeface="Verdana"/>
              </a:rPr>
              <a:t> </a:t>
            </a:r>
            <a:r>
              <a:rPr lang="en-US" sz="1400" dirty="0">
                <a:solidFill>
                  <a:srgbClr val="0000FF"/>
                </a:solidFill>
                <a:latin typeface="Verdana"/>
              </a:rPr>
              <a:t>+ </a:t>
            </a:r>
            <a:r>
              <a:rPr lang="en-US" sz="1400" dirty="0" err="1">
                <a:solidFill>
                  <a:srgbClr val="0000FF"/>
                </a:solidFill>
                <a:latin typeface="Verdana"/>
              </a:rPr>
              <a:t>Z·M</a:t>
            </a:r>
            <a:r>
              <a:rPr lang="en-US" sz="1400" baseline="-25000" dirty="0" err="1">
                <a:solidFill>
                  <a:srgbClr val="0000FF"/>
                </a:solidFill>
                <a:latin typeface="Verdana"/>
              </a:rPr>
              <a:t>p</a:t>
            </a:r>
            <a:r>
              <a:rPr lang="en-US" sz="1400" dirty="0">
                <a:solidFill>
                  <a:srgbClr val="0000FF"/>
                </a:solidFill>
                <a:latin typeface="Verdana"/>
              </a:rPr>
              <a:t>  </a:t>
            </a:r>
            <a:r>
              <a:rPr lang="en-US" sz="1400" dirty="0">
                <a:solidFill>
                  <a:srgbClr val="0000FF"/>
                </a:solidFill>
                <a:latin typeface="Verdana"/>
                <a:sym typeface="Wingdings" pitchFamily="2" charset="2"/>
              </a:rPr>
              <a:t> </a:t>
            </a:r>
            <a:r>
              <a:rPr lang="en-US" sz="1400" dirty="0">
                <a:solidFill>
                  <a:srgbClr val="0000FF"/>
                </a:solidFill>
                <a:latin typeface="Symbol" pitchFamily="18" charset="2"/>
              </a:rPr>
              <a:t>D</a:t>
            </a:r>
            <a:r>
              <a:rPr lang="en-US" sz="1400" dirty="0">
                <a:solidFill>
                  <a:srgbClr val="0000FF"/>
                </a:solidFill>
                <a:latin typeface="Verdana"/>
              </a:rPr>
              <a:t>M </a:t>
            </a:r>
            <a:r>
              <a:rPr lang="en-US" sz="1400" dirty="0">
                <a:solidFill>
                  <a:srgbClr val="0000FF"/>
                </a:solidFill>
                <a:latin typeface="Mathcad UniMath" panose="02000503020000020003" pitchFamily="50" charset="0"/>
                <a:sym typeface="Math B"/>
              </a:rPr>
              <a:t>∝</a:t>
            </a:r>
            <a:r>
              <a:rPr lang="en-US" sz="1400" dirty="0">
                <a:solidFill>
                  <a:srgbClr val="0000FF"/>
                </a:solidFill>
                <a:latin typeface="Verdana"/>
              </a:rPr>
              <a:t> B(A=N+Z)</a:t>
            </a:r>
            <a:endParaRPr lang="en-US" sz="1400" baseline="-25000" dirty="0">
              <a:solidFill>
                <a:srgbClr val="0000FF"/>
              </a:solidFill>
            </a:endParaRPr>
          </a:p>
        </p:txBody>
      </p:sp>
      <p:grpSp>
        <p:nvGrpSpPr>
          <p:cNvPr id="13" name="Group 12"/>
          <p:cNvGrpSpPr/>
          <p:nvPr/>
        </p:nvGrpSpPr>
        <p:grpSpPr>
          <a:xfrm>
            <a:off x="5753100" y="1488547"/>
            <a:ext cx="2933700" cy="3713497"/>
            <a:chOff x="5848350" y="1716930"/>
            <a:chExt cx="2933700" cy="3713497"/>
          </a:xfrm>
        </p:grpSpPr>
        <p:pic>
          <p:nvPicPr>
            <p:cNvPr id="120734" name="Picture 926"/>
            <p:cNvPicPr>
              <a:picLocks noChangeAspect="1" noChangeArrowheads="1"/>
            </p:cNvPicPr>
            <p:nvPr/>
          </p:nvPicPr>
          <p:blipFill>
            <a:blip r:embed="rId3"/>
            <a:srcRect/>
            <a:stretch>
              <a:fillRect/>
            </a:stretch>
          </p:blipFill>
          <p:spPr bwMode="auto">
            <a:xfrm>
              <a:off x="5848350" y="1982377"/>
              <a:ext cx="2933700" cy="3448050"/>
            </a:xfrm>
            <a:prstGeom prst="rect">
              <a:avLst/>
            </a:prstGeom>
            <a:ln>
              <a:solidFill>
                <a:schemeClr val="tx1"/>
              </a:solidFill>
            </a:ln>
            <a:effectLst>
              <a:outerShdw blurRad="292100" dist="139700" dir="2700000" algn="tl" rotWithShape="0">
                <a:srgbClr val="333333">
                  <a:alpha val="65000"/>
                </a:srgbClr>
              </a:outerShdw>
            </a:effectLst>
          </p:spPr>
        </p:pic>
        <p:sp>
          <p:nvSpPr>
            <p:cNvPr id="1738" name="Rectangle 1737"/>
            <p:cNvSpPr/>
            <p:nvPr/>
          </p:nvSpPr>
          <p:spPr>
            <a:xfrm>
              <a:off x="5848350" y="1716930"/>
              <a:ext cx="2933700" cy="276999"/>
            </a:xfrm>
            <a:prstGeom prst="rect">
              <a:avLst/>
            </a:prstGeom>
            <a:solidFill>
              <a:schemeClr val="bg1">
                <a:lumMod val="85000"/>
              </a:schemeClr>
            </a:solidFill>
          </p:spPr>
          <p:txBody>
            <a:bodyPr wrap="square">
              <a:spAutoFit/>
            </a:bodyPr>
            <a:lstStyle/>
            <a:p>
              <a:r>
                <a:rPr lang="en-US" sz="1200" dirty="0">
                  <a:latin typeface="Verdana"/>
                </a:rPr>
                <a:t>Energy release in fission A</a:t>
              </a:r>
              <a:r>
                <a:rPr lang="en-US" sz="1200" dirty="0">
                  <a:latin typeface="Verdana"/>
                  <a:sym typeface="Wingdings" pitchFamily="2" charset="2"/>
                </a:rPr>
                <a:t>2A/2</a:t>
              </a:r>
              <a:endParaRPr lang="en-US" sz="1200" dirty="0"/>
            </a:p>
          </p:txBody>
        </p:sp>
      </p:grpSp>
      <p:grpSp>
        <p:nvGrpSpPr>
          <p:cNvPr id="12" name="Group 11"/>
          <p:cNvGrpSpPr/>
          <p:nvPr/>
        </p:nvGrpSpPr>
        <p:grpSpPr>
          <a:xfrm>
            <a:off x="371476" y="1245115"/>
            <a:ext cx="4534453" cy="4533121"/>
            <a:chOff x="371476" y="1245115"/>
            <a:chExt cx="4534453" cy="4533121"/>
          </a:xfrm>
        </p:grpSpPr>
        <p:pic>
          <p:nvPicPr>
            <p:cNvPr id="7" name="Picture 6"/>
            <p:cNvPicPr/>
            <p:nvPr/>
          </p:nvPicPr>
          <p:blipFill>
            <a:blip r:embed="rId4"/>
            <a:srcRect/>
            <a:stretch>
              <a:fillRect/>
            </a:stretch>
          </p:blipFill>
          <p:spPr bwMode="auto">
            <a:xfrm>
              <a:off x="371476" y="1446651"/>
              <a:ext cx="4534453" cy="4331585"/>
            </a:xfrm>
            <a:prstGeom prst="rect">
              <a:avLst/>
            </a:prstGeom>
            <a:noFill/>
            <a:ln w="9525">
              <a:solidFill>
                <a:schemeClr val="accent1"/>
              </a:solidFill>
              <a:miter lim="800000"/>
              <a:headEnd/>
              <a:tailEnd/>
            </a:ln>
          </p:spPr>
        </p:pic>
        <p:sp>
          <p:nvSpPr>
            <p:cNvPr id="1734" name="Up Arrow 1733"/>
            <p:cNvSpPr/>
            <p:nvPr/>
          </p:nvSpPr>
          <p:spPr bwMode="auto">
            <a:xfrm>
              <a:off x="1767155" y="2341149"/>
              <a:ext cx="123290" cy="44178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735" name="Rectangle 1734"/>
            <p:cNvSpPr/>
            <p:nvPr/>
          </p:nvSpPr>
          <p:spPr>
            <a:xfrm>
              <a:off x="1418992" y="2596378"/>
              <a:ext cx="846515" cy="338554"/>
            </a:xfrm>
            <a:prstGeom prst="rect">
              <a:avLst/>
            </a:prstGeom>
            <a:ln>
              <a:noFill/>
            </a:ln>
          </p:spPr>
          <p:txBody>
            <a:bodyPr wrap="none">
              <a:spAutoFit/>
            </a:bodyPr>
            <a:lstStyle/>
            <a:p>
              <a:r>
                <a:rPr lang="en-US" sz="1600" dirty="0">
                  <a:solidFill>
                    <a:srgbClr val="0000FF"/>
                  </a:solidFill>
                  <a:latin typeface="Verdana"/>
                </a:rPr>
                <a:t>Fe  Ni </a:t>
              </a:r>
              <a:endParaRPr lang="en-US" sz="1600" dirty="0"/>
            </a:p>
          </p:txBody>
        </p:sp>
        <p:sp>
          <p:nvSpPr>
            <p:cNvPr id="1736" name="Rectangle 1735"/>
            <p:cNvSpPr/>
            <p:nvPr/>
          </p:nvSpPr>
          <p:spPr>
            <a:xfrm>
              <a:off x="590917" y="1245115"/>
              <a:ext cx="3780871" cy="307777"/>
            </a:xfrm>
            <a:prstGeom prst="rect">
              <a:avLst/>
            </a:prstGeom>
            <a:solidFill>
              <a:srgbClr val="FFFFCC"/>
            </a:solidFill>
            <a:ln>
              <a:solidFill>
                <a:srgbClr val="0C38F4"/>
              </a:solidFill>
            </a:ln>
          </p:spPr>
          <p:txBody>
            <a:bodyPr wrap="square">
              <a:spAutoFit/>
            </a:bodyPr>
            <a:lstStyle/>
            <a:p>
              <a:pPr algn="l"/>
              <a:r>
                <a:rPr lang="en-US" sz="1400" dirty="0">
                  <a:latin typeface="Verdana"/>
                </a:rPr>
                <a:t>Energy of fusion: B</a:t>
              </a:r>
              <a:r>
                <a:rPr lang="en-US" sz="1400" dirty="0">
                  <a:latin typeface="Verdana"/>
                  <a:sym typeface="Math B"/>
                </a:rPr>
                <a:t>=</a:t>
              </a:r>
              <a:r>
                <a:rPr lang="en-US" sz="1400" dirty="0">
                  <a:latin typeface="Symbol" pitchFamily="18" charset="2"/>
                </a:rPr>
                <a:t>D</a:t>
              </a:r>
              <a:r>
                <a:rPr lang="en-US" sz="1400" dirty="0">
                  <a:latin typeface="Verdana"/>
                </a:rPr>
                <a:t>M·c</a:t>
              </a:r>
              <a:r>
                <a:rPr lang="en-US" sz="1400" baseline="30000" dirty="0">
                  <a:latin typeface="Verdana"/>
                </a:rPr>
                <a:t>2</a:t>
              </a:r>
              <a:r>
                <a:rPr lang="en-US" sz="1400" dirty="0">
                  <a:latin typeface="Verdana"/>
                </a:rPr>
                <a:t> is released </a:t>
              </a:r>
              <a:endParaRPr lang="en-US" sz="1400" dirty="0"/>
            </a:p>
          </p:txBody>
        </p:sp>
        <p:sp>
          <p:nvSpPr>
            <p:cNvPr id="11" name="Oval 10"/>
            <p:cNvSpPr/>
            <p:nvPr/>
          </p:nvSpPr>
          <p:spPr bwMode="auto">
            <a:xfrm>
              <a:off x="4350623" y="2589195"/>
              <a:ext cx="85854" cy="8585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8" name="Rectangle 17"/>
            <p:cNvSpPr/>
            <p:nvPr/>
          </p:nvSpPr>
          <p:spPr>
            <a:xfrm>
              <a:off x="4090271" y="2319363"/>
              <a:ext cx="667170" cy="338554"/>
            </a:xfrm>
            <a:prstGeom prst="rect">
              <a:avLst/>
            </a:prstGeom>
            <a:ln>
              <a:noFill/>
            </a:ln>
          </p:spPr>
          <p:txBody>
            <a:bodyPr wrap="none">
              <a:spAutoFit/>
            </a:bodyPr>
            <a:lstStyle/>
            <a:p>
              <a:r>
                <a:rPr lang="en-US" sz="1600" baseline="30000" dirty="0">
                  <a:solidFill>
                    <a:srgbClr val="FF0000"/>
                  </a:solidFill>
                  <a:latin typeface="Verdana"/>
                </a:rPr>
                <a:t>236</a:t>
              </a:r>
              <a:r>
                <a:rPr lang="en-US" sz="1600" dirty="0">
                  <a:solidFill>
                    <a:srgbClr val="FF0000"/>
                  </a:solidFill>
                  <a:latin typeface="Verdana"/>
                </a:rPr>
                <a:t>U</a:t>
              </a:r>
              <a:r>
                <a:rPr lang="en-US" sz="1600" dirty="0">
                  <a:solidFill>
                    <a:srgbClr val="0000FF"/>
                  </a:solidFill>
                  <a:latin typeface="Verdana"/>
                </a:rPr>
                <a:t> </a:t>
              </a:r>
              <a:endParaRPr lang="en-US" sz="1600" dirty="0"/>
            </a:p>
          </p:txBody>
        </p:sp>
      </p:grpSp>
      <p:sp>
        <p:nvSpPr>
          <p:cNvPr id="3" name="TextBox 2"/>
          <p:cNvSpPr txBox="1"/>
          <p:nvPr/>
        </p:nvSpPr>
        <p:spPr>
          <a:xfrm>
            <a:off x="5518768" y="5438291"/>
            <a:ext cx="3158001" cy="954107"/>
          </a:xfrm>
          <a:prstGeom prst="rect">
            <a:avLst/>
          </a:prstGeom>
          <a:solidFill>
            <a:srgbClr val="FFFFCC"/>
          </a:solidFill>
          <a:scene3d>
            <a:camera prst="orthographicFront"/>
            <a:lightRig rig="threePt" dir="t"/>
          </a:scene3d>
          <a:sp3d>
            <a:bevelT/>
          </a:sp3d>
        </p:spPr>
        <p:txBody>
          <a:bodyPr wrap="square" rtlCol="0">
            <a:spAutoFit/>
          </a:bodyPr>
          <a:lstStyle/>
          <a:p>
            <a:pPr algn="l"/>
            <a:r>
              <a:rPr lang="en-US" sz="1400" dirty="0"/>
              <a:t>Fission of</a:t>
            </a:r>
            <a:r>
              <a:rPr lang="en-US" sz="1400" baseline="30000" dirty="0"/>
              <a:t> 235,238</a:t>
            </a:r>
            <a:r>
              <a:rPr lang="en-US" sz="1400" dirty="0"/>
              <a:t>U from </a:t>
            </a:r>
            <a:r>
              <a:rPr lang="en-US" sz="1400" dirty="0" err="1"/>
              <a:t>g.s.</a:t>
            </a:r>
            <a:r>
              <a:rPr lang="en-US" sz="1400" dirty="0"/>
              <a:t> is not spontaneous </a:t>
            </a:r>
            <a:r>
              <a:rPr lang="en-US" sz="1400" dirty="0">
                <a:sym typeface="Wingdings" panose="05000000000000000000" pitchFamily="2" charset="2"/>
              </a:rPr>
              <a:t> Activation energy = Fission Barrier</a:t>
            </a:r>
          </a:p>
          <a:p>
            <a:pPr algn="l"/>
            <a:r>
              <a:rPr lang="en-US" sz="1400" dirty="0">
                <a:sym typeface="Wingdings" panose="05000000000000000000" pitchFamily="2" charset="2"/>
              </a:rPr>
              <a:t>Pass via n-capture </a:t>
            </a:r>
            <a:r>
              <a:rPr lang="en-US" sz="1400" baseline="30000" dirty="0">
                <a:solidFill>
                  <a:srgbClr val="000000"/>
                </a:solidFill>
              </a:rPr>
              <a:t>235</a:t>
            </a:r>
            <a:r>
              <a:rPr lang="en-US" sz="1400" dirty="0">
                <a:solidFill>
                  <a:srgbClr val="000000"/>
                </a:solidFill>
              </a:rPr>
              <a:t>U</a:t>
            </a:r>
            <a:r>
              <a:rPr lang="en-US" sz="1400" dirty="0">
                <a:sym typeface="Wingdings" panose="05000000000000000000" pitchFamily="2" charset="2"/>
              </a:rPr>
              <a:t>+n</a:t>
            </a:r>
            <a:r>
              <a:rPr lang="en-US" sz="1400" baseline="30000" dirty="0">
                <a:solidFill>
                  <a:srgbClr val="000000"/>
                </a:solidFill>
              </a:rPr>
              <a:t>236</a:t>
            </a:r>
            <a:r>
              <a:rPr lang="en-US" sz="1400" dirty="0">
                <a:solidFill>
                  <a:srgbClr val="000000"/>
                </a:solidFill>
              </a:rPr>
              <a:t>U*</a:t>
            </a:r>
            <a:endParaRPr lang="en-US" sz="1400" dirty="0"/>
          </a:p>
        </p:txBody>
      </p:sp>
      <p:sp>
        <p:nvSpPr>
          <p:cNvPr id="10" name="Right Arrow 9"/>
          <p:cNvSpPr/>
          <p:nvPr/>
        </p:nvSpPr>
        <p:spPr bwMode="auto">
          <a:xfrm>
            <a:off x="8046719" y="6339720"/>
            <a:ext cx="818147" cy="243960"/>
          </a:xfrm>
          <a:prstGeom prst="rightArrow">
            <a:avLst/>
          </a:prstGeom>
          <a:solidFill>
            <a:srgbClr val="D122D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pic>
        <p:nvPicPr>
          <p:cNvPr id="15" name="Picture 14">
            <a:extLst>
              <a:ext uri="{FF2B5EF4-FFF2-40B4-BE49-F238E27FC236}">
                <a16:creationId xmlns:a16="http://schemas.microsoft.com/office/drawing/2014/main" id="{5626238D-1DA0-4B11-822D-60B463F0E622}"/>
              </a:ext>
            </a:extLst>
          </p:cNvPr>
          <p:cNvPicPr>
            <a:picLocks noChangeAspect="1"/>
          </p:cNvPicPr>
          <p:nvPr/>
        </p:nvPicPr>
        <p:blipFill>
          <a:blip r:embed="rId5"/>
          <a:stretch>
            <a:fillRect/>
          </a:stretch>
        </p:blipFill>
        <p:spPr>
          <a:xfrm>
            <a:off x="4607931" y="880176"/>
            <a:ext cx="1117657" cy="1454225"/>
          </a:xfrm>
          <a:prstGeom prst="rect">
            <a:avLst/>
          </a:prstGeom>
        </p:spPr>
      </p:pic>
      <p:graphicFrame>
        <p:nvGraphicFramePr>
          <p:cNvPr id="9" name="Object 6"/>
          <p:cNvGraphicFramePr>
            <a:graphicFrameLocks noChangeAspect="1"/>
          </p:cNvGraphicFramePr>
          <p:nvPr>
            <p:extLst>
              <p:ext uri="{D42A27DB-BD31-4B8C-83A1-F6EECF244321}">
                <p14:modId xmlns:p14="http://schemas.microsoft.com/office/powerpoint/2010/main" val="2503299901"/>
              </p:ext>
            </p:extLst>
          </p:nvPr>
        </p:nvGraphicFramePr>
        <p:xfrm>
          <a:off x="495300" y="5688013"/>
          <a:ext cx="4799013" cy="719137"/>
        </p:xfrm>
        <a:graphic>
          <a:graphicData uri="http://schemas.openxmlformats.org/presentationml/2006/ole">
            <mc:AlternateContent xmlns:mc="http://schemas.openxmlformats.org/markup-compatibility/2006">
              <mc:Choice xmlns:v="urn:schemas-microsoft-com:vml" Requires="v">
                <p:oleObj name="Equation" r:id="rId6" imgW="7111800" imgH="1066680" progId="Equation.DSMT4">
                  <p:embed/>
                </p:oleObj>
              </mc:Choice>
              <mc:Fallback>
                <p:oleObj name="Equation" r:id="rId6" imgW="7111800" imgH="1066680" progId="Equation.DSMT4">
                  <p:embed/>
                  <p:pic>
                    <p:nvPicPr>
                      <p:cNvPr id="0" name="Object 6"/>
                      <p:cNvPicPr>
                        <a:picLocks noChangeAspect="1" noChangeArrowheads="1"/>
                      </p:cNvPicPr>
                      <p:nvPr/>
                    </p:nvPicPr>
                    <p:blipFill>
                      <a:blip r:embed="rId7"/>
                      <a:srcRect/>
                      <a:stretch>
                        <a:fillRect/>
                      </a:stretch>
                    </p:blipFill>
                    <p:spPr bwMode="auto">
                      <a:xfrm>
                        <a:off x="495300" y="5688013"/>
                        <a:ext cx="4799013" cy="719137"/>
                      </a:xfrm>
                      <a:prstGeom prst="rect">
                        <a:avLst/>
                      </a:prstGeom>
                      <a:solidFill>
                        <a:srgbClr val="FFFF99"/>
                      </a:solidFill>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Energy Density</a:t>
            </a:r>
          </a:p>
        </p:txBody>
      </p:sp>
      <p:sp>
        <p:nvSpPr>
          <p:cNvPr id="4" name="Date Placeholder 3"/>
          <p:cNvSpPr>
            <a:spLocks noGrp="1"/>
          </p:cNvSpPr>
          <p:nvPr>
            <p:ph type="dt" sz="half" idx="10"/>
          </p:nvPr>
        </p:nvSpPr>
        <p:spPr/>
        <p:txBody>
          <a:bodyPr/>
          <a:lstStyle/>
          <a:p>
            <a:r>
              <a:rPr lang="en-US"/>
              <a:t>W. Udo Schröder, 2024</a:t>
            </a:r>
          </a:p>
        </p:txBody>
      </p:sp>
      <p:sp>
        <p:nvSpPr>
          <p:cNvPr id="5" name="Footer Placeholder 4"/>
          <p:cNvSpPr>
            <a:spLocks noGrp="1"/>
          </p:cNvSpPr>
          <p:nvPr>
            <p:ph type="ftr" sz="quarter" idx="11"/>
          </p:nvPr>
        </p:nvSpPr>
        <p:spPr/>
        <p:txBody>
          <a:bodyPr/>
          <a:lstStyle/>
          <a:p>
            <a:r>
              <a:rPr lang="en-US"/>
              <a:t>ESTS_4-3-Nucl_Fission</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7</a:t>
            </a:fld>
            <a:endParaRPr lang="en-US">
              <a:solidFill>
                <a:srgbClr val="C0C0C0"/>
              </a:solidFill>
            </a:endParaRPr>
          </a:p>
        </p:txBody>
      </p:sp>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5791"/>
            <a:ext cx="7842202" cy="393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4825867" y="3932113"/>
            <a:ext cx="3856738" cy="388093"/>
          </a:xfrm>
          <a:solidFill>
            <a:schemeClr val="bg1"/>
          </a:solidFill>
        </p:spPr>
        <p:txBody>
          <a:bodyPr/>
          <a:lstStyle/>
          <a:p>
            <a:pPr marL="0" indent="0">
              <a:buNone/>
            </a:pPr>
            <a:r>
              <a:rPr lang="en-US" sz="1000" dirty="0">
                <a:solidFill>
                  <a:schemeClr val="bg1">
                    <a:lumMod val="65000"/>
                  </a:schemeClr>
                </a:solidFill>
              </a:rPr>
              <a:t>From P. W. Huber &amp; M. P. Mills, “The Bottomless Well,” Basic Books, New York, 2005</a:t>
            </a:r>
          </a:p>
        </p:txBody>
      </p:sp>
      <p:sp>
        <p:nvSpPr>
          <p:cNvPr id="17" name="Rectangle 16"/>
          <p:cNvSpPr/>
          <p:nvPr/>
        </p:nvSpPr>
        <p:spPr bwMode="auto">
          <a:xfrm>
            <a:off x="473075" y="1845578"/>
            <a:ext cx="4351394" cy="159391"/>
          </a:xfrm>
          <a:prstGeom prst="rect">
            <a:avLst/>
          </a:prstGeom>
          <a:solidFill>
            <a:srgbClr val="FFFF99">
              <a:alpha val="34000"/>
            </a:srgbClr>
          </a:solidFill>
          <a:ln w="19050"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1" name="Rectangle 20"/>
          <p:cNvSpPr/>
          <p:nvPr/>
        </p:nvSpPr>
        <p:spPr bwMode="auto">
          <a:xfrm>
            <a:off x="474473" y="2878823"/>
            <a:ext cx="4351394" cy="159391"/>
          </a:xfrm>
          <a:prstGeom prst="rect">
            <a:avLst/>
          </a:prstGeom>
          <a:solidFill>
            <a:srgbClr val="FFFF99">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2" name="Content Placeholder 6"/>
          <p:cNvSpPr txBox="1">
            <a:spLocks/>
          </p:cNvSpPr>
          <p:nvPr/>
        </p:nvSpPr>
        <p:spPr>
          <a:xfrm>
            <a:off x="405963" y="5370228"/>
            <a:ext cx="3856738" cy="388093"/>
          </a:xfrm>
          <a:prstGeom prst="rect">
            <a:avLst/>
          </a:prstGeom>
          <a:solidFill>
            <a:schemeClr val="bg1"/>
          </a:solidFill>
        </p:spPr>
        <p:txBody>
          <a:bodyPr/>
          <a:lstStyle>
            <a:lvl1pPr marL="342900" indent="-342900" algn="l" rtl="0" fontAlgn="base">
              <a:spcBef>
                <a:spcPct val="20000"/>
              </a:spcBef>
              <a:spcAft>
                <a:spcPct val="0"/>
              </a:spcAft>
              <a:buChar char="•"/>
              <a:defRPr sz="1800">
                <a:solidFill>
                  <a:schemeClr val="tx1"/>
                </a:solidFill>
                <a:latin typeface="+mj-lt"/>
                <a:ea typeface="+mn-ea"/>
                <a:cs typeface="+mn-cs"/>
              </a:defRPr>
            </a:lvl1pPr>
            <a:lvl2pPr marL="742950" indent="-285750" algn="l" rtl="0" fontAlgn="base">
              <a:spcBef>
                <a:spcPct val="20000"/>
              </a:spcBef>
              <a:spcAft>
                <a:spcPct val="0"/>
              </a:spcAft>
              <a:buChar char="–"/>
              <a:defRPr sz="1800">
                <a:solidFill>
                  <a:schemeClr val="tx1"/>
                </a:solidFill>
                <a:latin typeface="+mj-lt"/>
              </a:defRPr>
            </a:lvl2pPr>
            <a:lvl3pPr marL="1143000" indent="-228600" algn="l" rtl="0" fontAlgn="base">
              <a:spcBef>
                <a:spcPct val="20000"/>
              </a:spcBef>
              <a:spcAft>
                <a:spcPct val="0"/>
              </a:spcAft>
              <a:buChar char="•"/>
              <a:defRPr sz="1600">
                <a:solidFill>
                  <a:schemeClr val="tx1"/>
                </a:solidFill>
                <a:latin typeface="+mj-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Tx/>
              <a:buNone/>
            </a:pPr>
            <a:r>
              <a:rPr lang="en-US" sz="1000" dirty="0">
                <a:solidFill>
                  <a:schemeClr val="bg1">
                    <a:lumMod val="65000"/>
                  </a:schemeClr>
                </a:solidFill>
              </a:rPr>
              <a:t>From Wikipedia, Nov. 2012</a:t>
            </a:r>
          </a:p>
        </p:txBody>
      </p:sp>
      <p:graphicFrame>
        <p:nvGraphicFramePr>
          <p:cNvPr id="18" name="Object 17"/>
          <p:cNvGraphicFramePr>
            <a:graphicFrameLocks noChangeAspect="1"/>
          </p:cNvGraphicFramePr>
          <p:nvPr/>
        </p:nvGraphicFramePr>
        <p:xfrm>
          <a:off x="464686" y="961966"/>
          <a:ext cx="2247900" cy="292100"/>
        </p:xfrm>
        <a:graphic>
          <a:graphicData uri="http://schemas.openxmlformats.org/presentationml/2006/ole">
            <mc:AlternateContent xmlns:mc="http://schemas.openxmlformats.org/markup-compatibility/2006">
              <mc:Choice xmlns:v="urn:schemas-microsoft-com:vml" Requires="v">
                <p:oleObj name="Equation" r:id="rId4" imgW="2247840" imgH="291960" progId="Equation.DSMT4">
                  <p:embed/>
                </p:oleObj>
              </mc:Choice>
              <mc:Fallback>
                <p:oleObj name="Equation" r:id="rId4" imgW="2247840" imgH="291960" progId="Equation.DSMT4">
                  <p:embed/>
                  <p:pic>
                    <p:nvPicPr>
                      <p:cNvPr id="0" name=""/>
                      <p:cNvPicPr/>
                      <p:nvPr/>
                    </p:nvPicPr>
                    <p:blipFill>
                      <a:blip r:embed="rId5"/>
                      <a:stretch>
                        <a:fillRect/>
                      </a:stretch>
                    </p:blipFill>
                    <p:spPr>
                      <a:xfrm>
                        <a:off x="464686" y="961966"/>
                        <a:ext cx="2247900" cy="292100"/>
                      </a:xfrm>
                      <a:prstGeom prst="rect">
                        <a:avLst/>
                      </a:prstGeom>
                    </p:spPr>
                  </p:pic>
                </p:oleObj>
              </mc:Fallback>
            </mc:AlternateContent>
          </a:graphicData>
        </a:graphic>
      </p:graphicFrame>
      <p:sp>
        <p:nvSpPr>
          <p:cNvPr id="19" name="TextBox 18"/>
          <p:cNvSpPr txBox="1"/>
          <p:nvPr/>
        </p:nvSpPr>
        <p:spPr>
          <a:xfrm>
            <a:off x="458845" y="5676140"/>
            <a:ext cx="8194469" cy="584775"/>
          </a:xfrm>
          <a:prstGeom prst="rect">
            <a:avLst/>
          </a:prstGeom>
          <a:noFill/>
          <a:ln>
            <a:noFill/>
          </a:ln>
        </p:spPr>
        <p:txBody>
          <a:bodyPr wrap="square" rtlCol="0">
            <a:spAutoFit/>
          </a:bodyPr>
          <a:lstStyle/>
          <a:p>
            <a:pPr algn="l"/>
            <a:r>
              <a:rPr lang="en-US" sz="1600" dirty="0"/>
              <a:t>Nuclear fuel has highest known material energy density (~10</a:t>
            </a:r>
            <a:r>
              <a:rPr lang="en-US" sz="1600" baseline="30000" dirty="0"/>
              <a:t>7</a:t>
            </a:r>
            <a:r>
              <a:rPr lang="en-US" sz="1600" dirty="0"/>
              <a:t>) </a:t>
            </a:r>
            <a:br>
              <a:rPr lang="en-US" sz="1600" dirty="0"/>
            </a:br>
            <a:r>
              <a:rPr lang="en-US" sz="1600" dirty="0">
                <a:sym typeface="Wingdings" pitchFamily="2" charset="2"/>
              </a:rPr>
              <a:t> potentially lowest environmental impact (“footprint”)</a:t>
            </a:r>
            <a:endParaRPr lang="en-US" sz="1600" dirty="0"/>
          </a:p>
        </p:txBody>
      </p:sp>
      <p:grpSp>
        <p:nvGrpSpPr>
          <p:cNvPr id="34" name="Group 33">
            <a:extLst>
              <a:ext uri="{FF2B5EF4-FFF2-40B4-BE49-F238E27FC236}">
                <a16:creationId xmlns:a16="http://schemas.microsoft.com/office/drawing/2014/main" id="{92C0E920-6FFB-4637-93C7-6225F02482B3}"/>
              </a:ext>
            </a:extLst>
          </p:cNvPr>
          <p:cNvGrpSpPr/>
          <p:nvPr/>
        </p:nvGrpSpPr>
        <p:grpSpPr>
          <a:xfrm>
            <a:off x="4931456" y="892062"/>
            <a:ext cx="3891636" cy="2965741"/>
            <a:chOff x="4715071" y="765295"/>
            <a:chExt cx="3891636" cy="2965741"/>
          </a:xfrm>
        </p:grpSpPr>
        <p:sp>
          <p:nvSpPr>
            <p:cNvPr id="32" name="TextBox 31">
              <a:extLst>
                <a:ext uri="{FF2B5EF4-FFF2-40B4-BE49-F238E27FC236}">
                  <a16:creationId xmlns:a16="http://schemas.microsoft.com/office/drawing/2014/main" id="{04F8E7C8-1C20-4A6F-B014-113BEDCB492A}"/>
                </a:ext>
              </a:extLst>
            </p:cNvPr>
            <p:cNvSpPr txBox="1"/>
            <p:nvPr/>
          </p:nvSpPr>
          <p:spPr>
            <a:xfrm rot="16200000">
              <a:off x="3598587" y="2171597"/>
              <a:ext cx="2703377" cy="415498"/>
            </a:xfrm>
            <a:prstGeom prst="rect">
              <a:avLst/>
            </a:prstGeom>
            <a:solidFill>
              <a:schemeClr val="bg1"/>
            </a:solidFill>
          </p:spPr>
          <p:txBody>
            <a:bodyPr wrap="square" rtlCol="0">
              <a:spAutoFit/>
            </a:bodyPr>
            <a:lstStyle/>
            <a:p>
              <a:pPr algn="l"/>
              <a:r>
                <a:rPr lang="en-US" sz="1050" dirty="0"/>
                <a:t>       Energy Density (MJ/kg)</a:t>
              </a:r>
            </a:p>
            <a:p>
              <a:pPr algn="l"/>
              <a:endParaRPr lang="en-US" sz="1050" dirty="0"/>
            </a:p>
          </p:txBody>
        </p:sp>
        <p:grpSp>
          <p:nvGrpSpPr>
            <p:cNvPr id="27" name="Group 26">
              <a:extLst>
                <a:ext uri="{FF2B5EF4-FFF2-40B4-BE49-F238E27FC236}">
                  <a16:creationId xmlns:a16="http://schemas.microsoft.com/office/drawing/2014/main" id="{2CDBB28A-8038-4600-B8FE-B2068DE50937}"/>
                </a:ext>
              </a:extLst>
            </p:cNvPr>
            <p:cNvGrpSpPr/>
            <p:nvPr/>
          </p:nvGrpSpPr>
          <p:grpSpPr>
            <a:xfrm>
              <a:off x="4715071" y="765295"/>
              <a:ext cx="3891636" cy="2965741"/>
              <a:chOff x="4715071" y="765295"/>
              <a:chExt cx="3891636" cy="2965741"/>
            </a:xfrm>
          </p:grpSpPr>
          <p:grpSp>
            <p:nvGrpSpPr>
              <p:cNvPr id="11" name="Group 10"/>
              <p:cNvGrpSpPr/>
              <p:nvPr/>
            </p:nvGrpSpPr>
            <p:grpSpPr>
              <a:xfrm>
                <a:off x="5144619" y="765295"/>
                <a:ext cx="3462088" cy="2965741"/>
                <a:chOff x="1017630" y="1119035"/>
                <a:chExt cx="5365507" cy="4336559"/>
              </a:xfrm>
            </p:grpSpPr>
            <p:grpSp>
              <p:nvGrpSpPr>
                <p:cNvPr id="8" name="Group 7"/>
                <p:cNvGrpSpPr/>
                <p:nvPr/>
              </p:nvGrpSpPr>
              <p:grpSpPr>
                <a:xfrm>
                  <a:off x="1034661" y="1119035"/>
                  <a:ext cx="5311565" cy="4336559"/>
                  <a:chOff x="1034661" y="1119035"/>
                  <a:chExt cx="5311565" cy="4336559"/>
                </a:xfrm>
              </p:grpSpPr>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1310"/>
                  <a:stretch/>
                </p:blipFill>
                <p:spPr bwMode="auto">
                  <a:xfrm>
                    <a:off x="1034661" y="1119035"/>
                    <a:ext cx="5311565" cy="4336559"/>
                  </a:xfrm>
                  <a:prstGeom prst="rect">
                    <a:avLst/>
                  </a:prstGeom>
                  <a:solidFill>
                    <a:schemeClr val="accent1"/>
                  </a:solidFill>
                  <a:ln w="9525">
                    <a:solidFill>
                      <a:schemeClr val="tx1"/>
                    </a:solidFill>
                  </a:ln>
                  <a:effec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656" y="1177299"/>
                    <a:ext cx="5295303" cy="406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1017630" y="1396534"/>
                  <a:ext cx="5365507" cy="3779244"/>
                  <a:chOff x="1017630" y="1396534"/>
                  <a:chExt cx="5365507" cy="3779244"/>
                </a:xfrm>
              </p:grpSpPr>
              <p:cxnSp>
                <p:nvCxnSpPr>
                  <p:cNvPr id="9" name="Straight Connector 8"/>
                  <p:cNvCxnSpPr/>
                  <p:nvPr/>
                </p:nvCxnSpPr>
                <p:spPr bwMode="auto">
                  <a:xfrm>
                    <a:off x="1017630" y="1396534"/>
                    <a:ext cx="5295301"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cxnSp>
                <p:nvCxnSpPr>
                  <p:cNvPr id="12" name="Straight Connector 11"/>
                  <p:cNvCxnSpPr/>
                  <p:nvPr/>
                </p:nvCxnSpPr>
                <p:spPr bwMode="auto">
                  <a:xfrm>
                    <a:off x="1044196" y="2161331"/>
                    <a:ext cx="5295302"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cxnSp>
                <p:nvCxnSpPr>
                  <p:cNvPr id="13" name="Straight Connector 12"/>
                  <p:cNvCxnSpPr/>
                  <p:nvPr/>
                </p:nvCxnSpPr>
                <p:spPr bwMode="auto">
                  <a:xfrm>
                    <a:off x="1053910" y="2907953"/>
                    <a:ext cx="5295303"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cxnSp>
                <p:nvCxnSpPr>
                  <p:cNvPr id="14" name="Straight Connector 13"/>
                  <p:cNvCxnSpPr/>
                  <p:nvPr/>
                </p:nvCxnSpPr>
                <p:spPr bwMode="auto">
                  <a:xfrm>
                    <a:off x="1037205" y="3672750"/>
                    <a:ext cx="5295303"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cxnSp>
                <p:nvCxnSpPr>
                  <p:cNvPr id="15" name="Straight Connector 14"/>
                  <p:cNvCxnSpPr/>
                  <p:nvPr/>
                </p:nvCxnSpPr>
                <p:spPr bwMode="auto">
                  <a:xfrm>
                    <a:off x="1050448" y="4410981"/>
                    <a:ext cx="5295303"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cxnSp>
                <p:nvCxnSpPr>
                  <p:cNvPr id="16" name="Straight Connector 15"/>
                  <p:cNvCxnSpPr/>
                  <p:nvPr/>
                </p:nvCxnSpPr>
                <p:spPr bwMode="auto">
                  <a:xfrm>
                    <a:off x="1087834" y="5175778"/>
                    <a:ext cx="5295303"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grpSp>
          </p:grpSp>
          <p:graphicFrame>
            <p:nvGraphicFramePr>
              <p:cNvPr id="3" name="Object 2"/>
              <p:cNvGraphicFramePr>
                <a:graphicFrameLocks noChangeAspect="1"/>
              </p:cNvGraphicFramePr>
              <p:nvPr>
                <p:extLst>
                  <p:ext uri="{D42A27DB-BD31-4B8C-83A1-F6EECF244321}">
                    <p14:modId xmlns:p14="http://schemas.microsoft.com/office/powerpoint/2010/main" val="924202482"/>
                  </p:ext>
                </p:extLst>
              </p:nvPr>
            </p:nvGraphicFramePr>
            <p:xfrm>
              <a:off x="5966351" y="960313"/>
              <a:ext cx="1143000" cy="482600"/>
            </p:xfrm>
            <a:graphic>
              <a:graphicData uri="http://schemas.openxmlformats.org/presentationml/2006/ole">
                <mc:AlternateContent xmlns:mc="http://schemas.openxmlformats.org/markup-compatibility/2006">
                  <mc:Choice xmlns:v="urn:schemas-microsoft-com:vml" Requires="v">
                    <p:oleObj name="Equation" r:id="rId8" imgW="1143000" imgH="482400" progId="Equation.DSMT4">
                      <p:embed/>
                    </p:oleObj>
                  </mc:Choice>
                  <mc:Fallback>
                    <p:oleObj name="Equation" r:id="rId8" imgW="1143000" imgH="482400" progId="Equation.DSMT4">
                      <p:embed/>
                      <p:pic>
                        <p:nvPicPr>
                          <p:cNvPr id="0" name=""/>
                          <p:cNvPicPr/>
                          <p:nvPr/>
                        </p:nvPicPr>
                        <p:blipFill>
                          <a:blip r:embed="rId9"/>
                          <a:stretch>
                            <a:fillRect/>
                          </a:stretch>
                        </p:blipFill>
                        <p:spPr>
                          <a:xfrm>
                            <a:off x="5966351" y="960313"/>
                            <a:ext cx="1143000" cy="482600"/>
                          </a:xfrm>
                          <a:prstGeom prst="rect">
                            <a:avLst/>
                          </a:prstGeom>
                        </p:spPr>
                      </p:pic>
                    </p:oleObj>
                  </mc:Fallback>
                </mc:AlternateContent>
              </a:graphicData>
            </a:graphic>
          </p:graphicFrame>
          <p:grpSp>
            <p:nvGrpSpPr>
              <p:cNvPr id="23" name="Group 22">
                <a:extLst>
                  <a:ext uri="{FF2B5EF4-FFF2-40B4-BE49-F238E27FC236}">
                    <a16:creationId xmlns:a16="http://schemas.microsoft.com/office/drawing/2014/main" id="{13E9F0B3-2739-4197-B0BC-0DCDC8E67080}"/>
                  </a:ext>
                </a:extLst>
              </p:cNvPr>
              <p:cNvGrpSpPr/>
              <p:nvPr/>
            </p:nvGrpSpPr>
            <p:grpSpPr>
              <a:xfrm>
                <a:off x="4715071" y="832444"/>
                <a:ext cx="444185" cy="733507"/>
                <a:chOff x="4715071" y="832444"/>
                <a:chExt cx="444185" cy="733507"/>
              </a:xfrm>
            </p:grpSpPr>
            <p:sp>
              <p:nvSpPr>
                <p:cNvPr id="20" name="TextBox 19">
                  <a:extLst>
                    <a:ext uri="{FF2B5EF4-FFF2-40B4-BE49-F238E27FC236}">
                      <a16:creationId xmlns:a16="http://schemas.microsoft.com/office/drawing/2014/main" id="{13B318C4-8735-4E89-92A1-67665A904C07}"/>
                    </a:ext>
                  </a:extLst>
                </p:cNvPr>
                <p:cNvSpPr txBox="1"/>
                <p:nvPr/>
              </p:nvSpPr>
              <p:spPr>
                <a:xfrm>
                  <a:off x="4715071" y="832444"/>
                  <a:ext cx="431649" cy="246221"/>
                </a:xfrm>
                <a:prstGeom prst="rect">
                  <a:avLst/>
                </a:prstGeom>
                <a:noFill/>
              </p:spPr>
              <p:txBody>
                <a:bodyPr wrap="square" rtlCol="0">
                  <a:spAutoFit/>
                </a:bodyPr>
                <a:lstStyle/>
                <a:p>
                  <a:pPr algn="r"/>
                  <a:r>
                    <a:rPr lang="en-US" sz="1000" dirty="0"/>
                    <a:t>10</a:t>
                  </a:r>
                  <a:r>
                    <a:rPr lang="en-US" sz="1000" baseline="30000" dirty="0"/>
                    <a:t>8</a:t>
                  </a:r>
                </a:p>
              </p:txBody>
            </p:sp>
            <p:sp>
              <p:nvSpPr>
                <p:cNvPr id="26" name="TextBox 25">
                  <a:extLst>
                    <a:ext uri="{FF2B5EF4-FFF2-40B4-BE49-F238E27FC236}">
                      <a16:creationId xmlns:a16="http://schemas.microsoft.com/office/drawing/2014/main" id="{F896F974-61B3-42C6-B5C4-45A81078DDF8}"/>
                    </a:ext>
                  </a:extLst>
                </p:cNvPr>
                <p:cNvSpPr txBox="1"/>
                <p:nvPr/>
              </p:nvSpPr>
              <p:spPr>
                <a:xfrm>
                  <a:off x="4727607" y="1319730"/>
                  <a:ext cx="431649" cy="246221"/>
                </a:xfrm>
                <a:prstGeom prst="rect">
                  <a:avLst/>
                </a:prstGeom>
                <a:noFill/>
              </p:spPr>
              <p:txBody>
                <a:bodyPr wrap="square" rtlCol="0">
                  <a:spAutoFit/>
                </a:bodyPr>
                <a:lstStyle/>
                <a:p>
                  <a:pPr algn="r"/>
                  <a:r>
                    <a:rPr lang="en-US" sz="1000" dirty="0"/>
                    <a:t>10</a:t>
                  </a:r>
                  <a:r>
                    <a:rPr lang="en-US" sz="1000" baseline="30000" dirty="0"/>
                    <a:t>7</a:t>
                  </a:r>
                </a:p>
              </p:txBody>
            </p:sp>
          </p:grpSp>
          <p:sp>
            <p:nvSpPr>
              <p:cNvPr id="30" name="TextBox 29">
                <a:extLst>
                  <a:ext uri="{FF2B5EF4-FFF2-40B4-BE49-F238E27FC236}">
                    <a16:creationId xmlns:a16="http://schemas.microsoft.com/office/drawing/2014/main" id="{D8B8E9A2-DECA-4A91-907C-3709CAD529B8}"/>
                  </a:ext>
                </a:extLst>
              </p:cNvPr>
              <p:cNvSpPr txBox="1"/>
              <p:nvPr/>
            </p:nvSpPr>
            <p:spPr>
              <a:xfrm>
                <a:off x="4727890" y="3420461"/>
                <a:ext cx="446750" cy="246221"/>
              </a:xfrm>
              <a:prstGeom prst="rect">
                <a:avLst/>
              </a:prstGeom>
              <a:noFill/>
            </p:spPr>
            <p:txBody>
              <a:bodyPr wrap="square" rtlCol="0">
                <a:spAutoFit/>
              </a:bodyPr>
              <a:lstStyle/>
              <a:p>
                <a:pPr algn="r"/>
                <a:r>
                  <a:rPr lang="en-US" sz="1000" dirty="0"/>
                  <a:t>10</a:t>
                </a:r>
                <a:r>
                  <a:rPr lang="en-US" sz="1000" baseline="30000" dirty="0"/>
                  <a:t>0</a:t>
                </a:r>
              </a:p>
            </p:txBody>
          </p:sp>
          <p:cxnSp>
            <p:nvCxnSpPr>
              <p:cNvPr id="25" name="Straight Connector 24">
                <a:extLst>
                  <a:ext uri="{FF2B5EF4-FFF2-40B4-BE49-F238E27FC236}">
                    <a16:creationId xmlns:a16="http://schemas.microsoft.com/office/drawing/2014/main" id="{60067FB6-CE92-49B2-9B61-6277DC87134D}"/>
                  </a:ext>
                </a:extLst>
              </p:cNvPr>
              <p:cNvCxnSpPr/>
              <p:nvPr/>
            </p:nvCxnSpPr>
            <p:spPr bwMode="auto">
              <a:xfrm flipV="1">
                <a:off x="5054383" y="1939491"/>
                <a:ext cx="235777" cy="168773"/>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8DC80D86-2594-4B7B-9755-C86C4BB89DB2}"/>
                  </a:ext>
                </a:extLst>
              </p:cNvPr>
              <p:cNvCxnSpPr/>
              <p:nvPr/>
            </p:nvCxnSpPr>
            <p:spPr bwMode="auto">
              <a:xfrm flipV="1">
                <a:off x="5067406" y="2000570"/>
                <a:ext cx="235777" cy="168773"/>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sp>
        <p:nvSpPr>
          <p:cNvPr id="24" name="Rectangle 23">
            <a:extLst>
              <a:ext uri="{FF2B5EF4-FFF2-40B4-BE49-F238E27FC236}">
                <a16:creationId xmlns:a16="http://schemas.microsoft.com/office/drawing/2014/main" id="{F4826BEE-3031-43C2-4925-4800397D19AD}"/>
              </a:ext>
            </a:extLst>
          </p:cNvPr>
          <p:cNvSpPr/>
          <p:nvPr/>
        </p:nvSpPr>
        <p:spPr bwMode="auto">
          <a:xfrm>
            <a:off x="494843" y="1660519"/>
            <a:ext cx="4351394" cy="159391"/>
          </a:xfrm>
          <a:prstGeom prst="rect">
            <a:avLst/>
          </a:prstGeom>
          <a:solidFill>
            <a:srgbClr val="FFFF99">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8" name="TextBox 27">
            <a:extLst>
              <a:ext uri="{FF2B5EF4-FFF2-40B4-BE49-F238E27FC236}">
                <a16:creationId xmlns:a16="http://schemas.microsoft.com/office/drawing/2014/main" id="{AE43F812-EC2E-E66C-78CA-1836B89584BF}"/>
              </a:ext>
            </a:extLst>
          </p:cNvPr>
          <p:cNvSpPr txBox="1"/>
          <p:nvPr/>
        </p:nvSpPr>
        <p:spPr>
          <a:xfrm>
            <a:off x="6509657" y="6260915"/>
            <a:ext cx="1959429" cy="338554"/>
          </a:xfrm>
          <a:prstGeom prst="rect">
            <a:avLst/>
          </a:prstGeom>
          <a:solidFill>
            <a:srgbClr val="FFFFCC"/>
          </a:solidFill>
          <a:ln>
            <a:solidFill>
              <a:srgbClr val="FF3333"/>
            </a:solidFill>
          </a:ln>
        </p:spPr>
        <p:txBody>
          <a:bodyPr wrap="square" rtlCol="0">
            <a:spAutoFit/>
          </a:bodyPr>
          <a:lstStyle/>
          <a:p>
            <a:r>
              <a:rPr lang="en-US" sz="1600" dirty="0"/>
              <a:t>Fission Reactions</a:t>
            </a:r>
          </a:p>
        </p:txBody>
      </p:sp>
      <p:sp>
        <p:nvSpPr>
          <p:cNvPr id="29" name="Arrow: Right 28">
            <a:extLst>
              <a:ext uri="{FF2B5EF4-FFF2-40B4-BE49-F238E27FC236}">
                <a16:creationId xmlns:a16="http://schemas.microsoft.com/office/drawing/2014/main" id="{DC7C3AFC-DD7A-E88A-C083-1B4312BCAF11}"/>
              </a:ext>
            </a:extLst>
          </p:cNvPr>
          <p:cNvSpPr/>
          <p:nvPr/>
        </p:nvSpPr>
        <p:spPr bwMode="auto">
          <a:xfrm>
            <a:off x="8485889" y="6258730"/>
            <a:ext cx="393432" cy="33855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34878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Date Placeholder 3"/>
          <p:cNvSpPr>
            <a:spLocks noGrp="1"/>
          </p:cNvSpPr>
          <p:nvPr>
            <p:ph type="dt" sz="half" idx="10"/>
          </p:nvPr>
        </p:nvSpPr>
        <p:spPr/>
        <p:txBody>
          <a:bodyPr/>
          <a:lstStyle/>
          <a:p>
            <a:r>
              <a:rPr lang="en-US"/>
              <a:t>W. Udo Schröder, 2024</a:t>
            </a:r>
          </a:p>
        </p:txBody>
      </p:sp>
      <p:sp>
        <p:nvSpPr>
          <p:cNvPr id="801" name="Footer Placeholder 4"/>
          <p:cNvSpPr>
            <a:spLocks noGrp="1"/>
          </p:cNvSpPr>
          <p:nvPr>
            <p:ph type="ftr" sz="quarter" idx="11"/>
          </p:nvPr>
        </p:nvSpPr>
        <p:spPr/>
        <p:txBody>
          <a:bodyPr/>
          <a:lstStyle/>
          <a:p>
            <a:r>
              <a:rPr lang="en-US"/>
              <a:t>ESTS_4-3-Nucl_Fission</a:t>
            </a:r>
          </a:p>
        </p:txBody>
      </p:sp>
      <p:sp>
        <p:nvSpPr>
          <p:cNvPr id="802" name="Slide Number Placeholder 5"/>
          <p:cNvSpPr>
            <a:spLocks noGrp="1"/>
          </p:cNvSpPr>
          <p:nvPr>
            <p:ph type="sldNum" sz="quarter" idx="12"/>
          </p:nvPr>
        </p:nvSpPr>
        <p:spPr/>
        <p:txBody>
          <a:bodyPr/>
          <a:lstStyle/>
          <a:p>
            <a:r>
              <a:rPr lang="en-US" dirty="0"/>
              <a:t>  </a:t>
            </a:r>
            <a:fld id="{C4A1562E-FF88-414A-B8C1-F4C2B0C98B18}" type="slidenum">
              <a:rPr lang="en-US">
                <a:solidFill>
                  <a:schemeClr val="bg1">
                    <a:lumMod val="75000"/>
                  </a:schemeClr>
                </a:solidFill>
              </a:rPr>
              <a:pPr/>
              <a:t>8</a:t>
            </a:fld>
            <a:endParaRPr lang="en-US" dirty="0">
              <a:solidFill>
                <a:schemeClr val="bg1">
                  <a:lumMod val="75000"/>
                </a:schemeClr>
              </a:solidFill>
            </a:endParaRPr>
          </a:p>
        </p:txBody>
      </p:sp>
      <p:sp>
        <p:nvSpPr>
          <p:cNvPr id="266242" name="Rectangle 2"/>
          <p:cNvSpPr>
            <a:spLocks noGrp="1" noChangeArrowheads="1"/>
          </p:cNvSpPr>
          <p:nvPr>
            <p:ph type="title"/>
          </p:nvPr>
        </p:nvSpPr>
        <p:spPr/>
        <p:txBody>
          <a:bodyPr/>
          <a:lstStyle/>
          <a:p>
            <a:r>
              <a:rPr lang="en-US" dirty="0"/>
              <a:t>Energy Release in </a:t>
            </a:r>
            <a:r>
              <a:rPr lang="en-US" i="1" dirty="0"/>
              <a:t>n</a:t>
            </a:r>
            <a:r>
              <a:rPr lang="en-US" i="1" baseline="-25000" dirty="0"/>
              <a:t>th</a:t>
            </a:r>
            <a:r>
              <a:rPr lang="en-US" dirty="0"/>
              <a:t>-Induced Fission</a:t>
            </a:r>
          </a:p>
        </p:txBody>
      </p:sp>
      <p:graphicFrame>
        <p:nvGraphicFramePr>
          <p:cNvPr id="267001" name="Object 761"/>
          <p:cNvGraphicFramePr>
            <a:graphicFrameLocks noChangeAspect="1"/>
          </p:cNvGraphicFramePr>
          <p:nvPr>
            <p:extLst>
              <p:ext uri="{D42A27DB-BD31-4B8C-83A1-F6EECF244321}">
                <p14:modId xmlns:p14="http://schemas.microsoft.com/office/powerpoint/2010/main" val="3701363385"/>
              </p:ext>
            </p:extLst>
          </p:nvPr>
        </p:nvGraphicFramePr>
        <p:xfrm>
          <a:off x="447289" y="1111569"/>
          <a:ext cx="5103813" cy="1247775"/>
        </p:xfrm>
        <a:graphic>
          <a:graphicData uri="http://schemas.openxmlformats.org/presentationml/2006/ole">
            <mc:AlternateContent xmlns:mc="http://schemas.openxmlformats.org/markup-compatibility/2006">
              <mc:Choice xmlns:v="urn:schemas-microsoft-com:vml" Requires="v">
                <p:oleObj name="Equation" r:id="rId3" imgW="5562360" imgH="1358640" progId="Equation.DSMT4">
                  <p:embed/>
                </p:oleObj>
              </mc:Choice>
              <mc:Fallback>
                <p:oleObj name="Equation" r:id="rId3" imgW="5562360" imgH="1358640" progId="Equation.DSMT4">
                  <p:embed/>
                  <p:pic>
                    <p:nvPicPr>
                      <p:cNvPr id="0" name=""/>
                      <p:cNvPicPr>
                        <a:picLocks noChangeAspect="1" noChangeArrowheads="1"/>
                      </p:cNvPicPr>
                      <p:nvPr/>
                    </p:nvPicPr>
                    <p:blipFill>
                      <a:blip r:embed="rId4"/>
                      <a:srcRect/>
                      <a:stretch>
                        <a:fillRect/>
                      </a:stretch>
                    </p:blipFill>
                    <p:spPr bwMode="auto">
                      <a:xfrm>
                        <a:off x="447289" y="1111569"/>
                        <a:ext cx="5103813" cy="1247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7012" name="Text Box 772"/>
          <p:cNvSpPr txBox="1">
            <a:spLocks noChangeArrowheads="1"/>
          </p:cNvSpPr>
          <p:nvPr/>
        </p:nvSpPr>
        <p:spPr bwMode="auto">
          <a:xfrm>
            <a:off x="5467175" y="2742428"/>
            <a:ext cx="3143425" cy="3170099"/>
          </a:xfrm>
          <a:prstGeom prst="rect">
            <a:avLst/>
          </a:prstGeom>
          <a:solidFill>
            <a:schemeClr val="bg1">
              <a:lumMod val="85000"/>
            </a:schemeClr>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pPr algn="l">
              <a:spcBef>
                <a:spcPct val="50000"/>
              </a:spcBef>
            </a:pPr>
            <a:r>
              <a:rPr lang="en-US" sz="1600" dirty="0"/>
              <a:t>Converts 0.1% of the mass </a:t>
            </a:r>
            <a:r>
              <a:rPr lang="en-US" sz="1600" dirty="0">
                <a:sym typeface="Wingdings" panose="05000000000000000000" pitchFamily="2" charset="2"/>
              </a:rPr>
              <a:t></a:t>
            </a:r>
            <a:r>
              <a:rPr lang="en-US" sz="1600" dirty="0"/>
              <a:t> energies of </a:t>
            </a:r>
            <a:r>
              <a:rPr lang="en-US" sz="1600" dirty="0" err="1"/>
              <a:t>fragments+n</a:t>
            </a:r>
            <a:endParaRPr lang="en-US" sz="1600" dirty="0"/>
          </a:p>
          <a:p>
            <a:pPr marL="285750" indent="-285750" algn="l">
              <a:spcBef>
                <a:spcPct val="50000"/>
              </a:spcBef>
              <a:buFont typeface="Wingdings" pitchFamily="2" charset="2"/>
              <a:buChar char="à"/>
            </a:pPr>
            <a:r>
              <a:rPr lang="en-US" sz="1600" dirty="0">
                <a:solidFill>
                  <a:srgbClr val="0000FF"/>
                </a:solidFill>
                <a:sym typeface="Wingdings" pitchFamily="2" charset="2"/>
              </a:rPr>
              <a:t>Thermal energy/</a:t>
            </a:r>
            <a:r>
              <a:rPr lang="en-US" sz="1600" b="1" dirty="0">
                <a:solidFill>
                  <a:srgbClr val="FF0000"/>
                </a:solidFill>
                <a:sym typeface="Wingdings" pitchFamily="2" charset="2"/>
              </a:rPr>
              <a:t>heat</a:t>
            </a:r>
          </a:p>
          <a:p>
            <a:pPr>
              <a:spcBef>
                <a:spcPct val="50000"/>
              </a:spcBef>
            </a:pPr>
            <a:r>
              <a:rPr lang="en-US" sz="1600" dirty="0">
                <a:solidFill>
                  <a:srgbClr val="FF0000"/>
                </a:solidFill>
              </a:rPr>
              <a:t>1g </a:t>
            </a:r>
            <a:r>
              <a:rPr lang="en-US" sz="1600" baseline="30000" dirty="0">
                <a:solidFill>
                  <a:srgbClr val="FF0000"/>
                </a:solidFill>
              </a:rPr>
              <a:t>236</a:t>
            </a:r>
            <a:r>
              <a:rPr lang="en-US" sz="1600" dirty="0">
                <a:solidFill>
                  <a:srgbClr val="FF0000"/>
                </a:solidFill>
              </a:rPr>
              <a:t>U/day = 1MW</a:t>
            </a:r>
            <a:br>
              <a:rPr lang="en-US" sz="1600" dirty="0"/>
            </a:br>
            <a:br>
              <a:rPr lang="en-US" sz="1600" dirty="0"/>
            </a:br>
            <a:r>
              <a:rPr lang="en-US" sz="1600" dirty="0"/>
              <a:t>&gt;10</a:t>
            </a:r>
            <a:r>
              <a:rPr lang="en-US" sz="1600" baseline="30000" dirty="0"/>
              <a:t>6</a:t>
            </a:r>
            <a:r>
              <a:rPr lang="en-US" sz="1600" dirty="0"/>
              <a:t> x chemical energies</a:t>
            </a:r>
          </a:p>
          <a:p>
            <a:pPr marL="58738" algn="l">
              <a:spcBef>
                <a:spcPct val="50000"/>
              </a:spcBef>
            </a:pPr>
            <a:r>
              <a:rPr lang="en-US" sz="1600" dirty="0"/>
              <a:t>               </a:t>
            </a:r>
            <a:r>
              <a:rPr lang="en-US" sz="1600" dirty="0" err="1"/>
              <a:t>E</a:t>
            </a:r>
            <a:r>
              <a:rPr lang="en-US" sz="1600" baseline="-25000" dirty="0" err="1"/>
              <a:t>ff</a:t>
            </a:r>
            <a:r>
              <a:rPr lang="en-US" sz="1600" dirty="0"/>
              <a:t>     =</a:t>
            </a:r>
            <a:r>
              <a:rPr lang="en-US" sz="1600" baseline="-25000" dirty="0"/>
              <a:t> </a:t>
            </a:r>
            <a:r>
              <a:rPr lang="en-US" sz="1600" dirty="0"/>
              <a:t>168 MeV</a:t>
            </a:r>
            <a:br>
              <a:rPr lang="en-US" sz="1600" dirty="0"/>
            </a:br>
            <a:r>
              <a:rPr lang="en-US" sz="1600" dirty="0"/>
              <a:t>               E</a:t>
            </a:r>
            <a:r>
              <a:rPr lang="en-US" sz="1600" baseline="-25000" dirty="0"/>
              <a:t>n tot</a:t>
            </a:r>
            <a:r>
              <a:rPr lang="en-US" sz="1600" dirty="0"/>
              <a:t>  =</a:t>
            </a:r>
            <a:r>
              <a:rPr lang="en-US" sz="1600" baseline="-25000" dirty="0"/>
              <a:t>  </a:t>
            </a:r>
            <a:r>
              <a:rPr lang="en-US" sz="1600" dirty="0"/>
              <a:t>   5 MeV</a:t>
            </a:r>
            <a:br>
              <a:rPr lang="en-US" sz="1600" dirty="0"/>
            </a:br>
            <a:r>
              <a:rPr lang="en-US" sz="1600" dirty="0"/>
              <a:t>               </a:t>
            </a:r>
            <a:r>
              <a:rPr lang="en-US" sz="1600" dirty="0" err="1"/>
              <a:t>E</a:t>
            </a:r>
            <a:r>
              <a:rPr lang="en-US" sz="1600" baseline="-25000" dirty="0" err="1">
                <a:latin typeface="Symbol" pitchFamily="18" charset="2"/>
              </a:rPr>
              <a:t>g</a:t>
            </a:r>
            <a:r>
              <a:rPr lang="en-US" sz="1600" dirty="0"/>
              <a:t>      =    7 MeV</a:t>
            </a:r>
            <a:br>
              <a:rPr lang="en-US" sz="1600" dirty="0"/>
            </a:br>
            <a:r>
              <a:rPr lang="en-US" sz="1600" dirty="0"/>
              <a:t>      </a:t>
            </a:r>
            <a:r>
              <a:rPr lang="en-US" sz="1600" u="sng" dirty="0"/>
              <a:t>FF </a:t>
            </a:r>
            <a:r>
              <a:rPr lang="en-US" sz="1600" u="sng" dirty="0">
                <a:latin typeface="Symbol" pitchFamily="18" charset="2"/>
              </a:rPr>
              <a:t>b</a:t>
            </a:r>
            <a:r>
              <a:rPr lang="en-US" sz="1600" u="sng" dirty="0"/>
              <a:t>-decay  = _27 MeV   </a:t>
            </a:r>
            <a:br>
              <a:rPr lang="en-US" sz="1600" u="sng" dirty="0"/>
            </a:br>
            <a:r>
              <a:rPr lang="en-US" sz="1600" dirty="0"/>
              <a:t>              </a:t>
            </a:r>
            <a:r>
              <a:rPr lang="en-US" sz="1600" b="1" dirty="0" err="1">
                <a:solidFill>
                  <a:srgbClr val="FF3333"/>
                </a:solidFill>
              </a:rPr>
              <a:t>Q</a:t>
            </a:r>
            <a:r>
              <a:rPr lang="en-US" sz="1600" b="1" baseline="-25000" dirty="0" err="1">
                <a:solidFill>
                  <a:srgbClr val="FF3333"/>
                </a:solidFill>
              </a:rPr>
              <a:t>total</a:t>
            </a:r>
            <a:r>
              <a:rPr lang="en-US" sz="1600" b="1" baseline="-25000" dirty="0">
                <a:solidFill>
                  <a:srgbClr val="FF3333"/>
                </a:solidFill>
              </a:rPr>
              <a:t>   </a:t>
            </a:r>
            <a:r>
              <a:rPr lang="en-US" sz="1600" b="1" dirty="0">
                <a:solidFill>
                  <a:srgbClr val="FF3333"/>
                </a:solidFill>
              </a:rPr>
              <a:t>=</a:t>
            </a:r>
            <a:r>
              <a:rPr lang="en-US" sz="1600" b="1" baseline="-25000" dirty="0">
                <a:solidFill>
                  <a:srgbClr val="FF3333"/>
                </a:solidFill>
              </a:rPr>
              <a:t> </a:t>
            </a:r>
            <a:r>
              <a:rPr lang="en-US" sz="1600" b="1" dirty="0">
                <a:solidFill>
                  <a:srgbClr val="FF3333"/>
                </a:solidFill>
              </a:rPr>
              <a:t>207 MeV</a:t>
            </a:r>
            <a:endParaRPr lang="en-US" sz="1600" b="1" u="sng" dirty="0">
              <a:solidFill>
                <a:srgbClr val="FF3333"/>
              </a:solidFill>
            </a:endParaRPr>
          </a:p>
        </p:txBody>
      </p:sp>
      <p:grpSp>
        <p:nvGrpSpPr>
          <p:cNvPr id="841" name="Group 840"/>
          <p:cNvGrpSpPr/>
          <p:nvPr/>
        </p:nvGrpSpPr>
        <p:grpSpPr>
          <a:xfrm>
            <a:off x="478969" y="2379573"/>
            <a:ext cx="4648200" cy="3777342"/>
            <a:chOff x="914402" y="2340429"/>
            <a:chExt cx="4648200" cy="3777342"/>
          </a:xfrm>
        </p:grpSpPr>
        <p:sp>
          <p:nvSpPr>
            <p:cNvPr id="840" name="Rectangle 839"/>
            <p:cNvSpPr/>
            <p:nvPr/>
          </p:nvSpPr>
          <p:spPr bwMode="auto">
            <a:xfrm>
              <a:off x="914402" y="2340429"/>
              <a:ext cx="4648200" cy="3777342"/>
            </a:xfrm>
            <a:prstGeom prst="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nvGrpSpPr>
            <p:cNvPr id="839" name="Group 838"/>
            <p:cNvGrpSpPr/>
            <p:nvPr/>
          </p:nvGrpSpPr>
          <p:grpSpPr>
            <a:xfrm>
              <a:off x="967283" y="2454499"/>
              <a:ext cx="4378510" cy="3532187"/>
              <a:chOff x="967283" y="3151188"/>
              <a:chExt cx="4378510" cy="3532187"/>
            </a:xfrm>
          </p:grpSpPr>
          <p:sp>
            <p:nvSpPr>
              <p:cNvPr id="836" name="Oval 835"/>
              <p:cNvSpPr/>
              <p:nvPr/>
            </p:nvSpPr>
            <p:spPr bwMode="auto">
              <a:xfrm>
                <a:off x="990600" y="4201886"/>
                <a:ext cx="1676400" cy="1676400"/>
              </a:xfrm>
              <a:prstGeom prst="ellipse">
                <a:avLst/>
              </a:prstGeom>
              <a:solidFill>
                <a:srgbClr val="F4F8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nvGrpSpPr>
              <p:cNvPr id="2" name="Group 828"/>
              <p:cNvGrpSpPr>
                <a:grpSpLocks/>
              </p:cNvGrpSpPr>
              <p:nvPr/>
            </p:nvGrpSpPr>
            <p:grpSpPr bwMode="auto">
              <a:xfrm>
                <a:off x="967283" y="3151188"/>
                <a:ext cx="3982823" cy="3532187"/>
                <a:chOff x="681" y="1697"/>
                <a:chExt cx="2862" cy="2513"/>
              </a:xfrm>
            </p:grpSpPr>
            <p:grpSp>
              <p:nvGrpSpPr>
                <p:cNvPr id="4" name="Group 818"/>
                <p:cNvGrpSpPr>
                  <a:grpSpLocks/>
                </p:cNvGrpSpPr>
                <p:nvPr/>
              </p:nvGrpSpPr>
              <p:grpSpPr bwMode="auto">
                <a:xfrm>
                  <a:off x="681" y="1765"/>
                  <a:ext cx="2802" cy="2445"/>
                  <a:chOff x="681" y="1765"/>
                  <a:chExt cx="2802" cy="2445"/>
                </a:xfrm>
              </p:grpSpPr>
              <p:grpSp>
                <p:nvGrpSpPr>
                  <p:cNvPr id="5" name="Group 817"/>
                  <p:cNvGrpSpPr>
                    <a:grpSpLocks/>
                  </p:cNvGrpSpPr>
                  <p:nvPr/>
                </p:nvGrpSpPr>
                <p:grpSpPr bwMode="auto">
                  <a:xfrm>
                    <a:off x="681" y="1874"/>
                    <a:ext cx="2802" cy="2158"/>
                    <a:chOff x="681" y="1874"/>
                    <a:chExt cx="2802" cy="2158"/>
                  </a:xfrm>
                </p:grpSpPr>
                <p:pic>
                  <p:nvPicPr>
                    <p:cNvPr id="266244" name="Picture 4"/>
                    <p:cNvPicPr>
                      <a:picLocks noChangeAspect="1" noChangeArrowheads="1"/>
                    </p:cNvPicPr>
                    <p:nvPr/>
                  </p:nvPicPr>
                  <p:blipFill>
                    <a:blip r:embed="rId5"/>
                    <a:srcRect/>
                    <a:stretch>
                      <a:fillRect/>
                    </a:stretch>
                  </p:blipFill>
                  <p:spPr bwMode="auto">
                    <a:xfrm>
                      <a:off x="681" y="2525"/>
                      <a:ext cx="1224" cy="1152"/>
                    </a:xfrm>
                    <a:prstGeom prst="rect">
                      <a:avLst/>
                    </a:prstGeom>
                    <a:noFill/>
                    <a:ln w="9525">
                      <a:noFill/>
                      <a:miter lim="800000"/>
                      <a:headEnd/>
                      <a:tailEnd/>
                    </a:ln>
                  </p:spPr>
                </p:pic>
                <p:grpSp>
                  <p:nvGrpSpPr>
                    <p:cNvPr id="6" name="Group 755"/>
                    <p:cNvGrpSpPr>
                      <a:grpSpLocks/>
                    </p:cNvGrpSpPr>
                    <p:nvPr/>
                  </p:nvGrpSpPr>
                  <p:grpSpPr bwMode="auto">
                    <a:xfrm>
                      <a:off x="2316" y="1874"/>
                      <a:ext cx="763" cy="715"/>
                      <a:chOff x="3046" y="1228"/>
                      <a:chExt cx="763" cy="715"/>
                    </a:xfrm>
                  </p:grpSpPr>
                  <p:grpSp>
                    <p:nvGrpSpPr>
                      <p:cNvPr id="7" name="Group 145"/>
                      <p:cNvGrpSpPr>
                        <a:grpSpLocks/>
                      </p:cNvGrpSpPr>
                      <p:nvPr/>
                    </p:nvGrpSpPr>
                    <p:grpSpPr bwMode="auto">
                      <a:xfrm>
                        <a:off x="3318" y="1382"/>
                        <a:ext cx="355" cy="291"/>
                        <a:chOff x="726" y="1069"/>
                        <a:chExt cx="355" cy="291"/>
                      </a:xfrm>
                    </p:grpSpPr>
                    <p:grpSp>
                      <p:nvGrpSpPr>
                        <p:cNvPr id="8" name="Group 146"/>
                        <p:cNvGrpSpPr>
                          <a:grpSpLocks/>
                        </p:cNvGrpSpPr>
                        <p:nvPr/>
                      </p:nvGrpSpPr>
                      <p:grpSpPr bwMode="auto">
                        <a:xfrm>
                          <a:off x="914" y="1107"/>
                          <a:ext cx="167" cy="165"/>
                          <a:chOff x="914" y="1107"/>
                          <a:chExt cx="167" cy="165"/>
                        </a:xfrm>
                      </p:grpSpPr>
                      <p:grpSp>
                        <p:nvGrpSpPr>
                          <p:cNvPr id="9" name="Group 147"/>
                          <p:cNvGrpSpPr>
                            <a:grpSpLocks/>
                          </p:cNvGrpSpPr>
                          <p:nvPr/>
                        </p:nvGrpSpPr>
                        <p:grpSpPr bwMode="auto">
                          <a:xfrm>
                            <a:off x="914" y="1107"/>
                            <a:ext cx="167" cy="165"/>
                            <a:chOff x="914" y="1107"/>
                            <a:chExt cx="167" cy="165"/>
                          </a:xfrm>
                        </p:grpSpPr>
                        <p:sp>
                          <p:nvSpPr>
                            <p:cNvPr id="266388" name="Freeform 148"/>
                            <p:cNvSpPr>
                              <a:spLocks/>
                            </p:cNvSpPr>
                            <p:nvPr/>
                          </p:nvSpPr>
                          <p:spPr bwMode="auto">
                            <a:xfrm>
                              <a:off x="914" y="1107"/>
                              <a:ext cx="167" cy="165"/>
                            </a:xfrm>
                            <a:custGeom>
                              <a:avLst/>
                              <a:gdLst/>
                              <a:ahLst/>
                              <a:cxnLst>
                                <a:cxn ang="0">
                                  <a:pos x="150" y="29"/>
                                </a:cxn>
                                <a:cxn ang="0">
                                  <a:pos x="124" y="8"/>
                                </a:cxn>
                                <a:cxn ang="0">
                                  <a:pos x="90" y="0"/>
                                </a:cxn>
                                <a:cxn ang="0">
                                  <a:pos x="60" y="0"/>
                                </a:cxn>
                                <a:cxn ang="0">
                                  <a:pos x="30" y="17"/>
                                </a:cxn>
                                <a:cxn ang="0">
                                  <a:pos x="9" y="42"/>
                                </a:cxn>
                                <a:cxn ang="0">
                                  <a:pos x="0" y="72"/>
                                </a:cxn>
                                <a:cxn ang="0">
                                  <a:pos x="0" y="105"/>
                                </a:cxn>
                                <a:cxn ang="0">
                                  <a:pos x="17" y="135"/>
                                </a:cxn>
                                <a:cxn ang="0">
                                  <a:pos x="43" y="156"/>
                                </a:cxn>
                                <a:cxn ang="0">
                                  <a:pos x="73" y="165"/>
                                </a:cxn>
                                <a:cxn ang="0">
                                  <a:pos x="107" y="165"/>
                                </a:cxn>
                                <a:cxn ang="0">
                                  <a:pos x="137" y="148"/>
                                </a:cxn>
                                <a:cxn ang="0">
                                  <a:pos x="158" y="122"/>
                                </a:cxn>
                                <a:cxn ang="0">
                                  <a:pos x="167" y="89"/>
                                </a:cxn>
                                <a:cxn ang="0">
                                  <a:pos x="167" y="59"/>
                                </a:cxn>
                                <a:cxn ang="0">
                                  <a:pos x="150" y="29"/>
                                </a:cxn>
                              </a:cxnLst>
                              <a:rect l="0" t="0" r="r" b="b"/>
                              <a:pathLst>
                                <a:path w="167" h="165">
                                  <a:moveTo>
                                    <a:pt x="150" y="29"/>
                                  </a:moveTo>
                                  <a:lnTo>
                                    <a:pt x="124" y="8"/>
                                  </a:lnTo>
                                  <a:lnTo>
                                    <a:pt x="90" y="0"/>
                                  </a:lnTo>
                                  <a:lnTo>
                                    <a:pt x="60" y="0"/>
                                  </a:lnTo>
                                  <a:lnTo>
                                    <a:pt x="30" y="17"/>
                                  </a:lnTo>
                                  <a:lnTo>
                                    <a:pt x="9" y="42"/>
                                  </a:lnTo>
                                  <a:lnTo>
                                    <a:pt x="0" y="72"/>
                                  </a:lnTo>
                                  <a:lnTo>
                                    <a:pt x="0" y="105"/>
                                  </a:lnTo>
                                  <a:lnTo>
                                    <a:pt x="17" y="135"/>
                                  </a:lnTo>
                                  <a:lnTo>
                                    <a:pt x="43" y="156"/>
                                  </a:lnTo>
                                  <a:lnTo>
                                    <a:pt x="73" y="165"/>
                                  </a:lnTo>
                                  <a:lnTo>
                                    <a:pt x="107" y="165"/>
                                  </a:lnTo>
                                  <a:lnTo>
                                    <a:pt x="137" y="148"/>
                                  </a:lnTo>
                                  <a:lnTo>
                                    <a:pt x="158" y="122"/>
                                  </a:lnTo>
                                  <a:lnTo>
                                    <a:pt x="167" y="89"/>
                                  </a:lnTo>
                                  <a:lnTo>
                                    <a:pt x="167" y="59"/>
                                  </a:lnTo>
                                  <a:lnTo>
                                    <a:pt x="150" y="29"/>
                                  </a:lnTo>
                                  <a:close/>
                                </a:path>
                              </a:pathLst>
                            </a:custGeom>
                            <a:solidFill>
                              <a:srgbClr val="760000"/>
                            </a:solidFill>
                            <a:ln w="9525">
                              <a:noFill/>
                              <a:round/>
                              <a:headEnd/>
                              <a:tailEnd/>
                            </a:ln>
                          </p:spPr>
                          <p:txBody>
                            <a:bodyPr/>
                            <a:lstStyle/>
                            <a:p>
                              <a:endParaRPr lang="en-US"/>
                            </a:p>
                          </p:txBody>
                        </p:sp>
                        <p:sp>
                          <p:nvSpPr>
                            <p:cNvPr id="266389" name="Freeform 149"/>
                            <p:cNvSpPr>
                              <a:spLocks/>
                            </p:cNvSpPr>
                            <p:nvPr/>
                          </p:nvSpPr>
                          <p:spPr bwMode="auto">
                            <a:xfrm>
                              <a:off x="914" y="1107"/>
                              <a:ext cx="154" cy="152"/>
                            </a:xfrm>
                            <a:custGeom>
                              <a:avLst/>
                              <a:gdLst/>
                              <a:ahLst/>
                              <a:cxnLst>
                                <a:cxn ang="0">
                                  <a:pos x="141" y="29"/>
                                </a:cxn>
                                <a:cxn ang="0">
                                  <a:pos x="116" y="8"/>
                                </a:cxn>
                                <a:cxn ang="0">
                                  <a:pos x="86" y="0"/>
                                </a:cxn>
                                <a:cxn ang="0">
                                  <a:pos x="56" y="4"/>
                                </a:cxn>
                                <a:cxn ang="0">
                                  <a:pos x="30" y="17"/>
                                </a:cxn>
                                <a:cxn ang="0">
                                  <a:pos x="9" y="42"/>
                                </a:cxn>
                                <a:cxn ang="0">
                                  <a:pos x="0" y="67"/>
                                </a:cxn>
                                <a:cxn ang="0">
                                  <a:pos x="4" y="97"/>
                                </a:cxn>
                                <a:cxn ang="0">
                                  <a:pos x="17" y="127"/>
                                </a:cxn>
                                <a:cxn ang="0">
                                  <a:pos x="43" y="143"/>
                                </a:cxn>
                                <a:cxn ang="0">
                                  <a:pos x="73" y="152"/>
                                </a:cxn>
                                <a:cxn ang="0">
                                  <a:pos x="103" y="152"/>
                                </a:cxn>
                                <a:cxn ang="0">
                                  <a:pos x="128" y="139"/>
                                </a:cxn>
                                <a:cxn ang="0">
                                  <a:pos x="146" y="114"/>
                                </a:cxn>
                                <a:cxn ang="0">
                                  <a:pos x="154" y="84"/>
                                </a:cxn>
                                <a:cxn ang="0">
                                  <a:pos x="154" y="55"/>
                                </a:cxn>
                                <a:cxn ang="0">
                                  <a:pos x="141" y="29"/>
                                </a:cxn>
                              </a:cxnLst>
                              <a:rect l="0" t="0" r="r" b="b"/>
                              <a:pathLst>
                                <a:path w="154" h="152">
                                  <a:moveTo>
                                    <a:pt x="141" y="29"/>
                                  </a:moveTo>
                                  <a:lnTo>
                                    <a:pt x="116" y="8"/>
                                  </a:lnTo>
                                  <a:lnTo>
                                    <a:pt x="86" y="0"/>
                                  </a:lnTo>
                                  <a:lnTo>
                                    <a:pt x="56" y="4"/>
                                  </a:lnTo>
                                  <a:lnTo>
                                    <a:pt x="30" y="17"/>
                                  </a:lnTo>
                                  <a:lnTo>
                                    <a:pt x="9" y="42"/>
                                  </a:lnTo>
                                  <a:lnTo>
                                    <a:pt x="0" y="67"/>
                                  </a:lnTo>
                                  <a:lnTo>
                                    <a:pt x="4" y="97"/>
                                  </a:lnTo>
                                  <a:lnTo>
                                    <a:pt x="17" y="127"/>
                                  </a:lnTo>
                                  <a:lnTo>
                                    <a:pt x="43" y="143"/>
                                  </a:lnTo>
                                  <a:lnTo>
                                    <a:pt x="73" y="152"/>
                                  </a:lnTo>
                                  <a:lnTo>
                                    <a:pt x="103" y="152"/>
                                  </a:lnTo>
                                  <a:lnTo>
                                    <a:pt x="128" y="139"/>
                                  </a:lnTo>
                                  <a:lnTo>
                                    <a:pt x="146" y="114"/>
                                  </a:lnTo>
                                  <a:lnTo>
                                    <a:pt x="154" y="84"/>
                                  </a:lnTo>
                                  <a:lnTo>
                                    <a:pt x="154" y="55"/>
                                  </a:lnTo>
                                  <a:lnTo>
                                    <a:pt x="141" y="29"/>
                                  </a:lnTo>
                                  <a:close/>
                                </a:path>
                              </a:pathLst>
                            </a:custGeom>
                            <a:solidFill>
                              <a:srgbClr val="7B0000"/>
                            </a:solidFill>
                            <a:ln w="9525">
                              <a:noFill/>
                              <a:round/>
                              <a:headEnd/>
                              <a:tailEnd/>
                            </a:ln>
                          </p:spPr>
                          <p:txBody>
                            <a:bodyPr/>
                            <a:lstStyle/>
                            <a:p>
                              <a:endParaRPr lang="en-US"/>
                            </a:p>
                          </p:txBody>
                        </p:sp>
                        <p:sp>
                          <p:nvSpPr>
                            <p:cNvPr id="266390" name="Freeform 150"/>
                            <p:cNvSpPr>
                              <a:spLocks/>
                            </p:cNvSpPr>
                            <p:nvPr/>
                          </p:nvSpPr>
                          <p:spPr bwMode="auto">
                            <a:xfrm>
                              <a:off x="923" y="1115"/>
                              <a:ext cx="141" cy="140"/>
                            </a:xfrm>
                            <a:custGeom>
                              <a:avLst/>
                              <a:gdLst/>
                              <a:ahLst/>
                              <a:cxnLst>
                                <a:cxn ang="0">
                                  <a:pos x="124" y="26"/>
                                </a:cxn>
                                <a:cxn ang="0">
                                  <a:pos x="102" y="5"/>
                                </a:cxn>
                                <a:cxn ang="0">
                                  <a:pos x="77" y="0"/>
                                </a:cxn>
                                <a:cxn ang="0">
                                  <a:pos x="51" y="0"/>
                                </a:cxn>
                                <a:cxn ang="0">
                                  <a:pos x="25" y="13"/>
                                </a:cxn>
                                <a:cxn ang="0">
                                  <a:pos x="4" y="34"/>
                                </a:cxn>
                                <a:cxn ang="0">
                                  <a:pos x="0" y="59"/>
                                </a:cxn>
                                <a:cxn ang="0">
                                  <a:pos x="0" y="89"/>
                                </a:cxn>
                                <a:cxn ang="0">
                                  <a:pos x="12" y="114"/>
                                </a:cxn>
                                <a:cxn ang="0">
                                  <a:pos x="34" y="131"/>
                                </a:cxn>
                                <a:cxn ang="0">
                                  <a:pos x="60" y="140"/>
                                </a:cxn>
                                <a:cxn ang="0">
                                  <a:pos x="89" y="135"/>
                                </a:cxn>
                                <a:cxn ang="0">
                                  <a:pos x="115" y="123"/>
                                </a:cxn>
                                <a:cxn ang="0">
                                  <a:pos x="132" y="102"/>
                                </a:cxn>
                                <a:cxn ang="0">
                                  <a:pos x="141" y="76"/>
                                </a:cxn>
                                <a:cxn ang="0">
                                  <a:pos x="137" y="51"/>
                                </a:cxn>
                                <a:cxn ang="0">
                                  <a:pos x="124" y="26"/>
                                </a:cxn>
                              </a:cxnLst>
                              <a:rect l="0" t="0" r="r" b="b"/>
                              <a:pathLst>
                                <a:path w="141" h="140">
                                  <a:moveTo>
                                    <a:pt x="124" y="26"/>
                                  </a:moveTo>
                                  <a:lnTo>
                                    <a:pt x="102" y="5"/>
                                  </a:lnTo>
                                  <a:lnTo>
                                    <a:pt x="77" y="0"/>
                                  </a:lnTo>
                                  <a:lnTo>
                                    <a:pt x="51" y="0"/>
                                  </a:lnTo>
                                  <a:lnTo>
                                    <a:pt x="25" y="13"/>
                                  </a:lnTo>
                                  <a:lnTo>
                                    <a:pt x="4" y="34"/>
                                  </a:lnTo>
                                  <a:lnTo>
                                    <a:pt x="0" y="59"/>
                                  </a:lnTo>
                                  <a:lnTo>
                                    <a:pt x="0" y="89"/>
                                  </a:lnTo>
                                  <a:lnTo>
                                    <a:pt x="12" y="114"/>
                                  </a:lnTo>
                                  <a:lnTo>
                                    <a:pt x="34" y="131"/>
                                  </a:lnTo>
                                  <a:lnTo>
                                    <a:pt x="60" y="140"/>
                                  </a:lnTo>
                                  <a:lnTo>
                                    <a:pt x="89" y="135"/>
                                  </a:lnTo>
                                  <a:lnTo>
                                    <a:pt x="115" y="123"/>
                                  </a:lnTo>
                                  <a:lnTo>
                                    <a:pt x="132" y="102"/>
                                  </a:lnTo>
                                  <a:lnTo>
                                    <a:pt x="141" y="76"/>
                                  </a:lnTo>
                                  <a:lnTo>
                                    <a:pt x="137" y="51"/>
                                  </a:lnTo>
                                  <a:lnTo>
                                    <a:pt x="124" y="26"/>
                                  </a:lnTo>
                                  <a:close/>
                                </a:path>
                              </a:pathLst>
                            </a:custGeom>
                            <a:solidFill>
                              <a:srgbClr val="840000"/>
                            </a:solidFill>
                            <a:ln w="9525">
                              <a:noFill/>
                              <a:round/>
                              <a:headEnd/>
                              <a:tailEnd/>
                            </a:ln>
                          </p:spPr>
                          <p:txBody>
                            <a:bodyPr/>
                            <a:lstStyle/>
                            <a:p>
                              <a:endParaRPr lang="en-US"/>
                            </a:p>
                          </p:txBody>
                        </p:sp>
                        <p:sp>
                          <p:nvSpPr>
                            <p:cNvPr id="266391" name="Freeform 151"/>
                            <p:cNvSpPr>
                              <a:spLocks/>
                            </p:cNvSpPr>
                            <p:nvPr/>
                          </p:nvSpPr>
                          <p:spPr bwMode="auto">
                            <a:xfrm>
                              <a:off x="931" y="1124"/>
                              <a:ext cx="124" cy="122"/>
                            </a:xfrm>
                            <a:custGeom>
                              <a:avLst/>
                              <a:gdLst/>
                              <a:ahLst/>
                              <a:cxnLst>
                                <a:cxn ang="0">
                                  <a:pos x="111" y="21"/>
                                </a:cxn>
                                <a:cxn ang="0">
                                  <a:pos x="90" y="4"/>
                                </a:cxn>
                                <a:cxn ang="0">
                                  <a:pos x="69" y="0"/>
                                </a:cxn>
                                <a:cxn ang="0">
                                  <a:pos x="43" y="0"/>
                                </a:cxn>
                                <a:cxn ang="0">
                                  <a:pos x="22" y="12"/>
                                </a:cxn>
                                <a:cxn ang="0">
                                  <a:pos x="4" y="29"/>
                                </a:cxn>
                                <a:cxn ang="0">
                                  <a:pos x="0" y="50"/>
                                </a:cxn>
                                <a:cxn ang="0">
                                  <a:pos x="0" y="76"/>
                                </a:cxn>
                                <a:cxn ang="0">
                                  <a:pos x="13" y="101"/>
                                </a:cxn>
                                <a:cxn ang="0">
                                  <a:pos x="30" y="114"/>
                                </a:cxn>
                                <a:cxn ang="0">
                                  <a:pos x="56" y="122"/>
                                </a:cxn>
                                <a:cxn ang="0">
                                  <a:pos x="81" y="122"/>
                                </a:cxn>
                                <a:cxn ang="0">
                                  <a:pos x="103" y="110"/>
                                </a:cxn>
                                <a:cxn ang="0">
                                  <a:pos x="116" y="88"/>
                                </a:cxn>
                                <a:cxn ang="0">
                                  <a:pos x="124" y="67"/>
                                </a:cxn>
                                <a:cxn ang="0">
                                  <a:pos x="124" y="42"/>
                                </a:cxn>
                                <a:cxn ang="0">
                                  <a:pos x="111" y="21"/>
                                </a:cxn>
                              </a:cxnLst>
                              <a:rect l="0" t="0" r="r" b="b"/>
                              <a:pathLst>
                                <a:path w="124" h="122">
                                  <a:moveTo>
                                    <a:pt x="111" y="21"/>
                                  </a:moveTo>
                                  <a:lnTo>
                                    <a:pt x="90" y="4"/>
                                  </a:lnTo>
                                  <a:lnTo>
                                    <a:pt x="69" y="0"/>
                                  </a:lnTo>
                                  <a:lnTo>
                                    <a:pt x="43" y="0"/>
                                  </a:lnTo>
                                  <a:lnTo>
                                    <a:pt x="22" y="12"/>
                                  </a:lnTo>
                                  <a:lnTo>
                                    <a:pt x="4" y="29"/>
                                  </a:lnTo>
                                  <a:lnTo>
                                    <a:pt x="0" y="50"/>
                                  </a:lnTo>
                                  <a:lnTo>
                                    <a:pt x="0" y="76"/>
                                  </a:lnTo>
                                  <a:lnTo>
                                    <a:pt x="13" y="101"/>
                                  </a:lnTo>
                                  <a:lnTo>
                                    <a:pt x="30" y="114"/>
                                  </a:lnTo>
                                  <a:lnTo>
                                    <a:pt x="56" y="122"/>
                                  </a:lnTo>
                                  <a:lnTo>
                                    <a:pt x="81" y="122"/>
                                  </a:lnTo>
                                  <a:lnTo>
                                    <a:pt x="103" y="110"/>
                                  </a:lnTo>
                                  <a:lnTo>
                                    <a:pt x="116" y="88"/>
                                  </a:lnTo>
                                  <a:lnTo>
                                    <a:pt x="124" y="67"/>
                                  </a:lnTo>
                                  <a:lnTo>
                                    <a:pt x="124" y="42"/>
                                  </a:lnTo>
                                  <a:lnTo>
                                    <a:pt x="111" y="21"/>
                                  </a:lnTo>
                                  <a:close/>
                                </a:path>
                              </a:pathLst>
                            </a:custGeom>
                            <a:solidFill>
                              <a:srgbClr val="910000"/>
                            </a:solidFill>
                            <a:ln w="9525">
                              <a:noFill/>
                              <a:round/>
                              <a:headEnd/>
                              <a:tailEnd/>
                            </a:ln>
                          </p:spPr>
                          <p:txBody>
                            <a:bodyPr/>
                            <a:lstStyle/>
                            <a:p>
                              <a:endParaRPr lang="en-US"/>
                            </a:p>
                          </p:txBody>
                        </p:sp>
                        <p:sp>
                          <p:nvSpPr>
                            <p:cNvPr id="266392" name="Freeform 152"/>
                            <p:cNvSpPr>
                              <a:spLocks/>
                            </p:cNvSpPr>
                            <p:nvPr/>
                          </p:nvSpPr>
                          <p:spPr bwMode="auto">
                            <a:xfrm>
                              <a:off x="935" y="1128"/>
                              <a:ext cx="116" cy="114"/>
                            </a:xfrm>
                            <a:custGeom>
                              <a:avLst/>
                              <a:gdLst/>
                              <a:ahLst/>
                              <a:cxnLst>
                                <a:cxn ang="0">
                                  <a:pos x="103" y="21"/>
                                </a:cxn>
                                <a:cxn ang="0">
                                  <a:pos x="86" y="4"/>
                                </a:cxn>
                                <a:cxn ang="0">
                                  <a:pos x="65" y="0"/>
                                </a:cxn>
                                <a:cxn ang="0">
                                  <a:pos x="39" y="0"/>
                                </a:cxn>
                                <a:cxn ang="0">
                                  <a:pos x="22" y="13"/>
                                </a:cxn>
                                <a:cxn ang="0">
                                  <a:pos x="5" y="30"/>
                                </a:cxn>
                                <a:cxn ang="0">
                                  <a:pos x="0" y="51"/>
                                </a:cxn>
                                <a:cxn ang="0">
                                  <a:pos x="0" y="72"/>
                                </a:cxn>
                                <a:cxn ang="0">
                                  <a:pos x="13" y="93"/>
                                </a:cxn>
                                <a:cxn ang="0">
                                  <a:pos x="30" y="106"/>
                                </a:cxn>
                                <a:cxn ang="0">
                                  <a:pos x="52" y="114"/>
                                </a:cxn>
                                <a:cxn ang="0">
                                  <a:pos x="73" y="114"/>
                                </a:cxn>
                                <a:cxn ang="0">
                                  <a:pos x="95" y="101"/>
                                </a:cxn>
                                <a:cxn ang="0">
                                  <a:pos x="107" y="84"/>
                                </a:cxn>
                                <a:cxn ang="0">
                                  <a:pos x="116" y="63"/>
                                </a:cxn>
                                <a:cxn ang="0">
                                  <a:pos x="116" y="38"/>
                                </a:cxn>
                                <a:cxn ang="0">
                                  <a:pos x="103" y="21"/>
                                </a:cxn>
                              </a:cxnLst>
                              <a:rect l="0" t="0" r="r" b="b"/>
                              <a:pathLst>
                                <a:path w="116" h="114">
                                  <a:moveTo>
                                    <a:pt x="103" y="21"/>
                                  </a:moveTo>
                                  <a:lnTo>
                                    <a:pt x="86" y="4"/>
                                  </a:lnTo>
                                  <a:lnTo>
                                    <a:pt x="65" y="0"/>
                                  </a:lnTo>
                                  <a:lnTo>
                                    <a:pt x="39" y="0"/>
                                  </a:lnTo>
                                  <a:lnTo>
                                    <a:pt x="22" y="13"/>
                                  </a:lnTo>
                                  <a:lnTo>
                                    <a:pt x="5" y="30"/>
                                  </a:lnTo>
                                  <a:lnTo>
                                    <a:pt x="0" y="51"/>
                                  </a:lnTo>
                                  <a:lnTo>
                                    <a:pt x="0" y="72"/>
                                  </a:lnTo>
                                  <a:lnTo>
                                    <a:pt x="13" y="93"/>
                                  </a:lnTo>
                                  <a:lnTo>
                                    <a:pt x="30" y="106"/>
                                  </a:lnTo>
                                  <a:lnTo>
                                    <a:pt x="52" y="114"/>
                                  </a:lnTo>
                                  <a:lnTo>
                                    <a:pt x="73" y="114"/>
                                  </a:lnTo>
                                  <a:lnTo>
                                    <a:pt x="95" y="101"/>
                                  </a:lnTo>
                                  <a:lnTo>
                                    <a:pt x="107" y="84"/>
                                  </a:lnTo>
                                  <a:lnTo>
                                    <a:pt x="116" y="63"/>
                                  </a:lnTo>
                                  <a:lnTo>
                                    <a:pt x="116" y="38"/>
                                  </a:lnTo>
                                  <a:lnTo>
                                    <a:pt x="103" y="21"/>
                                  </a:lnTo>
                                  <a:close/>
                                </a:path>
                              </a:pathLst>
                            </a:custGeom>
                            <a:solidFill>
                              <a:srgbClr val="A10000"/>
                            </a:solidFill>
                            <a:ln w="9525">
                              <a:noFill/>
                              <a:round/>
                              <a:headEnd/>
                              <a:tailEnd/>
                            </a:ln>
                          </p:spPr>
                          <p:txBody>
                            <a:bodyPr/>
                            <a:lstStyle/>
                            <a:p>
                              <a:endParaRPr lang="en-US"/>
                            </a:p>
                          </p:txBody>
                        </p:sp>
                        <p:sp>
                          <p:nvSpPr>
                            <p:cNvPr id="266393" name="Freeform 153"/>
                            <p:cNvSpPr>
                              <a:spLocks/>
                            </p:cNvSpPr>
                            <p:nvPr/>
                          </p:nvSpPr>
                          <p:spPr bwMode="auto">
                            <a:xfrm>
                              <a:off x="940" y="1132"/>
                              <a:ext cx="102" cy="102"/>
                            </a:xfrm>
                            <a:custGeom>
                              <a:avLst/>
                              <a:gdLst/>
                              <a:ahLst/>
                              <a:cxnLst>
                                <a:cxn ang="0">
                                  <a:pos x="94" y="21"/>
                                </a:cxn>
                                <a:cxn ang="0">
                                  <a:pos x="77" y="9"/>
                                </a:cxn>
                                <a:cxn ang="0">
                                  <a:pos x="60" y="0"/>
                                </a:cxn>
                                <a:cxn ang="0">
                                  <a:pos x="38" y="4"/>
                                </a:cxn>
                                <a:cxn ang="0">
                                  <a:pos x="21" y="13"/>
                                </a:cxn>
                                <a:cxn ang="0">
                                  <a:pos x="8" y="30"/>
                                </a:cxn>
                                <a:cxn ang="0">
                                  <a:pos x="0" y="47"/>
                                </a:cxn>
                                <a:cxn ang="0">
                                  <a:pos x="4" y="64"/>
                                </a:cxn>
                                <a:cxn ang="0">
                                  <a:pos x="13" y="85"/>
                                </a:cxn>
                                <a:cxn ang="0">
                                  <a:pos x="30" y="97"/>
                                </a:cxn>
                                <a:cxn ang="0">
                                  <a:pos x="47" y="102"/>
                                </a:cxn>
                                <a:cxn ang="0">
                                  <a:pos x="64" y="102"/>
                                </a:cxn>
                                <a:cxn ang="0">
                                  <a:pos x="85" y="93"/>
                                </a:cxn>
                                <a:cxn ang="0">
                                  <a:pos x="98" y="76"/>
                                </a:cxn>
                                <a:cxn ang="0">
                                  <a:pos x="102" y="59"/>
                                </a:cxn>
                                <a:cxn ang="0">
                                  <a:pos x="102" y="38"/>
                                </a:cxn>
                                <a:cxn ang="0">
                                  <a:pos x="94" y="21"/>
                                </a:cxn>
                              </a:cxnLst>
                              <a:rect l="0" t="0" r="r" b="b"/>
                              <a:pathLst>
                                <a:path w="102" h="102">
                                  <a:moveTo>
                                    <a:pt x="94" y="21"/>
                                  </a:moveTo>
                                  <a:lnTo>
                                    <a:pt x="77" y="9"/>
                                  </a:lnTo>
                                  <a:lnTo>
                                    <a:pt x="60" y="0"/>
                                  </a:lnTo>
                                  <a:lnTo>
                                    <a:pt x="38" y="4"/>
                                  </a:lnTo>
                                  <a:lnTo>
                                    <a:pt x="21" y="13"/>
                                  </a:lnTo>
                                  <a:lnTo>
                                    <a:pt x="8" y="30"/>
                                  </a:lnTo>
                                  <a:lnTo>
                                    <a:pt x="0" y="47"/>
                                  </a:lnTo>
                                  <a:lnTo>
                                    <a:pt x="4" y="64"/>
                                  </a:lnTo>
                                  <a:lnTo>
                                    <a:pt x="13" y="85"/>
                                  </a:lnTo>
                                  <a:lnTo>
                                    <a:pt x="30" y="97"/>
                                  </a:lnTo>
                                  <a:lnTo>
                                    <a:pt x="47" y="102"/>
                                  </a:lnTo>
                                  <a:lnTo>
                                    <a:pt x="64" y="102"/>
                                  </a:lnTo>
                                  <a:lnTo>
                                    <a:pt x="85" y="93"/>
                                  </a:lnTo>
                                  <a:lnTo>
                                    <a:pt x="98" y="76"/>
                                  </a:lnTo>
                                  <a:lnTo>
                                    <a:pt x="102" y="59"/>
                                  </a:lnTo>
                                  <a:lnTo>
                                    <a:pt x="102" y="38"/>
                                  </a:lnTo>
                                  <a:lnTo>
                                    <a:pt x="94" y="21"/>
                                  </a:lnTo>
                                  <a:close/>
                                </a:path>
                              </a:pathLst>
                            </a:custGeom>
                            <a:solidFill>
                              <a:srgbClr val="B40000"/>
                            </a:solidFill>
                            <a:ln w="9525">
                              <a:noFill/>
                              <a:round/>
                              <a:headEnd/>
                              <a:tailEnd/>
                            </a:ln>
                          </p:spPr>
                          <p:txBody>
                            <a:bodyPr/>
                            <a:lstStyle/>
                            <a:p>
                              <a:endParaRPr lang="en-US"/>
                            </a:p>
                          </p:txBody>
                        </p:sp>
                        <p:sp>
                          <p:nvSpPr>
                            <p:cNvPr id="266394" name="Freeform 154"/>
                            <p:cNvSpPr>
                              <a:spLocks/>
                            </p:cNvSpPr>
                            <p:nvPr/>
                          </p:nvSpPr>
                          <p:spPr bwMode="auto">
                            <a:xfrm>
                              <a:off x="948" y="1141"/>
                              <a:ext cx="86" cy="84"/>
                            </a:xfrm>
                            <a:custGeom>
                              <a:avLst/>
                              <a:gdLst/>
                              <a:ahLst/>
                              <a:cxnLst>
                                <a:cxn ang="0">
                                  <a:pos x="77" y="17"/>
                                </a:cxn>
                                <a:cxn ang="0">
                                  <a:pos x="64" y="4"/>
                                </a:cxn>
                                <a:cxn ang="0">
                                  <a:pos x="47" y="0"/>
                                </a:cxn>
                                <a:cxn ang="0">
                                  <a:pos x="30" y="0"/>
                                </a:cxn>
                                <a:cxn ang="0">
                                  <a:pos x="17" y="8"/>
                                </a:cxn>
                                <a:cxn ang="0">
                                  <a:pos x="5" y="21"/>
                                </a:cxn>
                                <a:cxn ang="0">
                                  <a:pos x="0" y="38"/>
                                </a:cxn>
                                <a:cxn ang="0">
                                  <a:pos x="0" y="55"/>
                                </a:cxn>
                                <a:cxn ang="0">
                                  <a:pos x="9" y="67"/>
                                </a:cxn>
                                <a:cxn ang="0">
                                  <a:pos x="22" y="76"/>
                                </a:cxn>
                                <a:cxn ang="0">
                                  <a:pos x="39" y="84"/>
                                </a:cxn>
                                <a:cxn ang="0">
                                  <a:pos x="56" y="84"/>
                                </a:cxn>
                                <a:cxn ang="0">
                                  <a:pos x="69" y="76"/>
                                </a:cxn>
                                <a:cxn ang="0">
                                  <a:pos x="77" y="63"/>
                                </a:cxn>
                                <a:cxn ang="0">
                                  <a:pos x="86" y="46"/>
                                </a:cxn>
                                <a:cxn ang="0">
                                  <a:pos x="86" y="29"/>
                                </a:cxn>
                                <a:cxn ang="0">
                                  <a:pos x="77" y="17"/>
                                </a:cxn>
                              </a:cxnLst>
                              <a:rect l="0" t="0" r="r" b="b"/>
                              <a:pathLst>
                                <a:path w="86" h="84">
                                  <a:moveTo>
                                    <a:pt x="77" y="17"/>
                                  </a:moveTo>
                                  <a:lnTo>
                                    <a:pt x="64" y="4"/>
                                  </a:lnTo>
                                  <a:lnTo>
                                    <a:pt x="47" y="0"/>
                                  </a:lnTo>
                                  <a:lnTo>
                                    <a:pt x="30" y="0"/>
                                  </a:lnTo>
                                  <a:lnTo>
                                    <a:pt x="17" y="8"/>
                                  </a:lnTo>
                                  <a:lnTo>
                                    <a:pt x="5" y="21"/>
                                  </a:lnTo>
                                  <a:lnTo>
                                    <a:pt x="0" y="38"/>
                                  </a:lnTo>
                                  <a:lnTo>
                                    <a:pt x="0" y="55"/>
                                  </a:lnTo>
                                  <a:lnTo>
                                    <a:pt x="9" y="67"/>
                                  </a:lnTo>
                                  <a:lnTo>
                                    <a:pt x="22" y="76"/>
                                  </a:lnTo>
                                  <a:lnTo>
                                    <a:pt x="39" y="84"/>
                                  </a:lnTo>
                                  <a:lnTo>
                                    <a:pt x="56" y="84"/>
                                  </a:lnTo>
                                  <a:lnTo>
                                    <a:pt x="69" y="76"/>
                                  </a:lnTo>
                                  <a:lnTo>
                                    <a:pt x="77" y="63"/>
                                  </a:lnTo>
                                  <a:lnTo>
                                    <a:pt x="86" y="46"/>
                                  </a:lnTo>
                                  <a:lnTo>
                                    <a:pt x="86" y="29"/>
                                  </a:lnTo>
                                  <a:lnTo>
                                    <a:pt x="77" y="17"/>
                                  </a:lnTo>
                                  <a:close/>
                                </a:path>
                              </a:pathLst>
                            </a:custGeom>
                            <a:solidFill>
                              <a:srgbClr val="C60000"/>
                            </a:solidFill>
                            <a:ln w="9525">
                              <a:noFill/>
                              <a:round/>
                              <a:headEnd/>
                              <a:tailEnd/>
                            </a:ln>
                          </p:spPr>
                          <p:txBody>
                            <a:bodyPr/>
                            <a:lstStyle/>
                            <a:p>
                              <a:endParaRPr lang="en-US"/>
                            </a:p>
                          </p:txBody>
                        </p:sp>
                        <p:sp>
                          <p:nvSpPr>
                            <p:cNvPr id="266395" name="Freeform 155"/>
                            <p:cNvSpPr>
                              <a:spLocks/>
                            </p:cNvSpPr>
                            <p:nvPr/>
                          </p:nvSpPr>
                          <p:spPr bwMode="auto">
                            <a:xfrm>
                              <a:off x="957" y="1149"/>
                              <a:ext cx="68" cy="68"/>
                            </a:xfrm>
                            <a:custGeom>
                              <a:avLst/>
                              <a:gdLst/>
                              <a:ahLst/>
                              <a:cxnLst>
                                <a:cxn ang="0">
                                  <a:pos x="60" y="13"/>
                                </a:cxn>
                                <a:cxn ang="0">
                                  <a:pos x="51" y="4"/>
                                </a:cxn>
                                <a:cxn ang="0">
                                  <a:pos x="38" y="0"/>
                                </a:cxn>
                                <a:cxn ang="0">
                                  <a:pos x="26" y="0"/>
                                </a:cxn>
                                <a:cxn ang="0">
                                  <a:pos x="13" y="9"/>
                                </a:cxn>
                                <a:cxn ang="0">
                                  <a:pos x="4" y="17"/>
                                </a:cxn>
                                <a:cxn ang="0">
                                  <a:pos x="0" y="30"/>
                                </a:cxn>
                                <a:cxn ang="0">
                                  <a:pos x="0" y="42"/>
                                </a:cxn>
                                <a:cxn ang="0">
                                  <a:pos x="8" y="55"/>
                                </a:cxn>
                                <a:cxn ang="0">
                                  <a:pos x="21" y="63"/>
                                </a:cxn>
                                <a:cxn ang="0">
                                  <a:pos x="34" y="68"/>
                                </a:cxn>
                                <a:cxn ang="0">
                                  <a:pos x="43" y="68"/>
                                </a:cxn>
                                <a:cxn ang="0">
                                  <a:pos x="55" y="59"/>
                                </a:cxn>
                                <a:cxn ang="0">
                                  <a:pos x="64" y="51"/>
                                </a:cxn>
                                <a:cxn ang="0">
                                  <a:pos x="68" y="38"/>
                                </a:cxn>
                                <a:cxn ang="0">
                                  <a:pos x="68" y="25"/>
                                </a:cxn>
                                <a:cxn ang="0">
                                  <a:pos x="60" y="13"/>
                                </a:cxn>
                              </a:cxnLst>
                              <a:rect l="0" t="0" r="r" b="b"/>
                              <a:pathLst>
                                <a:path w="68" h="68">
                                  <a:moveTo>
                                    <a:pt x="60" y="13"/>
                                  </a:moveTo>
                                  <a:lnTo>
                                    <a:pt x="51" y="4"/>
                                  </a:lnTo>
                                  <a:lnTo>
                                    <a:pt x="38" y="0"/>
                                  </a:lnTo>
                                  <a:lnTo>
                                    <a:pt x="26" y="0"/>
                                  </a:lnTo>
                                  <a:lnTo>
                                    <a:pt x="13" y="9"/>
                                  </a:lnTo>
                                  <a:lnTo>
                                    <a:pt x="4" y="17"/>
                                  </a:lnTo>
                                  <a:lnTo>
                                    <a:pt x="0" y="30"/>
                                  </a:lnTo>
                                  <a:lnTo>
                                    <a:pt x="0" y="42"/>
                                  </a:lnTo>
                                  <a:lnTo>
                                    <a:pt x="8" y="55"/>
                                  </a:lnTo>
                                  <a:lnTo>
                                    <a:pt x="21" y="63"/>
                                  </a:lnTo>
                                  <a:lnTo>
                                    <a:pt x="34" y="68"/>
                                  </a:lnTo>
                                  <a:lnTo>
                                    <a:pt x="43" y="68"/>
                                  </a:lnTo>
                                  <a:lnTo>
                                    <a:pt x="55" y="59"/>
                                  </a:lnTo>
                                  <a:lnTo>
                                    <a:pt x="64" y="51"/>
                                  </a:lnTo>
                                  <a:lnTo>
                                    <a:pt x="68" y="38"/>
                                  </a:lnTo>
                                  <a:lnTo>
                                    <a:pt x="68" y="25"/>
                                  </a:lnTo>
                                  <a:lnTo>
                                    <a:pt x="60" y="13"/>
                                  </a:lnTo>
                                  <a:close/>
                                </a:path>
                              </a:pathLst>
                            </a:custGeom>
                            <a:solidFill>
                              <a:srgbClr val="D70000"/>
                            </a:solidFill>
                            <a:ln w="9525">
                              <a:noFill/>
                              <a:round/>
                              <a:headEnd/>
                              <a:tailEnd/>
                            </a:ln>
                          </p:spPr>
                          <p:txBody>
                            <a:bodyPr/>
                            <a:lstStyle/>
                            <a:p>
                              <a:endParaRPr lang="en-US"/>
                            </a:p>
                          </p:txBody>
                        </p:sp>
                        <p:sp>
                          <p:nvSpPr>
                            <p:cNvPr id="266396" name="Freeform 156"/>
                            <p:cNvSpPr>
                              <a:spLocks/>
                            </p:cNvSpPr>
                            <p:nvPr/>
                          </p:nvSpPr>
                          <p:spPr bwMode="auto">
                            <a:xfrm>
                              <a:off x="961" y="1153"/>
                              <a:ext cx="60" cy="59"/>
                            </a:xfrm>
                            <a:custGeom>
                              <a:avLst/>
                              <a:gdLst/>
                              <a:ahLst/>
                              <a:cxnLst>
                                <a:cxn ang="0">
                                  <a:pos x="56" y="13"/>
                                </a:cxn>
                                <a:cxn ang="0">
                                  <a:pos x="47" y="5"/>
                                </a:cxn>
                                <a:cxn ang="0">
                                  <a:pos x="34" y="0"/>
                                </a:cxn>
                                <a:cxn ang="0">
                                  <a:pos x="22" y="0"/>
                                </a:cxn>
                                <a:cxn ang="0">
                                  <a:pos x="13" y="9"/>
                                </a:cxn>
                                <a:cxn ang="0">
                                  <a:pos x="4" y="17"/>
                                </a:cxn>
                                <a:cxn ang="0">
                                  <a:pos x="0" y="26"/>
                                </a:cxn>
                                <a:cxn ang="0">
                                  <a:pos x="0" y="38"/>
                                </a:cxn>
                                <a:cxn ang="0">
                                  <a:pos x="9" y="51"/>
                                </a:cxn>
                                <a:cxn ang="0">
                                  <a:pos x="26" y="59"/>
                                </a:cxn>
                                <a:cxn ang="0">
                                  <a:pos x="39" y="59"/>
                                </a:cxn>
                                <a:cxn ang="0">
                                  <a:pos x="51" y="55"/>
                                </a:cxn>
                                <a:cxn ang="0">
                                  <a:pos x="60" y="34"/>
                                </a:cxn>
                                <a:cxn ang="0">
                                  <a:pos x="60" y="21"/>
                                </a:cxn>
                                <a:cxn ang="0">
                                  <a:pos x="56" y="13"/>
                                </a:cxn>
                              </a:cxnLst>
                              <a:rect l="0" t="0" r="r" b="b"/>
                              <a:pathLst>
                                <a:path w="60" h="59">
                                  <a:moveTo>
                                    <a:pt x="56" y="13"/>
                                  </a:moveTo>
                                  <a:lnTo>
                                    <a:pt x="47" y="5"/>
                                  </a:lnTo>
                                  <a:lnTo>
                                    <a:pt x="34" y="0"/>
                                  </a:lnTo>
                                  <a:lnTo>
                                    <a:pt x="22" y="0"/>
                                  </a:lnTo>
                                  <a:lnTo>
                                    <a:pt x="13" y="9"/>
                                  </a:lnTo>
                                  <a:lnTo>
                                    <a:pt x="4" y="17"/>
                                  </a:lnTo>
                                  <a:lnTo>
                                    <a:pt x="0" y="26"/>
                                  </a:lnTo>
                                  <a:lnTo>
                                    <a:pt x="0" y="38"/>
                                  </a:lnTo>
                                  <a:lnTo>
                                    <a:pt x="9" y="51"/>
                                  </a:lnTo>
                                  <a:lnTo>
                                    <a:pt x="26" y="59"/>
                                  </a:lnTo>
                                  <a:lnTo>
                                    <a:pt x="39" y="59"/>
                                  </a:lnTo>
                                  <a:lnTo>
                                    <a:pt x="51" y="55"/>
                                  </a:lnTo>
                                  <a:lnTo>
                                    <a:pt x="60" y="34"/>
                                  </a:lnTo>
                                  <a:lnTo>
                                    <a:pt x="60" y="21"/>
                                  </a:lnTo>
                                  <a:lnTo>
                                    <a:pt x="56" y="13"/>
                                  </a:lnTo>
                                  <a:close/>
                                </a:path>
                              </a:pathLst>
                            </a:custGeom>
                            <a:solidFill>
                              <a:srgbClr val="E50000"/>
                            </a:solidFill>
                            <a:ln w="9525">
                              <a:noFill/>
                              <a:round/>
                              <a:headEnd/>
                              <a:tailEnd/>
                            </a:ln>
                          </p:spPr>
                          <p:txBody>
                            <a:bodyPr/>
                            <a:lstStyle/>
                            <a:p>
                              <a:endParaRPr lang="en-US"/>
                            </a:p>
                          </p:txBody>
                        </p:sp>
                        <p:sp>
                          <p:nvSpPr>
                            <p:cNvPr id="266397" name="Freeform 157"/>
                            <p:cNvSpPr>
                              <a:spLocks/>
                            </p:cNvSpPr>
                            <p:nvPr/>
                          </p:nvSpPr>
                          <p:spPr bwMode="auto">
                            <a:xfrm>
                              <a:off x="970" y="1162"/>
                              <a:ext cx="42" cy="42"/>
                            </a:xfrm>
                            <a:custGeom>
                              <a:avLst/>
                              <a:gdLst/>
                              <a:ahLst/>
                              <a:cxnLst>
                                <a:cxn ang="0">
                                  <a:pos x="38" y="8"/>
                                </a:cxn>
                                <a:cxn ang="0">
                                  <a:pos x="30" y="0"/>
                                </a:cxn>
                                <a:cxn ang="0">
                                  <a:pos x="25" y="0"/>
                                </a:cxn>
                                <a:cxn ang="0">
                                  <a:pos x="8" y="4"/>
                                </a:cxn>
                                <a:cxn ang="0">
                                  <a:pos x="0" y="12"/>
                                </a:cxn>
                                <a:cxn ang="0">
                                  <a:pos x="0" y="21"/>
                                </a:cxn>
                                <a:cxn ang="0">
                                  <a:pos x="4" y="34"/>
                                </a:cxn>
                                <a:cxn ang="0">
                                  <a:pos x="21" y="42"/>
                                </a:cxn>
                                <a:cxn ang="0">
                                  <a:pos x="25" y="42"/>
                                </a:cxn>
                                <a:cxn ang="0">
                                  <a:pos x="34" y="38"/>
                                </a:cxn>
                                <a:cxn ang="0">
                                  <a:pos x="42" y="25"/>
                                </a:cxn>
                                <a:cxn ang="0">
                                  <a:pos x="42" y="17"/>
                                </a:cxn>
                                <a:cxn ang="0">
                                  <a:pos x="38" y="8"/>
                                </a:cxn>
                              </a:cxnLst>
                              <a:rect l="0" t="0" r="r" b="b"/>
                              <a:pathLst>
                                <a:path w="42" h="42">
                                  <a:moveTo>
                                    <a:pt x="38" y="8"/>
                                  </a:moveTo>
                                  <a:lnTo>
                                    <a:pt x="30" y="0"/>
                                  </a:lnTo>
                                  <a:lnTo>
                                    <a:pt x="25" y="0"/>
                                  </a:lnTo>
                                  <a:lnTo>
                                    <a:pt x="8" y="4"/>
                                  </a:lnTo>
                                  <a:lnTo>
                                    <a:pt x="0" y="12"/>
                                  </a:lnTo>
                                  <a:lnTo>
                                    <a:pt x="0" y="21"/>
                                  </a:lnTo>
                                  <a:lnTo>
                                    <a:pt x="4" y="34"/>
                                  </a:lnTo>
                                  <a:lnTo>
                                    <a:pt x="21" y="42"/>
                                  </a:lnTo>
                                  <a:lnTo>
                                    <a:pt x="25" y="42"/>
                                  </a:lnTo>
                                  <a:lnTo>
                                    <a:pt x="34" y="38"/>
                                  </a:lnTo>
                                  <a:lnTo>
                                    <a:pt x="42" y="25"/>
                                  </a:lnTo>
                                  <a:lnTo>
                                    <a:pt x="42" y="17"/>
                                  </a:lnTo>
                                  <a:lnTo>
                                    <a:pt x="38" y="8"/>
                                  </a:lnTo>
                                  <a:close/>
                                </a:path>
                              </a:pathLst>
                            </a:custGeom>
                            <a:solidFill>
                              <a:srgbClr val="F00000"/>
                            </a:solidFill>
                            <a:ln w="9525">
                              <a:noFill/>
                              <a:round/>
                              <a:headEnd/>
                              <a:tailEnd/>
                            </a:ln>
                          </p:spPr>
                          <p:txBody>
                            <a:bodyPr/>
                            <a:lstStyle/>
                            <a:p>
                              <a:endParaRPr lang="en-US"/>
                            </a:p>
                          </p:txBody>
                        </p:sp>
                        <p:sp>
                          <p:nvSpPr>
                            <p:cNvPr id="266398" name="Freeform 158"/>
                            <p:cNvSpPr>
                              <a:spLocks/>
                            </p:cNvSpPr>
                            <p:nvPr/>
                          </p:nvSpPr>
                          <p:spPr bwMode="auto">
                            <a:xfrm>
                              <a:off x="974" y="1166"/>
                              <a:ext cx="30" cy="30"/>
                            </a:xfrm>
                            <a:custGeom>
                              <a:avLst/>
                              <a:gdLst/>
                              <a:ahLst/>
                              <a:cxnLst>
                                <a:cxn ang="0">
                                  <a:pos x="30" y="8"/>
                                </a:cxn>
                                <a:cxn ang="0">
                                  <a:pos x="17" y="0"/>
                                </a:cxn>
                                <a:cxn ang="0">
                                  <a:pos x="9" y="4"/>
                                </a:cxn>
                                <a:cxn ang="0">
                                  <a:pos x="0" y="17"/>
                                </a:cxn>
                                <a:cxn ang="0">
                                  <a:pos x="4" y="25"/>
                                </a:cxn>
                                <a:cxn ang="0">
                                  <a:pos x="17" y="30"/>
                                </a:cxn>
                                <a:cxn ang="0">
                                  <a:pos x="26" y="30"/>
                                </a:cxn>
                                <a:cxn ang="0">
                                  <a:pos x="30" y="17"/>
                                </a:cxn>
                                <a:cxn ang="0">
                                  <a:pos x="30" y="8"/>
                                </a:cxn>
                              </a:cxnLst>
                              <a:rect l="0" t="0" r="r" b="b"/>
                              <a:pathLst>
                                <a:path w="30" h="30">
                                  <a:moveTo>
                                    <a:pt x="30" y="8"/>
                                  </a:moveTo>
                                  <a:lnTo>
                                    <a:pt x="17" y="0"/>
                                  </a:lnTo>
                                  <a:lnTo>
                                    <a:pt x="9" y="4"/>
                                  </a:lnTo>
                                  <a:lnTo>
                                    <a:pt x="0" y="17"/>
                                  </a:lnTo>
                                  <a:lnTo>
                                    <a:pt x="4" y="25"/>
                                  </a:lnTo>
                                  <a:lnTo>
                                    <a:pt x="17" y="30"/>
                                  </a:lnTo>
                                  <a:lnTo>
                                    <a:pt x="26" y="30"/>
                                  </a:lnTo>
                                  <a:lnTo>
                                    <a:pt x="30" y="17"/>
                                  </a:lnTo>
                                  <a:lnTo>
                                    <a:pt x="30" y="8"/>
                                  </a:lnTo>
                                  <a:close/>
                                </a:path>
                              </a:pathLst>
                            </a:custGeom>
                            <a:solidFill>
                              <a:srgbClr val="F70000"/>
                            </a:solidFill>
                            <a:ln w="9525">
                              <a:noFill/>
                              <a:round/>
                              <a:headEnd/>
                              <a:tailEnd/>
                            </a:ln>
                          </p:spPr>
                          <p:txBody>
                            <a:bodyPr/>
                            <a:lstStyle/>
                            <a:p>
                              <a:endParaRPr lang="en-US"/>
                            </a:p>
                          </p:txBody>
                        </p:sp>
                        <p:sp>
                          <p:nvSpPr>
                            <p:cNvPr id="266399" name="Freeform 159"/>
                            <p:cNvSpPr>
                              <a:spLocks/>
                            </p:cNvSpPr>
                            <p:nvPr/>
                          </p:nvSpPr>
                          <p:spPr bwMode="auto">
                            <a:xfrm>
                              <a:off x="983" y="1174"/>
                              <a:ext cx="12" cy="13"/>
                            </a:xfrm>
                            <a:custGeom>
                              <a:avLst/>
                              <a:gdLst/>
                              <a:ahLst/>
                              <a:cxnLst>
                                <a:cxn ang="0">
                                  <a:pos x="12" y="5"/>
                                </a:cxn>
                                <a:cxn ang="0">
                                  <a:pos x="8" y="0"/>
                                </a:cxn>
                                <a:cxn ang="0">
                                  <a:pos x="4" y="5"/>
                                </a:cxn>
                                <a:cxn ang="0">
                                  <a:pos x="0" y="9"/>
                                </a:cxn>
                                <a:cxn ang="0">
                                  <a:pos x="4" y="13"/>
                                </a:cxn>
                                <a:cxn ang="0">
                                  <a:pos x="8" y="13"/>
                                </a:cxn>
                                <a:cxn ang="0">
                                  <a:pos x="12" y="13"/>
                                </a:cxn>
                                <a:cxn ang="0">
                                  <a:pos x="12" y="9"/>
                                </a:cxn>
                                <a:cxn ang="0">
                                  <a:pos x="12" y="5"/>
                                </a:cxn>
                              </a:cxnLst>
                              <a:rect l="0" t="0" r="r" b="b"/>
                              <a:pathLst>
                                <a:path w="12" h="13">
                                  <a:moveTo>
                                    <a:pt x="12" y="5"/>
                                  </a:moveTo>
                                  <a:lnTo>
                                    <a:pt x="8" y="0"/>
                                  </a:lnTo>
                                  <a:lnTo>
                                    <a:pt x="4" y="5"/>
                                  </a:lnTo>
                                  <a:lnTo>
                                    <a:pt x="0" y="9"/>
                                  </a:lnTo>
                                  <a:lnTo>
                                    <a:pt x="4" y="13"/>
                                  </a:lnTo>
                                  <a:lnTo>
                                    <a:pt x="8" y="13"/>
                                  </a:lnTo>
                                  <a:lnTo>
                                    <a:pt x="12" y="13"/>
                                  </a:lnTo>
                                  <a:lnTo>
                                    <a:pt x="12" y="9"/>
                                  </a:lnTo>
                                  <a:lnTo>
                                    <a:pt x="12" y="5"/>
                                  </a:lnTo>
                                  <a:close/>
                                </a:path>
                              </a:pathLst>
                            </a:custGeom>
                            <a:solidFill>
                              <a:srgbClr val="FC0000"/>
                            </a:solidFill>
                            <a:ln w="9525">
                              <a:noFill/>
                              <a:round/>
                              <a:headEnd/>
                              <a:tailEnd/>
                            </a:ln>
                          </p:spPr>
                          <p:txBody>
                            <a:bodyPr/>
                            <a:lstStyle/>
                            <a:p>
                              <a:endParaRPr lang="en-US"/>
                            </a:p>
                          </p:txBody>
                        </p:sp>
                      </p:grpSp>
                      <p:sp>
                        <p:nvSpPr>
                          <p:cNvPr id="266400" name="Freeform 160"/>
                          <p:cNvSpPr>
                            <a:spLocks/>
                          </p:cNvSpPr>
                          <p:nvPr/>
                        </p:nvSpPr>
                        <p:spPr bwMode="auto">
                          <a:xfrm>
                            <a:off x="914" y="1107"/>
                            <a:ext cx="167" cy="165"/>
                          </a:xfrm>
                          <a:custGeom>
                            <a:avLst/>
                            <a:gdLst/>
                            <a:ahLst/>
                            <a:cxnLst>
                              <a:cxn ang="0">
                                <a:pos x="150" y="29"/>
                              </a:cxn>
                              <a:cxn ang="0">
                                <a:pos x="124" y="8"/>
                              </a:cxn>
                              <a:cxn ang="0">
                                <a:pos x="90" y="0"/>
                              </a:cxn>
                              <a:cxn ang="0">
                                <a:pos x="60" y="0"/>
                              </a:cxn>
                              <a:cxn ang="0">
                                <a:pos x="30" y="17"/>
                              </a:cxn>
                              <a:cxn ang="0">
                                <a:pos x="9" y="42"/>
                              </a:cxn>
                              <a:cxn ang="0">
                                <a:pos x="0" y="72"/>
                              </a:cxn>
                              <a:cxn ang="0">
                                <a:pos x="0" y="105"/>
                              </a:cxn>
                              <a:cxn ang="0">
                                <a:pos x="17" y="135"/>
                              </a:cxn>
                              <a:cxn ang="0">
                                <a:pos x="43" y="156"/>
                              </a:cxn>
                              <a:cxn ang="0">
                                <a:pos x="73" y="165"/>
                              </a:cxn>
                              <a:cxn ang="0">
                                <a:pos x="107" y="165"/>
                              </a:cxn>
                              <a:cxn ang="0">
                                <a:pos x="137" y="148"/>
                              </a:cxn>
                              <a:cxn ang="0">
                                <a:pos x="158" y="122"/>
                              </a:cxn>
                              <a:cxn ang="0">
                                <a:pos x="167" y="89"/>
                              </a:cxn>
                              <a:cxn ang="0">
                                <a:pos x="167" y="59"/>
                              </a:cxn>
                              <a:cxn ang="0">
                                <a:pos x="150" y="29"/>
                              </a:cxn>
                            </a:cxnLst>
                            <a:rect l="0" t="0" r="r" b="b"/>
                            <a:pathLst>
                              <a:path w="167" h="165">
                                <a:moveTo>
                                  <a:pt x="150" y="29"/>
                                </a:moveTo>
                                <a:lnTo>
                                  <a:pt x="124" y="8"/>
                                </a:lnTo>
                                <a:lnTo>
                                  <a:pt x="90" y="0"/>
                                </a:lnTo>
                                <a:lnTo>
                                  <a:pt x="60" y="0"/>
                                </a:lnTo>
                                <a:lnTo>
                                  <a:pt x="30" y="17"/>
                                </a:lnTo>
                                <a:lnTo>
                                  <a:pt x="9" y="42"/>
                                </a:lnTo>
                                <a:lnTo>
                                  <a:pt x="0" y="72"/>
                                </a:lnTo>
                                <a:lnTo>
                                  <a:pt x="0" y="105"/>
                                </a:lnTo>
                                <a:lnTo>
                                  <a:pt x="17" y="135"/>
                                </a:lnTo>
                                <a:lnTo>
                                  <a:pt x="43" y="156"/>
                                </a:lnTo>
                                <a:lnTo>
                                  <a:pt x="73" y="165"/>
                                </a:lnTo>
                                <a:lnTo>
                                  <a:pt x="107" y="165"/>
                                </a:lnTo>
                                <a:lnTo>
                                  <a:pt x="137" y="148"/>
                                </a:lnTo>
                                <a:lnTo>
                                  <a:pt x="158" y="122"/>
                                </a:lnTo>
                                <a:lnTo>
                                  <a:pt x="167" y="89"/>
                                </a:lnTo>
                                <a:lnTo>
                                  <a:pt x="167" y="59"/>
                                </a:lnTo>
                                <a:lnTo>
                                  <a:pt x="150" y="29"/>
                                </a:lnTo>
                                <a:close/>
                              </a:path>
                            </a:pathLst>
                          </a:custGeom>
                          <a:noFill/>
                          <a:ln w="6350">
                            <a:solidFill>
                              <a:srgbClr val="000000"/>
                            </a:solidFill>
                            <a:prstDash val="solid"/>
                            <a:round/>
                            <a:headEnd/>
                            <a:tailEnd/>
                          </a:ln>
                        </p:spPr>
                        <p:txBody>
                          <a:bodyPr/>
                          <a:lstStyle/>
                          <a:p>
                            <a:endParaRPr lang="en-US"/>
                          </a:p>
                        </p:txBody>
                      </p:sp>
                    </p:grpSp>
                    <p:grpSp>
                      <p:nvGrpSpPr>
                        <p:cNvPr id="10" name="Group 161"/>
                        <p:cNvGrpSpPr>
                          <a:grpSpLocks/>
                        </p:cNvGrpSpPr>
                        <p:nvPr/>
                      </p:nvGrpSpPr>
                      <p:grpSpPr bwMode="auto">
                        <a:xfrm>
                          <a:off x="794" y="1069"/>
                          <a:ext cx="171" cy="165"/>
                          <a:chOff x="794" y="1069"/>
                          <a:chExt cx="171" cy="165"/>
                        </a:xfrm>
                      </p:grpSpPr>
                      <p:grpSp>
                        <p:nvGrpSpPr>
                          <p:cNvPr id="11" name="Group 162"/>
                          <p:cNvGrpSpPr>
                            <a:grpSpLocks/>
                          </p:cNvGrpSpPr>
                          <p:nvPr/>
                        </p:nvGrpSpPr>
                        <p:grpSpPr bwMode="auto">
                          <a:xfrm>
                            <a:off x="794" y="1069"/>
                            <a:ext cx="171" cy="165"/>
                            <a:chOff x="794" y="1069"/>
                            <a:chExt cx="171" cy="165"/>
                          </a:xfrm>
                        </p:grpSpPr>
                        <p:sp>
                          <p:nvSpPr>
                            <p:cNvPr id="266403" name="Freeform 163"/>
                            <p:cNvSpPr>
                              <a:spLocks/>
                            </p:cNvSpPr>
                            <p:nvPr/>
                          </p:nvSpPr>
                          <p:spPr bwMode="auto">
                            <a:xfrm>
                              <a:off x="794" y="1069"/>
                              <a:ext cx="171" cy="165"/>
                            </a:xfrm>
                            <a:custGeom>
                              <a:avLst/>
                              <a:gdLst/>
                              <a:ahLst/>
                              <a:cxnLst>
                                <a:cxn ang="0">
                                  <a:pos x="150" y="30"/>
                                </a:cxn>
                                <a:cxn ang="0">
                                  <a:pos x="124" y="8"/>
                                </a:cxn>
                                <a:cxn ang="0">
                                  <a:pos x="94" y="0"/>
                                </a:cxn>
                                <a:cxn ang="0">
                                  <a:pos x="60" y="0"/>
                                </a:cxn>
                                <a:cxn ang="0">
                                  <a:pos x="30" y="17"/>
                                </a:cxn>
                                <a:cxn ang="0">
                                  <a:pos x="9" y="42"/>
                                </a:cxn>
                                <a:cxn ang="0">
                                  <a:pos x="0" y="72"/>
                                </a:cxn>
                                <a:cxn ang="0">
                                  <a:pos x="0" y="105"/>
                                </a:cxn>
                                <a:cxn ang="0">
                                  <a:pos x="17" y="135"/>
                                </a:cxn>
                                <a:cxn ang="0">
                                  <a:pos x="43" y="156"/>
                                </a:cxn>
                                <a:cxn ang="0">
                                  <a:pos x="77" y="165"/>
                                </a:cxn>
                                <a:cxn ang="0">
                                  <a:pos x="107" y="165"/>
                                </a:cxn>
                                <a:cxn ang="0">
                                  <a:pos x="137" y="148"/>
                                </a:cxn>
                                <a:cxn ang="0">
                                  <a:pos x="159" y="122"/>
                                </a:cxn>
                                <a:cxn ang="0">
                                  <a:pos x="171" y="93"/>
                                </a:cxn>
                                <a:cxn ang="0">
                                  <a:pos x="167" y="59"/>
                                </a:cxn>
                                <a:cxn ang="0">
                                  <a:pos x="150" y="30"/>
                                </a:cxn>
                              </a:cxnLst>
                              <a:rect l="0" t="0" r="r" b="b"/>
                              <a:pathLst>
                                <a:path w="171" h="165">
                                  <a:moveTo>
                                    <a:pt x="150" y="30"/>
                                  </a:moveTo>
                                  <a:lnTo>
                                    <a:pt x="124" y="8"/>
                                  </a:lnTo>
                                  <a:lnTo>
                                    <a:pt x="94" y="0"/>
                                  </a:lnTo>
                                  <a:lnTo>
                                    <a:pt x="60" y="0"/>
                                  </a:lnTo>
                                  <a:lnTo>
                                    <a:pt x="30" y="17"/>
                                  </a:lnTo>
                                  <a:lnTo>
                                    <a:pt x="9" y="42"/>
                                  </a:lnTo>
                                  <a:lnTo>
                                    <a:pt x="0" y="72"/>
                                  </a:lnTo>
                                  <a:lnTo>
                                    <a:pt x="0" y="105"/>
                                  </a:lnTo>
                                  <a:lnTo>
                                    <a:pt x="17" y="135"/>
                                  </a:lnTo>
                                  <a:lnTo>
                                    <a:pt x="43" y="156"/>
                                  </a:lnTo>
                                  <a:lnTo>
                                    <a:pt x="77" y="165"/>
                                  </a:lnTo>
                                  <a:lnTo>
                                    <a:pt x="107" y="165"/>
                                  </a:lnTo>
                                  <a:lnTo>
                                    <a:pt x="137" y="148"/>
                                  </a:lnTo>
                                  <a:lnTo>
                                    <a:pt x="159" y="122"/>
                                  </a:lnTo>
                                  <a:lnTo>
                                    <a:pt x="171" y="93"/>
                                  </a:lnTo>
                                  <a:lnTo>
                                    <a:pt x="167" y="59"/>
                                  </a:lnTo>
                                  <a:lnTo>
                                    <a:pt x="150" y="30"/>
                                  </a:lnTo>
                                  <a:close/>
                                </a:path>
                              </a:pathLst>
                            </a:custGeom>
                            <a:solidFill>
                              <a:srgbClr val="172F76"/>
                            </a:solidFill>
                            <a:ln w="9525">
                              <a:noFill/>
                              <a:round/>
                              <a:headEnd/>
                              <a:tailEnd/>
                            </a:ln>
                          </p:spPr>
                          <p:txBody>
                            <a:bodyPr/>
                            <a:lstStyle/>
                            <a:p>
                              <a:endParaRPr lang="en-US"/>
                            </a:p>
                          </p:txBody>
                        </p:sp>
                        <p:sp>
                          <p:nvSpPr>
                            <p:cNvPr id="266404" name="Freeform 164"/>
                            <p:cNvSpPr>
                              <a:spLocks/>
                            </p:cNvSpPr>
                            <p:nvPr/>
                          </p:nvSpPr>
                          <p:spPr bwMode="auto">
                            <a:xfrm>
                              <a:off x="794" y="1069"/>
                              <a:ext cx="159" cy="152"/>
                            </a:xfrm>
                            <a:custGeom>
                              <a:avLst/>
                              <a:gdLst/>
                              <a:ahLst/>
                              <a:cxnLst>
                                <a:cxn ang="0">
                                  <a:pos x="141" y="30"/>
                                </a:cxn>
                                <a:cxn ang="0">
                                  <a:pos x="120" y="8"/>
                                </a:cxn>
                                <a:cxn ang="0">
                                  <a:pos x="90" y="0"/>
                                </a:cxn>
                                <a:cxn ang="0">
                                  <a:pos x="60" y="4"/>
                                </a:cxn>
                                <a:cxn ang="0">
                                  <a:pos x="30" y="17"/>
                                </a:cxn>
                                <a:cxn ang="0">
                                  <a:pos x="9" y="42"/>
                                </a:cxn>
                                <a:cxn ang="0">
                                  <a:pos x="0" y="72"/>
                                </a:cxn>
                                <a:cxn ang="0">
                                  <a:pos x="4" y="101"/>
                                </a:cxn>
                                <a:cxn ang="0">
                                  <a:pos x="17" y="127"/>
                                </a:cxn>
                                <a:cxn ang="0">
                                  <a:pos x="43" y="143"/>
                                </a:cxn>
                                <a:cxn ang="0">
                                  <a:pos x="73" y="152"/>
                                </a:cxn>
                                <a:cxn ang="0">
                                  <a:pos x="103" y="152"/>
                                </a:cxn>
                                <a:cxn ang="0">
                                  <a:pos x="129" y="139"/>
                                </a:cxn>
                                <a:cxn ang="0">
                                  <a:pos x="150" y="114"/>
                                </a:cxn>
                                <a:cxn ang="0">
                                  <a:pos x="159" y="84"/>
                                </a:cxn>
                                <a:cxn ang="0">
                                  <a:pos x="154" y="55"/>
                                </a:cxn>
                                <a:cxn ang="0">
                                  <a:pos x="141" y="30"/>
                                </a:cxn>
                              </a:cxnLst>
                              <a:rect l="0" t="0" r="r" b="b"/>
                              <a:pathLst>
                                <a:path w="159" h="152">
                                  <a:moveTo>
                                    <a:pt x="141" y="30"/>
                                  </a:moveTo>
                                  <a:lnTo>
                                    <a:pt x="120" y="8"/>
                                  </a:lnTo>
                                  <a:lnTo>
                                    <a:pt x="90" y="0"/>
                                  </a:lnTo>
                                  <a:lnTo>
                                    <a:pt x="60" y="4"/>
                                  </a:lnTo>
                                  <a:lnTo>
                                    <a:pt x="30" y="17"/>
                                  </a:lnTo>
                                  <a:lnTo>
                                    <a:pt x="9" y="42"/>
                                  </a:lnTo>
                                  <a:lnTo>
                                    <a:pt x="0" y="72"/>
                                  </a:lnTo>
                                  <a:lnTo>
                                    <a:pt x="4" y="101"/>
                                  </a:lnTo>
                                  <a:lnTo>
                                    <a:pt x="17" y="127"/>
                                  </a:lnTo>
                                  <a:lnTo>
                                    <a:pt x="43" y="143"/>
                                  </a:lnTo>
                                  <a:lnTo>
                                    <a:pt x="73" y="152"/>
                                  </a:lnTo>
                                  <a:lnTo>
                                    <a:pt x="103" y="152"/>
                                  </a:lnTo>
                                  <a:lnTo>
                                    <a:pt x="129" y="139"/>
                                  </a:lnTo>
                                  <a:lnTo>
                                    <a:pt x="150" y="114"/>
                                  </a:lnTo>
                                  <a:lnTo>
                                    <a:pt x="159" y="84"/>
                                  </a:lnTo>
                                  <a:lnTo>
                                    <a:pt x="154" y="55"/>
                                  </a:lnTo>
                                  <a:lnTo>
                                    <a:pt x="141" y="30"/>
                                  </a:lnTo>
                                  <a:close/>
                                </a:path>
                              </a:pathLst>
                            </a:custGeom>
                            <a:solidFill>
                              <a:srgbClr val="18317B"/>
                            </a:solidFill>
                            <a:ln w="9525">
                              <a:noFill/>
                              <a:round/>
                              <a:headEnd/>
                              <a:tailEnd/>
                            </a:ln>
                          </p:spPr>
                          <p:txBody>
                            <a:bodyPr/>
                            <a:lstStyle/>
                            <a:p>
                              <a:endParaRPr lang="en-US"/>
                            </a:p>
                          </p:txBody>
                        </p:sp>
                        <p:sp>
                          <p:nvSpPr>
                            <p:cNvPr id="266405" name="Freeform 165"/>
                            <p:cNvSpPr>
                              <a:spLocks/>
                            </p:cNvSpPr>
                            <p:nvPr/>
                          </p:nvSpPr>
                          <p:spPr bwMode="auto">
                            <a:xfrm>
                              <a:off x="803" y="1077"/>
                              <a:ext cx="141" cy="140"/>
                            </a:xfrm>
                            <a:custGeom>
                              <a:avLst/>
                              <a:gdLst/>
                              <a:ahLst/>
                              <a:cxnLst>
                                <a:cxn ang="0">
                                  <a:pos x="124" y="26"/>
                                </a:cxn>
                                <a:cxn ang="0">
                                  <a:pos x="102" y="5"/>
                                </a:cxn>
                                <a:cxn ang="0">
                                  <a:pos x="81" y="0"/>
                                </a:cxn>
                                <a:cxn ang="0">
                                  <a:pos x="51" y="0"/>
                                </a:cxn>
                                <a:cxn ang="0">
                                  <a:pos x="25" y="13"/>
                                </a:cxn>
                                <a:cxn ang="0">
                                  <a:pos x="8" y="34"/>
                                </a:cxn>
                                <a:cxn ang="0">
                                  <a:pos x="0" y="59"/>
                                </a:cxn>
                                <a:cxn ang="0">
                                  <a:pos x="4" y="89"/>
                                </a:cxn>
                                <a:cxn ang="0">
                                  <a:pos x="17" y="114"/>
                                </a:cxn>
                                <a:cxn ang="0">
                                  <a:pos x="38" y="131"/>
                                </a:cxn>
                                <a:cxn ang="0">
                                  <a:pos x="64" y="140"/>
                                </a:cxn>
                                <a:cxn ang="0">
                                  <a:pos x="90" y="135"/>
                                </a:cxn>
                                <a:cxn ang="0">
                                  <a:pos x="115" y="123"/>
                                </a:cxn>
                                <a:cxn ang="0">
                                  <a:pos x="132" y="102"/>
                                </a:cxn>
                                <a:cxn ang="0">
                                  <a:pos x="141" y="76"/>
                                </a:cxn>
                                <a:cxn ang="0">
                                  <a:pos x="137" y="51"/>
                                </a:cxn>
                                <a:cxn ang="0">
                                  <a:pos x="124" y="26"/>
                                </a:cxn>
                              </a:cxnLst>
                              <a:rect l="0" t="0" r="r" b="b"/>
                              <a:pathLst>
                                <a:path w="141" h="140">
                                  <a:moveTo>
                                    <a:pt x="124" y="26"/>
                                  </a:moveTo>
                                  <a:lnTo>
                                    <a:pt x="102" y="5"/>
                                  </a:lnTo>
                                  <a:lnTo>
                                    <a:pt x="81" y="0"/>
                                  </a:lnTo>
                                  <a:lnTo>
                                    <a:pt x="51" y="0"/>
                                  </a:lnTo>
                                  <a:lnTo>
                                    <a:pt x="25" y="13"/>
                                  </a:lnTo>
                                  <a:lnTo>
                                    <a:pt x="8" y="34"/>
                                  </a:lnTo>
                                  <a:lnTo>
                                    <a:pt x="0" y="59"/>
                                  </a:lnTo>
                                  <a:lnTo>
                                    <a:pt x="4" y="89"/>
                                  </a:lnTo>
                                  <a:lnTo>
                                    <a:pt x="17" y="114"/>
                                  </a:lnTo>
                                  <a:lnTo>
                                    <a:pt x="38" y="131"/>
                                  </a:lnTo>
                                  <a:lnTo>
                                    <a:pt x="64" y="140"/>
                                  </a:lnTo>
                                  <a:lnTo>
                                    <a:pt x="90" y="135"/>
                                  </a:lnTo>
                                  <a:lnTo>
                                    <a:pt x="115" y="123"/>
                                  </a:lnTo>
                                  <a:lnTo>
                                    <a:pt x="132" y="102"/>
                                  </a:lnTo>
                                  <a:lnTo>
                                    <a:pt x="141" y="76"/>
                                  </a:lnTo>
                                  <a:lnTo>
                                    <a:pt x="137" y="51"/>
                                  </a:lnTo>
                                  <a:lnTo>
                                    <a:pt x="124" y="26"/>
                                  </a:lnTo>
                                  <a:close/>
                                </a:path>
                              </a:pathLst>
                            </a:custGeom>
                            <a:solidFill>
                              <a:srgbClr val="193484"/>
                            </a:solidFill>
                            <a:ln w="9525">
                              <a:noFill/>
                              <a:round/>
                              <a:headEnd/>
                              <a:tailEnd/>
                            </a:ln>
                          </p:spPr>
                          <p:txBody>
                            <a:bodyPr/>
                            <a:lstStyle/>
                            <a:p>
                              <a:endParaRPr lang="en-US"/>
                            </a:p>
                          </p:txBody>
                        </p:sp>
                        <p:sp>
                          <p:nvSpPr>
                            <p:cNvPr id="266406" name="Freeform 166"/>
                            <p:cNvSpPr>
                              <a:spLocks/>
                            </p:cNvSpPr>
                            <p:nvPr/>
                          </p:nvSpPr>
                          <p:spPr bwMode="auto">
                            <a:xfrm>
                              <a:off x="811" y="1086"/>
                              <a:ext cx="124" cy="122"/>
                            </a:xfrm>
                            <a:custGeom>
                              <a:avLst/>
                              <a:gdLst/>
                              <a:ahLst/>
                              <a:cxnLst>
                                <a:cxn ang="0">
                                  <a:pos x="112" y="21"/>
                                </a:cxn>
                                <a:cxn ang="0">
                                  <a:pos x="94" y="4"/>
                                </a:cxn>
                                <a:cxn ang="0">
                                  <a:pos x="69" y="0"/>
                                </a:cxn>
                                <a:cxn ang="0">
                                  <a:pos x="47" y="0"/>
                                </a:cxn>
                                <a:cxn ang="0">
                                  <a:pos x="22" y="13"/>
                                </a:cxn>
                                <a:cxn ang="0">
                                  <a:pos x="5" y="29"/>
                                </a:cxn>
                                <a:cxn ang="0">
                                  <a:pos x="0" y="55"/>
                                </a:cxn>
                                <a:cxn ang="0">
                                  <a:pos x="0" y="80"/>
                                </a:cxn>
                                <a:cxn ang="0">
                                  <a:pos x="13" y="101"/>
                                </a:cxn>
                                <a:cxn ang="0">
                                  <a:pos x="35" y="114"/>
                                </a:cxn>
                                <a:cxn ang="0">
                                  <a:pos x="56" y="122"/>
                                </a:cxn>
                                <a:cxn ang="0">
                                  <a:pos x="82" y="122"/>
                                </a:cxn>
                                <a:cxn ang="0">
                                  <a:pos x="103" y="110"/>
                                </a:cxn>
                                <a:cxn ang="0">
                                  <a:pos x="120" y="93"/>
                                </a:cxn>
                                <a:cxn ang="0">
                                  <a:pos x="124" y="67"/>
                                </a:cxn>
                                <a:cxn ang="0">
                                  <a:pos x="124" y="46"/>
                                </a:cxn>
                                <a:cxn ang="0">
                                  <a:pos x="112" y="21"/>
                                </a:cxn>
                              </a:cxnLst>
                              <a:rect l="0" t="0" r="r" b="b"/>
                              <a:pathLst>
                                <a:path w="124" h="122">
                                  <a:moveTo>
                                    <a:pt x="112" y="21"/>
                                  </a:moveTo>
                                  <a:lnTo>
                                    <a:pt x="94" y="4"/>
                                  </a:lnTo>
                                  <a:lnTo>
                                    <a:pt x="69" y="0"/>
                                  </a:lnTo>
                                  <a:lnTo>
                                    <a:pt x="47" y="0"/>
                                  </a:lnTo>
                                  <a:lnTo>
                                    <a:pt x="22" y="13"/>
                                  </a:lnTo>
                                  <a:lnTo>
                                    <a:pt x="5" y="29"/>
                                  </a:lnTo>
                                  <a:lnTo>
                                    <a:pt x="0" y="55"/>
                                  </a:lnTo>
                                  <a:lnTo>
                                    <a:pt x="0" y="80"/>
                                  </a:lnTo>
                                  <a:lnTo>
                                    <a:pt x="13" y="101"/>
                                  </a:lnTo>
                                  <a:lnTo>
                                    <a:pt x="35" y="114"/>
                                  </a:lnTo>
                                  <a:lnTo>
                                    <a:pt x="56" y="122"/>
                                  </a:lnTo>
                                  <a:lnTo>
                                    <a:pt x="82" y="122"/>
                                  </a:lnTo>
                                  <a:lnTo>
                                    <a:pt x="103" y="110"/>
                                  </a:lnTo>
                                  <a:lnTo>
                                    <a:pt x="120" y="93"/>
                                  </a:lnTo>
                                  <a:lnTo>
                                    <a:pt x="124" y="67"/>
                                  </a:lnTo>
                                  <a:lnTo>
                                    <a:pt x="124" y="46"/>
                                  </a:lnTo>
                                  <a:lnTo>
                                    <a:pt x="112" y="21"/>
                                  </a:lnTo>
                                  <a:close/>
                                </a:path>
                              </a:pathLst>
                            </a:custGeom>
                            <a:solidFill>
                              <a:srgbClr val="1C3991"/>
                            </a:solidFill>
                            <a:ln w="9525">
                              <a:noFill/>
                              <a:round/>
                              <a:headEnd/>
                              <a:tailEnd/>
                            </a:ln>
                          </p:spPr>
                          <p:txBody>
                            <a:bodyPr/>
                            <a:lstStyle/>
                            <a:p>
                              <a:endParaRPr lang="en-US"/>
                            </a:p>
                          </p:txBody>
                        </p:sp>
                        <p:sp>
                          <p:nvSpPr>
                            <p:cNvPr id="266407" name="Freeform 167"/>
                            <p:cNvSpPr>
                              <a:spLocks/>
                            </p:cNvSpPr>
                            <p:nvPr/>
                          </p:nvSpPr>
                          <p:spPr bwMode="auto">
                            <a:xfrm>
                              <a:off x="816" y="1090"/>
                              <a:ext cx="115" cy="114"/>
                            </a:xfrm>
                            <a:custGeom>
                              <a:avLst/>
                              <a:gdLst/>
                              <a:ahLst/>
                              <a:cxnLst>
                                <a:cxn ang="0">
                                  <a:pos x="102" y="21"/>
                                </a:cxn>
                                <a:cxn ang="0">
                                  <a:pos x="85" y="4"/>
                                </a:cxn>
                                <a:cxn ang="0">
                                  <a:pos x="64" y="0"/>
                                </a:cxn>
                                <a:cxn ang="0">
                                  <a:pos x="42" y="0"/>
                                </a:cxn>
                                <a:cxn ang="0">
                                  <a:pos x="21" y="13"/>
                                </a:cxn>
                                <a:cxn ang="0">
                                  <a:pos x="4" y="30"/>
                                </a:cxn>
                                <a:cxn ang="0">
                                  <a:pos x="0" y="51"/>
                                </a:cxn>
                                <a:cxn ang="0">
                                  <a:pos x="0" y="72"/>
                                </a:cxn>
                                <a:cxn ang="0">
                                  <a:pos x="12" y="93"/>
                                </a:cxn>
                                <a:cxn ang="0">
                                  <a:pos x="30" y="106"/>
                                </a:cxn>
                                <a:cxn ang="0">
                                  <a:pos x="55" y="114"/>
                                </a:cxn>
                                <a:cxn ang="0">
                                  <a:pos x="77" y="114"/>
                                </a:cxn>
                                <a:cxn ang="0">
                                  <a:pos x="94" y="101"/>
                                </a:cxn>
                                <a:cxn ang="0">
                                  <a:pos x="111" y="84"/>
                                </a:cxn>
                                <a:cxn ang="0">
                                  <a:pos x="115" y="63"/>
                                </a:cxn>
                                <a:cxn ang="0">
                                  <a:pos x="115" y="42"/>
                                </a:cxn>
                                <a:cxn ang="0">
                                  <a:pos x="102" y="21"/>
                                </a:cxn>
                              </a:cxnLst>
                              <a:rect l="0" t="0" r="r" b="b"/>
                              <a:pathLst>
                                <a:path w="115" h="114">
                                  <a:moveTo>
                                    <a:pt x="102" y="21"/>
                                  </a:moveTo>
                                  <a:lnTo>
                                    <a:pt x="85" y="4"/>
                                  </a:lnTo>
                                  <a:lnTo>
                                    <a:pt x="64" y="0"/>
                                  </a:lnTo>
                                  <a:lnTo>
                                    <a:pt x="42" y="0"/>
                                  </a:lnTo>
                                  <a:lnTo>
                                    <a:pt x="21" y="13"/>
                                  </a:lnTo>
                                  <a:lnTo>
                                    <a:pt x="4" y="30"/>
                                  </a:lnTo>
                                  <a:lnTo>
                                    <a:pt x="0" y="51"/>
                                  </a:lnTo>
                                  <a:lnTo>
                                    <a:pt x="0" y="72"/>
                                  </a:lnTo>
                                  <a:lnTo>
                                    <a:pt x="12" y="93"/>
                                  </a:lnTo>
                                  <a:lnTo>
                                    <a:pt x="30" y="106"/>
                                  </a:lnTo>
                                  <a:lnTo>
                                    <a:pt x="55" y="114"/>
                                  </a:lnTo>
                                  <a:lnTo>
                                    <a:pt x="77" y="114"/>
                                  </a:lnTo>
                                  <a:lnTo>
                                    <a:pt x="94" y="101"/>
                                  </a:lnTo>
                                  <a:lnTo>
                                    <a:pt x="111" y="84"/>
                                  </a:lnTo>
                                  <a:lnTo>
                                    <a:pt x="115" y="63"/>
                                  </a:lnTo>
                                  <a:lnTo>
                                    <a:pt x="115" y="42"/>
                                  </a:lnTo>
                                  <a:lnTo>
                                    <a:pt x="102" y="21"/>
                                  </a:lnTo>
                                  <a:close/>
                                </a:path>
                              </a:pathLst>
                            </a:custGeom>
                            <a:solidFill>
                              <a:srgbClr val="2040A1"/>
                            </a:solidFill>
                            <a:ln w="9525">
                              <a:noFill/>
                              <a:round/>
                              <a:headEnd/>
                              <a:tailEnd/>
                            </a:ln>
                          </p:spPr>
                          <p:txBody>
                            <a:bodyPr/>
                            <a:lstStyle/>
                            <a:p>
                              <a:endParaRPr lang="en-US"/>
                            </a:p>
                          </p:txBody>
                        </p:sp>
                        <p:sp>
                          <p:nvSpPr>
                            <p:cNvPr id="266408" name="Freeform 168"/>
                            <p:cNvSpPr>
                              <a:spLocks/>
                            </p:cNvSpPr>
                            <p:nvPr/>
                          </p:nvSpPr>
                          <p:spPr bwMode="auto">
                            <a:xfrm>
                              <a:off x="824" y="1094"/>
                              <a:ext cx="99" cy="102"/>
                            </a:xfrm>
                            <a:custGeom>
                              <a:avLst/>
                              <a:gdLst/>
                              <a:ahLst/>
                              <a:cxnLst>
                                <a:cxn ang="0">
                                  <a:pos x="90" y="21"/>
                                </a:cxn>
                                <a:cxn ang="0">
                                  <a:pos x="73" y="9"/>
                                </a:cxn>
                                <a:cxn ang="0">
                                  <a:pos x="56" y="0"/>
                                </a:cxn>
                                <a:cxn ang="0">
                                  <a:pos x="34" y="5"/>
                                </a:cxn>
                                <a:cxn ang="0">
                                  <a:pos x="17" y="13"/>
                                </a:cxn>
                                <a:cxn ang="0">
                                  <a:pos x="4" y="30"/>
                                </a:cxn>
                                <a:cxn ang="0">
                                  <a:pos x="0" y="47"/>
                                </a:cxn>
                                <a:cxn ang="0">
                                  <a:pos x="0" y="64"/>
                                </a:cxn>
                                <a:cxn ang="0">
                                  <a:pos x="9" y="85"/>
                                </a:cxn>
                                <a:cxn ang="0">
                                  <a:pos x="26" y="97"/>
                                </a:cxn>
                                <a:cxn ang="0">
                                  <a:pos x="47" y="102"/>
                                </a:cxn>
                                <a:cxn ang="0">
                                  <a:pos x="64" y="102"/>
                                </a:cxn>
                                <a:cxn ang="0">
                                  <a:pos x="81" y="93"/>
                                </a:cxn>
                                <a:cxn ang="0">
                                  <a:pos x="94" y="76"/>
                                </a:cxn>
                                <a:cxn ang="0">
                                  <a:pos x="99" y="59"/>
                                </a:cxn>
                                <a:cxn ang="0">
                                  <a:pos x="99" y="38"/>
                                </a:cxn>
                                <a:cxn ang="0">
                                  <a:pos x="90" y="21"/>
                                </a:cxn>
                              </a:cxnLst>
                              <a:rect l="0" t="0" r="r" b="b"/>
                              <a:pathLst>
                                <a:path w="99" h="102">
                                  <a:moveTo>
                                    <a:pt x="90" y="21"/>
                                  </a:moveTo>
                                  <a:lnTo>
                                    <a:pt x="73" y="9"/>
                                  </a:lnTo>
                                  <a:lnTo>
                                    <a:pt x="56" y="0"/>
                                  </a:lnTo>
                                  <a:lnTo>
                                    <a:pt x="34" y="5"/>
                                  </a:lnTo>
                                  <a:lnTo>
                                    <a:pt x="17" y="13"/>
                                  </a:lnTo>
                                  <a:lnTo>
                                    <a:pt x="4" y="30"/>
                                  </a:lnTo>
                                  <a:lnTo>
                                    <a:pt x="0" y="47"/>
                                  </a:lnTo>
                                  <a:lnTo>
                                    <a:pt x="0" y="64"/>
                                  </a:lnTo>
                                  <a:lnTo>
                                    <a:pt x="9" y="85"/>
                                  </a:lnTo>
                                  <a:lnTo>
                                    <a:pt x="26" y="97"/>
                                  </a:lnTo>
                                  <a:lnTo>
                                    <a:pt x="47" y="102"/>
                                  </a:lnTo>
                                  <a:lnTo>
                                    <a:pt x="64" y="102"/>
                                  </a:lnTo>
                                  <a:lnTo>
                                    <a:pt x="81" y="93"/>
                                  </a:lnTo>
                                  <a:lnTo>
                                    <a:pt x="94" y="76"/>
                                  </a:lnTo>
                                  <a:lnTo>
                                    <a:pt x="99" y="59"/>
                                  </a:lnTo>
                                  <a:lnTo>
                                    <a:pt x="99" y="38"/>
                                  </a:lnTo>
                                  <a:lnTo>
                                    <a:pt x="90" y="21"/>
                                  </a:lnTo>
                                  <a:close/>
                                </a:path>
                              </a:pathLst>
                            </a:custGeom>
                            <a:solidFill>
                              <a:srgbClr val="2347B4"/>
                            </a:solidFill>
                            <a:ln w="9525">
                              <a:noFill/>
                              <a:round/>
                              <a:headEnd/>
                              <a:tailEnd/>
                            </a:ln>
                          </p:spPr>
                          <p:txBody>
                            <a:bodyPr/>
                            <a:lstStyle/>
                            <a:p>
                              <a:endParaRPr lang="en-US"/>
                            </a:p>
                          </p:txBody>
                        </p:sp>
                        <p:sp>
                          <p:nvSpPr>
                            <p:cNvPr id="266409" name="Freeform 169"/>
                            <p:cNvSpPr>
                              <a:spLocks/>
                            </p:cNvSpPr>
                            <p:nvPr/>
                          </p:nvSpPr>
                          <p:spPr bwMode="auto">
                            <a:xfrm>
                              <a:off x="833" y="1103"/>
                              <a:ext cx="81" cy="84"/>
                            </a:xfrm>
                            <a:custGeom>
                              <a:avLst/>
                              <a:gdLst/>
                              <a:ahLst/>
                              <a:cxnLst>
                                <a:cxn ang="0">
                                  <a:pos x="72" y="17"/>
                                </a:cxn>
                                <a:cxn ang="0">
                                  <a:pos x="60" y="4"/>
                                </a:cxn>
                                <a:cxn ang="0">
                                  <a:pos x="47" y="0"/>
                                </a:cxn>
                                <a:cxn ang="0">
                                  <a:pos x="30" y="0"/>
                                </a:cxn>
                                <a:cxn ang="0">
                                  <a:pos x="13" y="8"/>
                                </a:cxn>
                                <a:cxn ang="0">
                                  <a:pos x="4" y="21"/>
                                </a:cxn>
                                <a:cxn ang="0">
                                  <a:pos x="0" y="38"/>
                                </a:cxn>
                                <a:cxn ang="0">
                                  <a:pos x="0" y="55"/>
                                </a:cxn>
                                <a:cxn ang="0">
                                  <a:pos x="8" y="67"/>
                                </a:cxn>
                                <a:cxn ang="0">
                                  <a:pos x="21" y="76"/>
                                </a:cxn>
                                <a:cxn ang="0">
                                  <a:pos x="38" y="84"/>
                                </a:cxn>
                                <a:cxn ang="0">
                                  <a:pos x="55" y="84"/>
                                </a:cxn>
                                <a:cxn ang="0">
                                  <a:pos x="68" y="76"/>
                                </a:cxn>
                                <a:cxn ang="0">
                                  <a:pos x="77" y="63"/>
                                </a:cxn>
                                <a:cxn ang="0">
                                  <a:pos x="81" y="46"/>
                                </a:cxn>
                                <a:cxn ang="0">
                                  <a:pos x="81" y="29"/>
                                </a:cxn>
                                <a:cxn ang="0">
                                  <a:pos x="72" y="17"/>
                                </a:cxn>
                              </a:cxnLst>
                              <a:rect l="0" t="0" r="r" b="b"/>
                              <a:pathLst>
                                <a:path w="81" h="84">
                                  <a:moveTo>
                                    <a:pt x="72" y="17"/>
                                  </a:moveTo>
                                  <a:lnTo>
                                    <a:pt x="60" y="4"/>
                                  </a:lnTo>
                                  <a:lnTo>
                                    <a:pt x="47" y="0"/>
                                  </a:lnTo>
                                  <a:lnTo>
                                    <a:pt x="30" y="0"/>
                                  </a:lnTo>
                                  <a:lnTo>
                                    <a:pt x="13" y="8"/>
                                  </a:lnTo>
                                  <a:lnTo>
                                    <a:pt x="4" y="21"/>
                                  </a:lnTo>
                                  <a:lnTo>
                                    <a:pt x="0" y="38"/>
                                  </a:lnTo>
                                  <a:lnTo>
                                    <a:pt x="0" y="55"/>
                                  </a:lnTo>
                                  <a:lnTo>
                                    <a:pt x="8" y="67"/>
                                  </a:lnTo>
                                  <a:lnTo>
                                    <a:pt x="21" y="76"/>
                                  </a:lnTo>
                                  <a:lnTo>
                                    <a:pt x="38" y="84"/>
                                  </a:lnTo>
                                  <a:lnTo>
                                    <a:pt x="55" y="84"/>
                                  </a:lnTo>
                                  <a:lnTo>
                                    <a:pt x="68" y="76"/>
                                  </a:lnTo>
                                  <a:lnTo>
                                    <a:pt x="77" y="63"/>
                                  </a:lnTo>
                                  <a:lnTo>
                                    <a:pt x="81" y="46"/>
                                  </a:lnTo>
                                  <a:lnTo>
                                    <a:pt x="81" y="29"/>
                                  </a:lnTo>
                                  <a:lnTo>
                                    <a:pt x="72" y="17"/>
                                  </a:lnTo>
                                  <a:close/>
                                </a:path>
                              </a:pathLst>
                            </a:custGeom>
                            <a:solidFill>
                              <a:srgbClr val="274FC6"/>
                            </a:solidFill>
                            <a:ln w="9525">
                              <a:noFill/>
                              <a:round/>
                              <a:headEnd/>
                              <a:tailEnd/>
                            </a:ln>
                          </p:spPr>
                          <p:txBody>
                            <a:bodyPr/>
                            <a:lstStyle/>
                            <a:p>
                              <a:endParaRPr lang="en-US"/>
                            </a:p>
                          </p:txBody>
                        </p:sp>
                        <p:sp>
                          <p:nvSpPr>
                            <p:cNvPr id="266410" name="Freeform 170"/>
                            <p:cNvSpPr>
                              <a:spLocks/>
                            </p:cNvSpPr>
                            <p:nvPr/>
                          </p:nvSpPr>
                          <p:spPr bwMode="auto">
                            <a:xfrm>
                              <a:off x="837" y="1111"/>
                              <a:ext cx="68" cy="68"/>
                            </a:xfrm>
                            <a:custGeom>
                              <a:avLst/>
                              <a:gdLst/>
                              <a:ahLst/>
                              <a:cxnLst>
                                <a:cxn ang="0">
                                  <a:pos x="60" y="13"/>
                                </a:cxn>
                                <a:cxn ang="0">
                                  <a:pos x="51" y="4"/>
                                </a:cxn>
                                <a:cxn ang="0">
                                  <a:pos x="39" y="0"/>
                                </a:cxn>
                                <a:cxn ang="0">
                                  <a:pos x="26" y="0"/>
                                </a:cxn>
                                <a:cxn ang="0">
                                  <a:pos x="13" y="9"/>
                                </a:cxn>
                                <a:cxn ang="0">
                                  <a:pos x="4" y="21"/>
                                </a:cxn>
                                <a:cxn ang="0">
                                  <a:pos x="0" y="34"/>
                                </a:cxn>
                                <a:cxn ang="0">
                                  <a:pos x="0" y="42"/>
                                </a:cxn>
                                <a:cxn ang="0">
                                  <a:pos x="9" y="55"/>
                                </a:cxn>
                                <a:cxn ang="0">
                                  <a:pos x="17" y="63"/>
                                </a:cxn>
                                <a:cxn ang="0">
                                  <a:pos x="30" y="68"/>
                                </a:cxn>
                                <a:cxn ang="0">
                                  <a:pos x="43" y="68"/>
                                </a:cxn>
                                <a:cxn ang="0">
                                  <a:pos x="56" y="59"/>
                                </a:cxn>
                                <a:cxn ang="0">
                                  <a:pos x="64" y="51"/>
                                </a:cxn>
                                <a:cxn ang="0">
                                  <a:pos x="68" y="38"/>
                                </a:cxn>
                                <a:cxn ang="0">
                                  <a:pos x="68" y="25"/>
                                </a:cxn>
                                <a:cxn ang="0">
                                  <a:pos x="60" y="13"/>
                                </a:cxn>
                              </a:cxnLst>
                              <a:rect l="0" t="0" r="r" b="b"/>
                              <a:pathLst>
                                <a:path w="68" h="68">
                                  <a:moveTo>
                                    <a:pt x="60" y="13"/>
                                  </a:moveTo>
                                  <a:lnTo>
                                    <a:pt x="51" y="4"/>
                                  </a:lnTo>
                                  <a:lnTo>
                                    <a:pt x="39" y="0"/>
                                  </a:lnTo>
                                  <a:lnTo>
                                    <a:pt x="26" y="0"/>
                                  </a:lnTo>
                                  <a:lnTo>
                                    <a:pt x="13" y="9"/>
                                  </a:lnTo>
                                  <a:lnTo>
                                    <a:pt x="4" y="21"/>
                                  </a:lnTo>
                                  <a:lnTo>
                                    <a:pt x="0" y="34"/>
                                  </a:lnTo>
                                  <a:lnTo>
                                    <a:pt x="0" y="42"/>
                                  </a:lnTo>
                                  <a:lnTo>
                                    <a:pt x="9" y="55"/>
                                  </a:lnTo>
                                  <a:lnTo>
                                    <a:pt x="17" y="63"/>
                                  </a:lnTo>
                                  <a:lnTo>
                                    <a:pt x="30" y="68"/>
                                  </a:lnTo>
                                  <a:lnTo>
                                    <a:pt x="43" y="68"/>
                                  </a:lnTo>
                                  <a:lnTo>
                                    <a:pt x="56" y="59"/>
                                  </a:lnTo>
                                  <a:lnTo>
                                    <a:pt x="64" y="51"/>
                                  </a:lnTo>
                                  <a:lnTo>
                                    <a:pt x="68" y="38"/>
                                  </a:lnTo>
                                  <a:lnTo>
                                    <a:pt x="68" y="25"/>
                                  </a:lnTo>
                                  <a:lnTo>
                                    <a:pt x="60" y="13"/>
                                  </a:lnTo>
                                  <a:close/>
                                </a:path>
                              </a:pathLst>
                            </a:custGeom>
                            <a:solidFill>
                              <a:srgbClr val="2B56D7"/>
                            </a:solidFill>
                            <a:ln w="9525">
                              <a:noFill/>
                              <a:round/>
                              <a:headEnd/>
                              <a:tailEnd/>
                            </a:ln>
                          </p:spPr>
                          <p:txBody>
                            <a:bodyPr/>
                            <a:lstStyle/>
                            <a:p>
                              <a:endParaRPr lang="en-US"/>
                            </a:p>
                          </p:txBody>
                        </p:sp>
                        <p:sp>
                          <p:nvSpPr>
                            <p:cNvPr id="266411" name="Freeform 171"/>
                            <p:cNvSpPr>
                              <a:spLocks/>
                            </p:cNvSpPr>
                            <p:nvPr/>
                          </p:nvSpPr>
                          <p:spPr bwMode="auto">
                            <a:xfrm>
                              <a:off x="846" y="1115"/>
                              <a:ext cx="55" cy="59"/>
                            </a:xfrm>
                            <a:custGeom>
                              <a:avLst/>
                              <a:gdLst/>
                              <a:ahLst/>
                              <a:cxnLst>
                                <a:cxn ang="0">
                                  <a:pos x="51" y="13"/>
                                </a:cxn>
                                <a:cxn ang="0">
                                  <a:pos x="42" y="5"/>
                                </a:cxn>
                                <a:cxn ang="0">
                                  <a:pos x="30" y="0"/>
                                </a:cxn>
                                <a:cxn ang="0">
                                  <a:pos x="21" y="0"/>
                                </a:cxn>
                                <a:cxn ang="0">
                                  <a:pos x="8" y="9"/>
                                </a:cxn>
                                <a:cxn ang="0">
                                  <a:pos x="0" y="17"/>
                                </a:cxn>
                                <a:cxn ang="0">
                                  <a:pos x="0" y="26"/>
                                </a:cxn>
                                <a:cxn ang="0">
                                  <a:pos x="4" y="51"/>
                                </a:cxn>
                                <a:cxn ang="0">
                                  <a:pos x="25" y="59"/>
                                </a:cxn>
                                <a:cxn ang="0">
                                  <a:pos x="38" y="59"/>
                                </a:cxn>
                                <a:cxn ang="0">
                                  <a:pos x="47" y="55"/>
                                </a:cxn>
                                <a:cxn ang="0">
                                  <a:pos x="55" y="47"/>
                                </a:cxn>
                                <a:cxn ang="0">
                                  <a:pos x="55" y="34"/>
                                </a:cxn>
                                <a:cxn ang="0">
                                  <a:pos x="51" y="13"/>
                                </a:cxn>
                              </a:cxnLst>
                              <a:rect l="0" t="0" r="r" b="b"/>
                              <a:pathLst>
                                <a:path w="55" h="59">
                                  <a:moveTo>
                                    <a:pt x="51" y="13"/>
                                  </a:moveTo>
                                  <a:lnTo>
                                    <a:pt x="42" y="5"/>
                                  </a:lnTo>
                                  <a:lnTo>
                                    <a:pt x="30" y="0"/>
                                  </a:lnTo>
                                  <a:lnTo>
                                    <a:pt x="21" y="0"/>
                                  </a:lnTo>
                                  <a:lnTo>
                                    <a:pt x="8" y="9"/>
                                  </a:lnTo>
                                  <a:lnTo>
                                    <a:pt x="0" y="17"/>
                                  </a:lnTo>
                                  <a:lnTo>
                                    <a:pt x="0" y="26"/>
                                  </a:lnTo>
                                  <a:lnTo>
                                    <a:pt x="4" y="51"/>
                                  </a:lnTo>
                                  <a:lnTo>
                                    <a:pt x="25" y="59"/>
                                  </a:lnTo>
                                  <a:lnTo>
                                    <a:pt x="38" y="59"/>
                                  </a:lnTo>
                                  <a:lnTo>
                                    <a:pt x="47" y="55"/>
                                  </a:lnTo>
                                  <a:lnTo>
                                    <a:pt x="55" y="47"/>
                                  </a:lnTo>
                                  <a:lnTo>
                                    <a:pt x="55" y="34"/>
                                  </a:lnTo>
                                  <a:lnTo>
                                    <a:pt x="51" y="13"/>
                                  </a:lnTo>
                                  <a:close/>
                                </a:path>
                              </a:pathLst>
                            </a:custGeom>
                            <a:solidFill>
                              <a:srgbClr val="2D5BE5"/>
                            </a:solidFill>
                            <a:ln w="9525">
                              <a:noFill/>
                              <a:round/>
                              <a:headEnd/>
                              <a:tailEnd/>
                            </a:ln>
                          </p:spPr>
                          <p:txBody>
                            <a:bodyPr/>
                            <a:lstStyle/>
                            <a:p>
                              <a:endParaRPr lang="en-US"/>
                            </a:p>
                          </p:txBody>
                        </p:sp>
                        <p:sp>
                          <p:nvSpPr>
                            <p:cNvPr id="266412" name="Freeform 172"/>
                            <p:cNvSpPr>
                              <a:spLocks/>
                            </p:cNvSpPr>
                            <p:nvPr/>
                          </p:nvSpPr>
                          <p:spPr bwMode="auto">
                            <a:xfrm>
                              <a:off x="854" y="1124"/>
                              <a:ext cx="43" cy="42"/>
                            </a:xfrm>
                            <a:custGeom>
                              <a:avLst/>
                              <a:gdLst/>
                              <a:ahLst/>
                              <a:cxnLst>
                                <a:cxn ang="0">
                                  <a:pos x="34" y="8"/>
                                </a:cxn>
                                <a:cxn ang="0">
                                  <a:pos x="30" y="0"/>
                                </a:cxn>
                                <a:cxn ang="0">
                                  <a:pos x="22" y="0"/>
                                </a:cxn>
                                <a:cxn ang="0">
                                  <a:pos x="4" y="4"/>
                                </a:cxn>
                                <a:cxn ang="0">
                                  <a:pos x="0" y="21"/>
                                </a:cxn>
                                <a:cxn ang="0">
                                  <a:pos x="4" y="34"/>
                                </a:cxn>
                                <a:cxn ang="0">
                                  <a:pos x="9" y="38"/>
                                </a:cxn>
                                <a:cxn ang="0">
                                  <a:pos x="17" y="42"/>
                                </a:cxn>
                                <a:cxn ang="0">
                                  <a:pos x="26" y="42"/>
                                </a:cxn>
                                <a:cxn ang="0">
                                  <a:pos x="34" y="38"/>
                                </a:cxn>
                                <a:cxn ang="0">
                                  <a:pos x="43" y="25"/>
                                </a:cxn>
                                <a:cxn ang="0">
                                  <a:pos x="34" y="8"/>
                                </a:cxn>
                              </a:cxnLst>
                              <a:rect l="0" t="0" r="r" b="b"/>
                              <a:pathLst>
                                <a:path w="43" h="42">
                                  <a:moveTo>
                                    <a:pt x="34" y="8"/>
                                  </a:moveTo>
                                  <a:lnTo>
                                    <a:pt x="30" y="0"/>
                                  </a:lnTo>
                                  <a:lnTo>
                                    <a:pt x="22" y="0"/>
                                  </a:lnTo>
                                  <a:lnTo>
                                    <a:pt x="4" y="4"/>
                                  </a:lnTo>
                                  <a:lnTo>
                                    <a:pt x="0" y="21"/>
                                  </a:lnTo>
                                  <a:lnTo>
                                    <a:pt x="4" y="34"/>
                                  </a:lnTo>
                                  <a:lnTo>
                                    <a:pt x="9" y="38"/>
                                  </a:lnTo>
                                  <a:lnTo>
                                    <a:pt x="17" y="42"/>
                                  </a:lnTo>
                                  <a:lnTo>
                                    <a:pt x="26" y="42"/>
                                  </a:lnTo>
                                  <a:lnTo>
                                    <a:pt x="34" y="38"/>
                                  </a:lnTo>
                                  <a:lnTo>
                                    <a:pt x="43" y="25"/>
                                  </a:lnTo>
                                  <a:lnTo>
                                    <a:pt x="34" y="8"/>
                                  </a:lnTo>
                                  <a:close/>
                                </a:path>
                              </a:pathLst>
                            </a:custGeom>
                            <a:solidFill>
                              <a:srgbClr val="2F60F0"/>
                            </a:solidFill>
                            <a:ln w="9525">
                              <a:noFill/>
                              <a:round/>
                              <a:headEnd/>
                              <a:tailEnd/>
                            </a:ln>
                          </p:spPr>
                          <p:txBody>
                            <a:bodyPr/>
                            <a:lstStyle/>
                            <a:p>
                              <a:endParaRPr lang="en-US"/>
                            </a:p>
                          </p:txBody>
                        </p:sp>
                        <p:sp>
                          <p:nvSpPr>
                            <p:cNvPr id="266413" name="Freeform 173"/>
                            <p:cNvSpPr>
                              <a:spLocks/>
                            </p:cNvSpPr>
                            <p:nvPr/>
                          </p:nvSpPr>
                          <p:spPr bwMode="auto">
                            <a:xfrm>
                              <a:off x="854" y="1128"/>
                              <a:ext cx="34" cy="30"/>
                            </a:xfrm>
                            <a:custGeom>
                              <a:avLst/>
                              <a:gdLst/>
                              <a:ahLst/>
                              <a:cxnLst>
                                <a:cxn ang="0">
                                  <a:pos x="30" y="8"/>
                                </a:cxn>
                                <a:cxn ang="0">
                                  <a:pos x="22" y="0"/>
                                </a:cxn>
                                <a:cxn ang="0">
                                  <a:pos x="9" y="4"/>
                                </a:cxn>
                                <a:cxn ang="0">
                                  <a:pos x="0" y="17"/>
                                </a:cxn>
                                <a:cxn ang="0">
                                  <a:pos x="4" y="25"/>
                                </a:cxn>
                                <a:cxn ang="0">
                                  <a:pos x="17" y="30"/>
                                </a:cxn>
                                <a:cxn ang="0">
                                  <a:pos x="26" y="30"/>
                                </a:cxn>
                                <a:cxn ang="0">
                                  <a:pos x="34" y="17"/>
                                </a:cxn>
                                <a:cxn ang="0">
                                  <a:pos x="30" y="8"/>
                                </a:cxn>
                              </a:cxnLst>
                              <a:rect l="0" t="0" r="r" b="b"/>
                              <a:pathLst>
                                <a:path w="34" h="30">
                                  <a:moveTo>
                                    <a:pt x="30" y="8"/>
                                  </a:moveTo>
                                  <a:lnTo>
                                    <a:pt x="22" y="0"/>
                                  </a:lnTo>
                                  <a:lnTo>
                                    <a:pt x="9" y="4"/>
                                  </a:lnTo>
                                  <a:lnTo>
                                    <a:pt x="0" y="17"/>
                                  </a:lnTo>
                                  <a:lnTo>
                                    <a:pt x="4" y="25"/>
                                  </a:lnTo>
                                  <a:lnTo>
                                    <a:pt x="17" y="30"/>
                                  </a:lnTo>
                                  <a:lnTo>
                                    <a:pt x="26" y="30"/>
                                  </a:lnTo>
                                  <a:lnTo>
                                    <a:pt x="34" y="17"/>
                                  </a:lnTo>
                                  <a:lnTo>
                                    <a:pt x="30" y="8"/>
                                  </a:lnTo>
                                  <a:close/>
                                </a:path>
                              </a:pathLst>
                            </a:custGeom>
                            <a:solidFill>
                              <a:srgbClr val="3163F7"/>
                            </a:solidFill>
                            <a:ln w="9525">
                              <a:noFill/>
                              <a:round/>
                              <a:headEnd/>
                              <a:tailEnd/>
                            </a:ln>
                          </p:spPr>
                          <p:txBody>
                            <a:bodyPr/>
                            <a:lstStyle/>
                            <a:p>
                              <a:endParaRPr lang="en-US"/>
                            </a:p>
                          </p:txBody>
                        </p:sp>
                        <p:sp>
                          <p:nvSpPr>
                            <p:cNvPr id="266414" name="Freeform 174"/>
                            <p:cNvSpPr>
                              <a:spLocks/>
                            </p:cNvSpPr>
                            <p:nvPr/>
                          </p:nvSpPr>
                          <p:spPr bwMode="auto">
                            <a:xfrm>
                              <a:off x="863" y="1136"/>
                              <a:ext cx="17" cy="13"/>
                            </a:xfrm>
                            <a:custGeom>
                              <a:avLst/>
                              <a:gdLst/>
                              <a:ahLst/>
                              <a:cxnLst>
                                <a:cxn ang="0">
                                  <a:pos x="13" y="5"/>
                                </a:cxn>
                                <a:cxn ang="0">
                                  <a:pos x="8" y="0"/>
                                </a:cxn>
                                <a:cxn ang="0">
                                  <a:pos x="4" y="5"/>
                                </a:cxn>
                                <a:cxn ang="0">
                                  <a:pos x="0" y="9"/>
                                </a:cxn>
                                <a:cxn ang="0">
                                  <a:pos x="4" y="13"/>
                                </a:cxn>
                                <a:cxn ang="0">
                                  <a:pos x="8" y="13"/>
                                </a:cxn>
                                <a:cxn ang="0">
                                  <a:pos x="13" y="13"/>
                                </a:cxn>
                                <a:cxn ang="0">
                                  <a:pos x="17" y="9"/>
                                </a:cxn>
                                <a:cxn ang="0">
                                  <a:pos x="13" y="5"/>
                                </a:cxn>
                              </a:cxnLst>
                              <a:rect l="0" t="0" r="r" b="b"/>
                              <a:pathLst>
                                <a:path w="17" h="13">
                                  <a:moveTo>
                                    <a:pt x="13" y="5"/>
                                  </a:moveTo>
                                  <a:lnTo>
                                    <a:pt x="8" y="0"/>
                                  </a:lnTo>
                                  <a:lnTo>
                                    <a:pt x="4" y="5"/>
                                  </a:lnTo>
                                  <a:lnTo>
                                    <a:pt x="0" y="9"/>
                                  </a:lnTo>
                                  <a:lnTo>
                                    <a:pt x="4" y="13"/>
                                  </a:lnTo>
                                  <a:lnTo>
                                    <a:pt x="8" y="13"/>
                                  </a:lnTo>
                                  <a:lnTo>
                                    <a:pt x="13" y="13"/>
                                  </a:lnTo>
                                  <a:lnTo>
                                    <a:pt x="17" y="9"/>
                                  </a:lnTo>
                                  <a:lnTo>
                                    <a:pt x="13" y="5"/>
                                  </a:lnTo>
                                  <a:close/>
                                </a:path>
                              </a:pathLst>
                            </a:custGeom>
                            <a:solidFill>
                              <a:srgbClr val="3264FC"/>
                            </a:solidFill>
                            <a:ln w="9525">
                              <a:noFill/>
                              <a:round/>
                              <a:headEnd/>
                              <a:tailEnd/>
                            </a:ln>
                          </p:spPr>
                          <p:txBody>
                            <a:bodyPr/>
                            <a:lstStyle/>
                            <a:p>
                              <a:endParaRPr lang="en-US"/>
                            </a:p>
                          </p:txBody>
                        </p:sp>
                      </p:grpSp>
                      <p:sp>
                        <p:nvSpPr>
                          <p:cNvPr id="266415" name="Freeform 175"/>
                          <p:cNvSpPr>
                            <a:spLocks/>
                          </p:cNvSpPr>
                          <p:nvPr/>
                        </p:nvSpPr>
                        <p:spPr bwMode="auto">
                          <a:xfrm>
                            <a:off x="794" y="1069"/>
                            <a:ext cx="171" cy="165"/>
                          </a:xfrm>
                          <a:custGeom>
                            <a:avLst/>
                            <a:gdLst/>
                            <a:ahLst/>
                            <a:cxnLst>
                              <a:cxn ang="0">
                                <a:pos x="150" y="30"/>
                              </a:cxn>
                              <a:cxn ang="0">
                                <a:pos x="124" y="8"/>
                              </a:cxn>
                              <a:cxn ang="0">
                                <a:pos x="94" y="0"/>
                              </a:cxn>
                              <a:cxn ang="0">
                                <a:pos x="60" y="0"/>
                              </a:cxn>
                              <a:cxn ang="0">
                                <a:pos x="30" y="17"/>
                              </a:cxn>
                              <a:cxn ang="0">
                                <a:pos x="9" y="42"/>
                              </a:cxn>
                              <a:cxn ang="0">
                                <a:pos x="0" y="72"/>
                              </a:cxn>
                              <a:cxn ang="0">
                                <a:pos x="0" y="105"/>
                              </a:cxn>
                              <a:cxn ang="0">
                                <a:pos x="17" y="135"/>
                              </a:cxn>
                              <a:cxn ang="0">
                                <a:pos x="43" y="156"/>
                              </a:cxn>
                              <a:cxn ang="0">
                                <a:pos x="77" y="165"/>
                              </a:cxn>
                              <a:cxn ang="0">
                                <a:pos x="107" y="165"/>
                              </a:cxn>
                              <a:cxn ang="0">
                                <a:pos x="137" y="148"/>
                              </a:cxn>
                              <a:cxn ang="0">
                                <a:pos x="159" y="122"/>
                              </a:cxn>
                              <a:cxn ang="0">
                                <a:pos x="171" y="93"/>
                              </a:cxn>
                              <a:cxn ang="0">
                                <a:pos x="167" y="59"/>
                              </a:cxn>
                              <a:cxn ang="0">
                                <a:pos x="150" y="30"/>
                              </a:cxn>
                            </a:cxnLst>
                            <a:rect l="0" t="0" r="r" b="b"/>
                            <a:pathLst>
                              <a:path w="171" h="165">
                                <a:moveTo>
                                  <a:pt x="150" y="30"/>
                                </a:moveTo>
                                <a:lnTo>
                                  <a:pt x="124" y="8"/>
                                </a:lnTo>
                                <a:lnTo>
                                  <a:pt x="94" y="0"/>
                                </a:lnTo>
                                <a:lnTo>
                                  <a:pt x="60" y="0"/>
                                </a:lnTo>
                                <a:lnTo>
                                  <a:pt x="30" y="17"/>
                                </a:lnTo>
                                <a:lnTo>
                                  <a:pt x="9" y="42"/>
                                </a:lnTo>
                                <a:lnTo>
                                  <a:pt x="0" y="72"/>
                                </a:lnTo>
                                <a:lnTo>
                                  <a:pt x="0" y="105"/>
                                </a:lnTo>
                                <a:lnTo>
                                  <a:pt x="17" y="135"/>
                                </a:lnTo>
                                <a:lnTo>
                                  <a:pt x="43" y="156"/>
                                </a:lnTo>
                                <a:lnTo>
                                  <a:pt x="77" y="165"/>
                                </a:lnTo>
                                <a:lnTo>
                                  <a:pt x="107" y="165"/>
                                </a:lnTo>
                                <a:lnTo>
                                  <a:pt x="137" y="148"/>
                                </a:lnTo>
                                <a:lnTo>
                                  <a:pt x="159" y="122"/>
                                </a:lnTo>
                                <a:lnTo>
                                  <a:pt x="171" y="93"/>
                                </a:lnTo>
                                <a:lnTo>
                                  <a:pt x="167" y="59"/>
                                </a:lnTo>
                                <a:lnTo>
                                  <a:pt x="150" y="30"/>
                                </a:lnTo>
                                <a:close/>
                              </a:path>
                            </a:pathLst>
                          </a:custGeom>
                          <a:noFill/>
                          <a:ln w="6350">
                            <a:solidFill>
                              <a:srgbClr val="000000"/>
                            </a:solidFill>
                            <a:prstDash val="solid"/>
                            <a:round/>
                            <a:headEnd/>
                            <a:tailEnd/>
                          </a:ln>
                        </p:spPr>
                        <p:txBody>
                          <a:bodyPr/>
                          <a:lstStyle/>
                          <a:p>
                            <a:endParaRPr lang="en-US"/>
                          </a:p>
                        </p:txBody>
                      </p:sp>
                    </p:grpSp>
                    <p:grpSp>
                      <p:nvGrpSpPr>
                        <p:cNvPr id="12" name="Group 176"/>
                        <p:cNvGrpSpPr>
                          <a:grpSpLocks/>
                        </p:cNvGrpSpPr>
                        <p:nvPr/>
                      </p:nvGrpSpPr>
                      <p:grpSpPr bwMode="auto">
                        <a:xfrm>
                          <a:off x="726" y="1158"/>
                          <a:ext cx="171" cy="168"/>
                          <a:chOff x="726" y="1158"/>
                          <a:chExt cx="171" cy="168"/>
                        </a:xfrm>
                      </p:grpSpPr>
                      <p:grpSp>
                        <p:nvGrpSpPr>
                          <p:cNvPr id="13" name="Group 177"/>
                          <p:cNvGrpSpPr>
                            <a:grpSpLocks/>
                          </p:cNvGrpSpPr>
                          <p:nvPr/>
                        </p:nvGrpSpPr>
                        <p:grpSpPr bwMode="auto">
                          <a:xfrm>
                            <a:off x="726" y="1158"/>
                            <a:ext cx="171" cy="168"/>
                            <a:chOff x="726" y="1158"/>
                            <a:chExt cx="171" cy="168"/>
                          </a:xfrm>
                        </p:grpSpPr>
                        <p:sp>
                          <p:nvSpPr>
                            <p:cNvPr id="266418" name="Freeform 178"/>
                            <p:cNvSpPr>
                              <a:spLocks/>
                            </p:cNvSpPr>
                            <p:nvPr/>
                          </p:nvSpPr>
                          <p:spPr bwMode="auto">
                            <a:xfrm>
                              <a:off x="726" y="1158"/>
                              <a:ext cx="171" cy="168"/>
                            </a:xfrm>
                            <a:custGeom>
                              <a:avLst/>
                              <a:gdLst/>
                              <a:ahLst/>
                              <a:cxnLst>
                                <a:cxn ang="0">
                                  <a:pos x="150" y="29"/>
                                </a:cxn>
                                <a:cxn ang="0">
                                  <a:pos x="124" y="8"/>
                                </a:cxn>
                                <a:cxn ang="0">
                                  <a:pos x="94" y="0"/>
                                </a:cxn>
                                <a:cxn ang="0">
                                  <a:pos x="60" y="0"/>
                                </a:cxn>
                                <a:cxn ang="0">
                                  <a:pos x="30" y="16"/>
                                </a:cxn>
                                <a:cxn ang="0">
                                  <a:pos x="8" y="42"/>
                                </a:cxn>
                                <a:cxn ang="0">
                                  <a:pos x="0" y="76"/>
                                </a:cxn>
                                <a:cxn ang="0">
                                  <a:pos x="0" y="105"/>
                                </a:cxn>
                                <a:cxn ang="0">
                                  <a:pos x="17" y="135"/>
                                </a:cxn>
                                <a:cxn ang="0">
                                  <a:pos x="43" y="156"/>
                                </a:cxn>
                                <a:cxn ang="0">
                                  <a:pos x="72" y="168"/>
                                </a:cxn>
                                <a:cxn ang="0">
                                  <a:pos x="107" y="164"/>
                                </a:cxn>
                                <a:cxn ang="0">
                                  <a:pos x="137" y="147"/>
                                </a:cxn>
                                <a:cxn ang="0">
                                  <a:pos x="158" y="122"/>
                                </a:cxn>
                                <a:cxn ang="0">
                                  <a:pos x="171" y="92"/>
                                </a:cxn>
                                <a:cxn ang="0">
                                  <a:pos x="167" y="59"/>
                                </a:cxn>
                                <a:cxn ang="0">
                                  <a:pos x="150" y="29"/>
                                </a:cxn>
                              </a:cxnLst>
                              <a:rect l="0" t="0" r="r" b="b"/>
                              <a:pathLst>
                                <a:path w="171" h="168">
                                  <a:moveTo>
                                    <a:pt x="150" y="29"/>
                                  </a:moveTo>
                                  <a:lnTo>
                                    <a:pt x="124" y="8"/>
                                  </a:lnTo>
                                  <a:lnTo>
                                    <a:pt x="94" y="0"/>
                                  </a:lnTo>
                                  <a:lnTo>
                                    <a:pt x="60" y="0"/>
                                  </a:lnTo>
                                  <a:lnTo>
                                    <a:pt x="30" y="16"/>
                                  </a:lnTo>
                                  <a:lnTo>
                                    <a:pt x="8" y="42"/>
                                  </a:lnTo>
                                  <a:lnTo>
                                    <a:pt x="0" y="76"/>
                                  </a:lnTo>
                                  <a:lnTo>
                                    <a:pt x="0" y="105"/>
                                  </a:lnTo>
                                  <a:lnTo>
                                    <a:pt x="17" y="135"/>
                                  </a:lnTo>
                                  <a:lnTo>
                                    <a:pt x="43" y="156"/>
                                  </a:lnTo>
                                  <a:lnTo>
                                    <a:pt x="72" y="168"/>
                                  </a:lnTo>
                                  <a:lnTo>
                                    <a:pt x="107" y="164"/>
                                  </a:lnTo>
                                  <a:lnTo>
                                    <a:pt x="137" y="147"/>
                                  </a:lnTo>
                                  <a:lnTo>
                                    <a:pt x="158" y="122"/>
                                  </a:lnTo>
                                  <a:lnTo>
                                    <a:pt x="171" y="92"/>
                                  </a:lnTo>
                                  <a:lnTo>
                                    <a:pt x="167" y="59"/>
                                  </a:lnTo>
                                  <a:lnTo>
                                    <a:pt x="150" y="29"/>
                                  </a:lnTo>
                                  <a:close/>
                                </a:path>
                              </a:pathLst>
                            </a:custGeom>
                            <a:solidFill>
                              <a:srgbClr val="760000"/>
                            </a:solidFill>
                            <a:ln w="9525">
                              <a:noFill/>
                              <a:round/>
                              <a:headEnd/>
                              <a:tailEnd/>
                            </a:ln>
                          </p:spPr>
                          <p:txBody>
                            <a:bodyPr/>
                            <a:lstStyle/>
                            <a:p>
                              <a:endParaRPr lang="en-US"/>
                            </a:p>
                          </p:txBody>
                        </p:sp>
                        <p:sp>
                          <p:nvSpPr>
                            <p:cNvPr id="266419" name="Freeform 179"/>
                            <p:cNvSpPr>
                              <a:spLocks/>
                            </p:cNvSpPr>
                            <p:nvPr/>
                          </p:nvSpPr>
                          <p:spPr bwMode="auto">
                            <a:xfrm>
                              <a:off x="726" y="1158"/>
                              <a:ext cx="158" cy="156"/>
                            </a:xfrm>
                            <a:custGeom>
                              <a:avLst/>
                              <a:gdLst/>
                              <a:ahLst/>
                              <a:cxnLst>
                                <a:cxn ang="0">
                                  <a:pos x="141" y="29"/>
                                </a:cxn>
                                <a:cxn ang="0">
                                  <a:pos x="115" y="8"/>
                                </a:cxn>
                                <a:cxn ang="0">
                                  <a:pos x="85" y="0"/>
                                </a:cxn>
                                <a:cxn ang="0">
                                  <a:pos x="55" y="4"/>
                                </a:cxn>
                                <a:cxn ang="0">
                                  <a:pos x="30" y="16"/>
                                </a:cxn>
                                <a:cxn ang="0">
                                  <a:pos x="8" y="42"/>
                                </a:cxn>
                                <a:cxn ang="0">
                                  <a:pos x="0" y="71"/>
                                </a:cxn>
                                <a:cxn ang="0">
                                  <a:pos x="4" y="101"/>
                                </a:cxn>
                                <a:cxn ang="0">
                                  <a:pos x="17" y="126"/>
                                </a:cxn>
                                <a:cxn ang="0">
                                  <a:pos x="43" y="147"/>
                                </a:cxn>
                                <a:cxn ang="0">
                                  <a:pos x="72" y="156"/>
                                </a:cxn>
                                <a:cxn ang="0">
                                  <a:pos x="102" y="151"/>
                                </a:cxn>
                                <a:cxn ang="0">
                                  <a:pos x="128" y="139"/>
                                </a:cxn>
                                <a:cxn ang="0">
                                  <a:pos x="150" y="114"/>
                                </a:cxn>
                                <a:cxn ang="0">
                                  <a:pos x="158" y="84"/>
                                </a:cxn>
                                <a:cxn ang="0">
                                  <a:pos x="154" y="54"/>
                                </a:cxn>
                                <a:cxn ang="0">
                                  <a:pos x="141" y="29"/>
                                </a:cxn>
                              </a:cxnLst>
                              <a:rect l="0" t="0" r="r" b="b"/>
                              <a:pathLst>
                                <a:path w="158" h="156">
                                  <a:moveTo>
                                    <a:pt x="141" y="29"/>
                                  </a:moveTo>
                                  <a:lnTo>
                                    <a:pt x="115" y="8"/>
                                  </a:lnTo>
                                  <a:lnTo>
                                    <a:pt x="85" y="0"/>
                                  </a:lnTo>
                                  <a:lnTo>
                                    <a:pt x="55" y="4"/>
                                  </a:lnTo>
                                  <a:lnTo>
                                    <a:pt x="30" y="16"/>
                                  </a:lnTo>
                                  <a:lnTo>
                                    <a:pt x="8" y="42"/>
                                  </a:lnTo>
                                  <a:lnTo>
                                    <a:pt x="0" y="71"/>
                                  </a:lnTo>
                                  <a:lnTo>
                                    <a:pt x="4" y="101"/>
                                  </a:lnTo>
                                  <a:lnTo>
                                    <a:pt x="17" y="126"/>
                                  </a:lnTo>
                                  <a:lnTo>
                                    <a:pt x="43" y="147"/>
                                  </a:lnTo>
                                  <a:lnTo>
                                    <a:pt x="72" y="156"/>
                                  </a:lnTo>
                                  <a:lnTo>
                                    <a:pt x="102" y="151"/>
                                  </a:lnTo>
                                  <a:lnTo>
                                    <a:pt x="128" y="139"/>
                                  </a:lnTo>
                                  <a:lnTo>
                                    <a:pt x="150" y="114"/>
                                  </a:lnTo>
                                  <a:lnTo>
                                    <a:pt x="158" y="84"/>
                                  </a:lnTo>
                                  <a:lnTo>
                                    <a:pt x="154" y="54"/>
                                  </a:lnTo>
                                  <a:lnTo>
                                    <a:pt x="141" y="29"/>
                                  </a:lnTo>
                                  <a:close/>
                                </a:path>
                              </a:pathLst>
                            </a:custGeom>
                            <a:solidFill>
                              <a:srgbClr val="7B0000"/>
                            </a:solidFill>
                            <a:ln w="9525">
                              <a:noFill/>
                              <a:round/>
                              <a:headEnd/>
                              <a:tailEnd/>
                            </a:ln>
                          </p:spPr>
                          <p:txBody>
                            <a:bodyPr/>
                            <a:lstStyle/>
                            <a:p>
                              <a:endParaRPr lang="en-US"/>
                            </a:p>
                          </p:txBody>
                        </p:sp>
                        <p:sp>
                          <p:nvSpPr>
                            <p:cNvPr id="266420" name="Freeform 180"/>
                            <p:cNvSpPr>
                              <a:spLocks/>
                            </p:cNvSpPr>
                            <p:nvPr/>
                          </p:nvSpPr>
                          <p:spPr bwMode="auto">
                            <a:xfrm>
                              <a:off x="734" y="1166"/>
                              <a:ext cx="142" cy="139"/>
                            </a:xfrm>
                            <a:custGeom>
                              <a:avLst/>
                              <a:gdLst/>
                              <a:ahLst/>
                              <a:cxnLst>
                                <a:cxn ang="0">
                                  <a:pos x="124" y="25"/>
                                </a:cxn>
                                <a:cxn ang="0">
                                  <a:pos x="103" y="8"/>
                                </a:cxn>
                                <a:cxn ang="0">
                                  <a:pos x="82" y="0"/>
                                </a:cxn>
                                <a:cxn ang="0">
                                  <a:pos x="52" y="4"/>
                                </a:cxn>
                                <a:cxn ang="0">
                                  <a:pos x="26" y="17"/>
                                </a:cxn>
                                <a:cxn ang="0">
                                  <a:pos x="9" y="38"/>
                                </a:cxn>
                                <a:cxn ang="0">
                                  <a:pos x="0" y="63"/>
                                </a:cxn>
                                <a:cxn ang="0">
                                  <a:pos x="5" y="89"/>
                                </a:cxn>
                                <a:cxn ang="0">
                                  <a:pos x="17" y="114"/>
                                </a:cxn>
                                <a:cxn ang="0">
                                  <a:pos x="39" y="131"/>
                                </a:cxn>
                                <a:cxn ang="0">
                                  <a:pos x="60" y="139"/>
                                </a:cxn>
                                <a:cxn ang="0">
                                  <a:pos x="90" y="135"/>
                                </a:cxn>
                                <a:cxn ang="0">
                                  <a:pos x="116" y="122"/>
                                </a:cxn>
                                <a:cxn ang="0">
                                  <a:pos x="133" y="101"/>
                                </a:cxn>
                                <a:cxn ang="0">
                                  <a:pos x="142" y="80"/>
                                </a:cxn>
                                <a:cxn ang="0">
                                  <a:pos x="137" y="51"/>
                                </a:cxn>
                                <a:cxn ang="0">
                                  <a:pos x="124" y="25"/>
                                </a:cxn>
                              </a:cxnLst>
                              <a:rect l="0" t="0" r="r" b="b"/>
                              <a:pathLst>
                                <a:path w="142" h="139">
                                  <a:moveTo>
                                    <a:pt x="124" y="25"/>
                                  </a:moveTo>
                                  <a:lnTo>
                                    <a:pt x="103" y="8"/>
                                  </a:lnTo>
                                  <a:lnTo>
                                    <a:pt x="82" y="0"/>
                                  </a:lnTo>
                                  <a:lnTo>
                                    <a:pt x="52" y="4"/>
                                  </a:lnTo>
                                  <a:lnTo>
                                    <a:pt x="26" y="17"/>
                                  </a:lnTo>
                                  <a:lnTo>
                                    <a:pt x="9" y="38"/>
                                  </a:lnTo>
                                  <a:lnTo>
                                    <a:pt x="0" y="63"/>
                                  </a:lnTo>
                                  <a:lnTo>
                                    <a:pt x="5" y="89"/>
                                  </a:lnTo>
                                  <a:lnTo>
                                    <a:pt x="17" y="114"/>
                                  </a:lnTo>
                                  <a:lnTo>
                                    <a:pt x="39" y="131"/>
                                  </a:lnTo>
                                  <a:lnTo>
                                    <a:pt x="60" y="139"/>
                                  </a:lnTo>
                                  <a:lnTo>
                                    <a:pt x="90" y="135"/>
                                  </a:lnTo>
                                  <a:lnTo>
                                    <a:pt x="116" y="122"/>
                                  </a:lnTo>
                                  <a:lnTo>
                                    <a:pt x="133" y="101"/>
                                  </a:lnTo>
                                  <a:lnTo>
                                    <a:pt x="142" y="80"/>
                                  </a:lnTo>
                                  <a:lnTo>
                                    <a:pt x="137" y="51"/>
                                  </a:lnTo>
                                  <a:lnTo>
                                    <a:pt x="124" y="25"/>
                                  </a:lnTo>
                                  <a:close/>
                                </a:path>
                              </a:pathLst>
                            </a:custGeom>
                            <a:solidFill>
                              <a:srgbClr val="840000"/>
                            </a:solidFill>
                            <a:ln w="9525">
                              <a:noFill/>
                              <a:round/>
                              <a:headEnd/>
                              <a:tailEnd/>
                            </a:ln>
                          </p:spPr>
                          <p:txBody>
                            <a:bodyPr/>
                            <a:lstStyle/>
                            <a:p>
                              <a:endParaRPr lang="en-US"/>
                            </a:p>
                          </p:txBody>
                        </p:sp>
                        <p:sp>
                          <p:nvSpPr>
                            <p:cNvPr id="266421" name="Freeform 181"/>
                            <p:cNvSpPr>
                              <a:spLocks/>
                            </p:cNvSpPr>
                            <p:nvPr/>
                          </p:nvSpPr>
                          <p:spPr bwMode="auto">
                            <a:xfrm>
                              <a:off x="743" y="1174"/>
                              <a:ext cx="124" cy="123"/>
                            </a:xfrm>
                            <a:custGeom>
                              <a:avLst/>
                              <a:gdLst/>
                              <a:ahLst/>
                              <a:cxnLst>
                                <a:cxn ang="0">
                                  <a:pos x="111" y="22"/>
                                </a:cxn>
                                <a:cxn ang="0">
                                  <a:pos x="94" y="5"/>
                                </a:cxn>
                                <a:cxn ang="0">
                                  <a:pos x="68" y="0"/>
                                </a:cxn>
                                <a:cxn ang="0">
                                  <a:pos x="47" y="0"/>
                                </a:cxn>
                                <a:cxn ang="0">
                                  <a:pos x="21" y="13"/>
                                </a:cxn>
                                <a:cxn ang="0">
                                  <a:pos x="4" y="34"/>
                                </a:cxn>
                                <a:cxn ang="0">
                                  <a:pos x="0" y="55"/>
                                </a:cxn>
                                <a:cxn ang="0">
                                  <a:pos x="0" y="81"/>
                                </a:cxn>
                                <a:cxn ang="0">
                                  <a:pos x="13" y="102"/>
                                </a:cxn>
                                <a:cxn ang="0">
                                  <a:pos x="30" y="119"/>
                                </a:cxn>
                                <a:cxn ang="0">
                                  <a:pos x="55" y="123"/>
                                </a:cxn>
                                <a:cxn ang="0">
                                  <a:pos x="81" y="123"/>
                                </a:cxn>
                                <a:cxn ang="0">
                                  <a:pos x="103" y="110"/>
                                </a:cxn>
                                <a:cxn ang="0">
                                  <a:pos x="120" y="93"/>
                                </a:cxn>
                                <a:cxn ang="0">
                                  <a:pos x="124" y="68"/>
                                </a:cxn>
                                <a:cxn ang="0">
                                  <a:pos x="124" y="47"/>
                                </a:cxn>
                                <a:cxn ang="0">
                                  <a:pos x="111" y="22"/>
                                </a:cxn>
                              </a:cxnLst>
                              <a:rect l="0" t="0" r="r" b="b"/>
                              <a:pathLst>
                                <a:path w="124" h="123">
                                  <a:moveTo>
                                    <a:pt x="111" y="22"/>
                                  </a:moveTo>
                                  <a:lnTo>
                                    <a:pt x="94" y="5"/>
                                  </a:lnTo>
                                  <a:lnTo>
                                    <a:pt x="68" y="0"/>
                                  </a:lnTo>
                                  <a:lnTo>
                                    <a:pt x="47" y="0"/>
                                  </a:lnTo>
                                  <a:lnTo>
                                    <a:pt x="21" y="13"/>
                                  </a:lnTo>
                                  <a:lnTo>
                                    <a:pt x="4" y="34"/>
                                  </a:lnTo>
                                  <a:lnTo>
                                    <a:pt x="0" y="55"/>
                                  </a:lnTo>
                                  <a:lnTo>
                                    <a:pt x="0" y="81"/>
                                  </a:lnTo>
                                  <a:lnTo>
                                    <a:pt x="13" y="102"/>
                                  </a:lnTo>
                                  <a:lnTo>
                                    <a:pt x="30" y="119"/>
                                  </a:lnTo>
                                  <a:lnTo>
                                    <a:pt x="55" y="123"/>
                                  </a:lnTo>
                                  <a:lnTo>
                                    <a:pt x="81" y="123"/>
                                  </a:lnTo>
                                  <a:lnTo>
                                    <a:pt x="103" y="110"/>
                                  </a:lnTo>
                                  <a:lnTo>
                                    <a:pt x="120" y="93"/>
                                  </a:lnTo>
                                  <a:lnTo>
                                    <a:pt x="124" y="68"/>
                                  </a:lnTo>
                                  <a:lnTo>
                                    <a:pt x="124" y="47"/>
                                  </a:lnTo>
                                  <a:lnTo>
                                    <a:pt x="111" y="22"/>
                                  </a:lnTo>
                                  <a:close/>
                                </a:path>
                              </a:pathLst>
                            </a:custGeom>
                            <a:solidFill>
                              <a:srgbClr val="910000"/>
                            </a:solidFill>
                            <a:ln w="9525">
                              <a:noFill/>
                              <a:round/>
                              <a:headEnd/>
                              <a:tailEnd/>
                            </a:ln>
                          </p:spPr>
                          <p:txBody>
                            <a:bodyPr/>
                            <a:lstStyle/>
                            <a:p>
                              <a:endParaRPr lang="en-US"/>
                            </a:p>
                          </p:txBody>
                        </p:sp>
                        <p:sp>
                          <p:nvSpPr>
                            <p:cNvPr id="266422" name="Freeform 182"/>
                            <p:cNvSpPr>
                              <a:spLocks/>
                            </p:cNvSpPr>
                            <p:nvPr/>
                          </p:nvSpPr>
                          <p:spPr bwMode="auto">
                            <a:xfrm>
                              <a:off x="747" y="1179"/>
                              <a:ext cx="116" cy="114"/>
                            </a:xfrm>
                            <a:custGeom>
                              <a:avLst/>
                              <a:gdLst/>
                              <a:ahLst/>
                              <a:cxnLst>
                                <a:cxn ang="0">
                                  <a:pos x="103" y="21"/>
                                </a:cxn>
                                <a:cxn ang="0">
                                  <a:pos x="86" y="4"/>
                                </a:cxn>
                                <a:cxn ang="0">
                                  <a:pos x="64" y="0"/>
                                </a:cxn>
                                <a:cxn ang="0">
                                  <a:pos x="43" y="0"/>
                                </a:cxn>
                                <a:cxn ang="0">
                                  <a:pos x="22" y="12"/>
                                </a:cxn>
                                <a:cxn ang="0">
                                  <a:pos x="4" y="29"/>
                                </a:cxn>
                                <a:cxn ang="0">
                                  <a:pos x="0" y="55"/>
                                </a:cxn>
                                <a:cxn ang="0">
                                  <a:pos x="0" y="76"/>
                                </a:cxn>
                                <a:cxn ang="0">
                                  <a:pos x="13" y="93"/>
                                </a:cxn>
                                <a:cxn ang="0">
                                  <a:pos x="30" y="109"/>
                                </a:cxn>
                                <a:cxn ang="0">
                                  <a:pos x="51" y="114"/>
                                </a:cxn>
                                <a:cxn ang="0">
                                  <a:pos x="73" y="114"/>
                                </a:cxn>
                                <a:cxn ang="0">
                                  <a:pos x="94" y="101"/>
                                </a:cxn>
                                <a:cxn ang="0">
                                  <a:pos x="111" y="84"/>
                                </a:cxn>
                                <a:cxn ang="0">
                                  <a:pos x="116" y="63"/>
                                </a:cxn>
                                <a:cxn ang="0">
                                  <a:pos x="116" y="42"/>
                                </a:cxn>
                                <a:cxn ang="0">
                                  <a:pos x="103" y="21"/>
                                </a:cxn>
                              </a:cxnLst>
                              <a:rect l="0" t="0" r="r" b="b"/>
                              <a:pathLst>
                                <a:path w="116" h="114">
                                  <a:moveTo>
                                    <a:pt x="103" y="21"/>
                                  </a:moveTo>
                                  <a:lnTo>
                                    <a:pt x="86" y="4"/>
                                  </a:lnTo>
                                  <a:lnTo>
                                    <a:pt x="64" y="0"/>
                                  </a:lnTo>
                                  <a:lnTo>
                                    <a:pt x="43" y="0"/>
                                  </a:lnTo>
                                  <a:lnTo>
                                    <a:pt x="22" y="12"/>
                                  </a:lnTo>
                                  <a:lnTo>
                                    <a:pt x="4" y="29"/>
                                  </a:lnTo>
                                  <a:lnTo>
                                    <a:pt x="0" y="55"/>
                                  </a:lnTo>
                                  <a:lnTo>
                                    <a:pt x="0" y="76"/>
                                  </a:lnTo>
                                  <a:lnTo>
                                    <a:pt x="13" y="93"/>
                                  </a:lnTo>
                                  <a:lnTo>
                                    <a:pt x="30" y="109"/>
                                  </a:lnTo>
                                  <a:lnTo>
                                    <a:pt x="51" y="114"/>
                                  </a:lnTo>
                                  <a:lnTo>
                                    <a:pt x="73" y="114"/>
                                  </a:lnTo>
                                  <a:lnTo>
                                    <a:pt x="94" y="101"/>
                                  </a:lnTo>
                                  <a:lnTo>
                                    <a:pt x="111" y="84"/>
                                  </a:lnTo>
                                  <a:lnTo>
                                    <a:pt x="116" y="63"/>
                                  </a:lnTo>
                                  <a:lnTo>
                                    <a:pt x="116" y="42"/>
                                  </a:lnTo>
                                  <a:lnTo>
                                    <a:pt x="103" y="21"/>
                                  </a:lnTo>
                                  <a:close/>
                                </a:path>
                              </a:pathLst>
                            </a:custGeom>
                            <a:solidFill>
                              <a:srgbClr val="A10000"/>
                            </a:solidFill>
                            <a:ln w="9525">
                              <a:noFill/>
                              <a:round/>
                              <a:headEnd/>
                              <a:tailEnd/>
                            </a:ln>
                          </p:spPr>
                          <p:txBody>
                            <a:bodyPr/>
                            <a:lstStyle/>
                            <a:p>
                              <a:endParaRPr lang="en-US"/>
                            </a:p>
                          </p:txBody>
                        </p:sp>
                        <p:sp>
                          <p:nvSpPr>
                            <p:cNvPr id="266423" name="Freeform 183"/>
                            <p:cNvSpPr>
                              <a:spLocks/>
                            </p:cNvSpPr>
                            <p:nvPr/>
                          </p:nvSpPr>
                          <p:spPr bwMode="auto">
                            <a:xfrm>
                              <a:off x="756" y="1187"/>
                              <a:ext cx="98" cy="97"/>
                            </a:xfrm>
                            <a:custGeom>
                              <a:avLst/>
                              <a:gdLst/>
                              <a:ahLst/>
                              <a:cxnLst>
                                <a:cxn ang="0">
                                  <a:pos x="90" y="17"/>
                                </a:cxn>
                                <a:cxn ang="0">
                                  <a:pos x="72" y="4"/>
                                </a:cxn>
                                <a:cxn ang="0">
                                  <a:pos x="55" y="0"/>
                                </a:cxn>
                                <a:cxn ang="0">
                                  <a:pos x="34" y="0"/>
                                </a:cxn>
                                <a:cxn ang="0">
                                  <a:pos x="17" y="9"/>
                                </a:cxn>
                                <a:cxn ang="0">
                                  <a:pos x="4" y="25"/>
                                </a:cxn>
                                <a:cxn ang="0">
                                  <a:pos x="0" y="47"/>
                                </a:cxn>
                                <a:cxn ang="0">
                                  <a:pos x="0" y="63"/>
                                </a:cxn>
                                <a:cxn ang="0">
                                  <a:pos x="8" y="80"/>
                                </a:cxn>
                                <a:cxn ang="0">
                                  <a:pos x="25" y="93"/>
                                </a:cxn>
                                <a:cxn ang="0">
                                  <a:pos x="47" y="97"/>
                                </a:cxn>
                                <a:cxn ang="0">
                                  <a:pos x="64" y="97"/>
                                </a:cxn>
                                <a:cxn ang="0">
                                  <a:pos x="81" y="89"/>
                                </a:cxn>
                                <a:cxn ang="0">
                                  <a:pos x="94" y="72"/>
                                </a:cxn>
                                <a:cxn ang="0">
                                  <a:pos x="98" y="55"/>
                                </a:cxn>
                                <a:cxn ang="0">
                                  <a:pos x="98" y="34"/>
                                </a:cxn>
                                <a:cxn ang="0">
                                  <a:pos x="90" y="17"/>
                                </a:cxn>
                              </a:cxnLst>
                              <a:rect l="0" t="0" r="r" b="b"/>
                              <a:pathLst>
                                <a:path w="98" h="97">
                                  <a:moveTo>
                                    <a:pt x="90" y="17"/>
                                  </a:moveTo>
                                  <a:lnTo>
                                    <a:pt x="72" y="4"/>
                                  </a:lnTo>
                                  <a:lnTo>
                                    <a:pt x="55" y="0"/>
                                  </a:lnTo>
                                  <a:lnTo>
                                    <a:pt x="34" y="0"/>
                                  </a:lnTo>
                                  <a:lnTo>
                                    <a:pt x="17" y="9"/>
                                  </a:lnTo>
                                  <a:lnTo>
                                    <a:pt x="4" y="25"/>
                                  </a:lnTo>
                                  <a:lnTo>
                                    <a:pt x="0" y="47"/>
                                  </a:lnTo>
                                  <a:lnTo>
                                    <a:pt x="0" y="63"/>
                                  </a:lnTo>
                                  <a:lnTo>
                                    <a:pt x="8" y="80"/>
                                  </a:lnTo>
                                  <a:lnTo>
                                    <a:pt x="25" y="93"/>
                                  </a:lnTo>
                                  <a:lnTo>
                                    <a:pt x="47" y="97"/>
                                  </a:lnTo>
                                  <a:lnTo>
                                    <a:pt x="64" y="97"/>
                                  </a:lnTo>
                                  <a:lnTo>
                                    <a:pt x="81" y="89"/>
                                  </a:lnTo>
                                  <a:lnTo>
                                    <a:pt x="94" y="72"/>
                                  </a:lnTo>
                                  <a:lnTo>
                                    <a:pt x="98" y="55"/>
                                  </a:lnTo>
                                  <a:lnTo>
                                    <a:pt x="98" y="34"/>
                                  </a:lnTo>
                                  <a:lnTo>
                                    <a:pt x="90" y="17"/>
                                  </a:lnTo>
                                  <a:close/>
                                </a:path>
                              </a:pathLst>
                            </a:custGeom>
                            <a:solidFill>
                              <a:srgbClr val="B40000"/>
                            </a:solidFill>
                            <a:ln w="9525">
                              <a:noFill/>
                              <a:round/>
                              <a:headEnd/>
                              <a:tailEnd/>
                            </a:ln>
                          </p:spPr>
                          <p:txBody>
                            <a:bodyPr/>
                            <a:lstStyle/>
                            <a:p>
                              <a:endParaRPr lang="en-US"/>
                            </a:p>
                          </p:txBody>
                        </p:sp>
                        <p:sp>
                          <p:nvSpPr>
                            <p:cNvPr id="266424" name="Freeform 184"/>
                            <p:cNvSpPr>
                              <a:spLocks/>
                            </p:cNvSpPr>
                            <p:nvPr/>
                          </p:nvSpPr>
                          <p:spPr bwMode="auto">
                            <a:xfrm>
                              <a:off x="764" y="1196"/>
                              <a:ext cx="82" cy="80"/>
                            </a:xfrm>
                            <a:custGeom>
                              <a:avLst/>
                              <a:gdLst/>
                              <a:ahLst/>
                              <a:cxnLst>
                                <a:cxn ang="0">
                                  <a:pos x="73" y="12"/>
                                </a:cxn>
                                <a:cxn ang="0">
                                  <a:pos x="60" y="4"/>
                                </a:cxn>
                                <a:cxn ang="0">
                                  <a:pos x="47" y="0"/>
                                </a:cxn>
                                <a:cxn ang="0">
                                  <a:pos x="30" y="0"/>
                                </a:cxn>
                                <a:cxn ang="0">
                                  <a:pos x="13" y="8"/>
                                </a:cxn>
                                <a:cxn ang="0">
                                  <a:pos x="5" y="21"/>
                                </a:cxn>
                                <a:cxn ang="0">
                                  <a:pos x="0" y="38"/>
                                </a:cxn>
                                <a:cxn ang="0">
                                  <a:pos x="0" y="54"/>
                                </a:cxn>
                                <a:cxn ang="0">
                                  <a:pos x="9" y="67"/>
                                </a:cxn>
                                <a:cxn ang="0">
                                  <a:pos x="22" y="76"/>
                                </a:cxn>
                                <a:cxn ang="0">
                                  <a:pos x="34" y="80"/>
                                </a:cxn>
                                <a:cxn ang="0">
                                  <a:pos x="52" y="80"/>
                                </a:cxn>
                                <a:cxn ang="0">
                                  <a:pos x="69" y="71"/>
                                </a:cxn>
                                <a:cxn ang="0">
                                  <a:pos x="77" y="59"/>
                                </a:cxn>
                                <a:cxn ang="0">
                                  <a:pos x="82" y="46"/>
                                </a:cxn>
                                <a:cxn ang="0">
                                  <a:pos x="82" y="29"/>
                                </a:cxn>
                                <a:cxn ang="0">
                                  <a:pos x="73" y="12"/>
                                </a:cxn>
                              </a:cxnLst>
                              <a:rect l="0" t="0" r="r" b="b"/>
                              <a:pathLst>
                                <a:path w="82" h="80">
                                  <a:moveTo>
                                    <a:pt x="73" y="12"/>
                                  </a:moveTo>
                                  <a:lnTo>
                                    <a:pt x="60" y="4"/>
                                  </a:lnTo>
                                  <a:lnTo>
                                    <a:pt x="47" y="0"/>
                                  </a:lnTo>
                                  <a:lnTo>
                                    <a:pt x="30" y="0"/>
                                  </a:lnTo>
                                  <a:lnTo>
                                    <a:pt x="13" y="8"/>
                                  </a:lnTo>
                                  <a:lnTo>
                                    <a:pt x="5" y="21"/>
                                  </a:lnTo>
                                  <a:lnTo>
                                    <a:pt x="0" y="38"/>
                                  </a:lnTo>
                                  <a:lnTo>
                                    <a:pt x="0" y="54"/>
                                  </a:lnTo>
                                  <a:lnTo>
                                    <a:pt x="9" y="67"/>
                                  </a:lnTo>
                                  <a:lnTo>
                                    <a:pt x="22" y="76"/>
                                  </a:lnTo>
                                  <a:lnTo>
                                    <a:pt x="34" y="80"/>
                                  </a:lnTo>
                                  <a:lnTo>
                                    <a:pt x="52" y="80"/>
                                  </a:lnTo>
                                  <a:lnTo>
                                    <a:pt x="69" y="71"/>
                                  </a:lnTo>
                                  <a:lnTo>
                                    <a:pt x="77" y="59"/>
                                  </a:lnTo>
                                  <a:lnTo>
                                    <a:pt x="82" y="46"/>
                                  </a:lnTo>
                                  <a:lnTo>
                                    <a:pt x="82" y="29"/>
                                  </a:lnTo>
                                  <a:lnTo>
                                    <a:pt x="73" y="12"/>
                                  </a:lnTo>
                                  <a:close/>
                                </a:path>
                              </a:pathLst>
                            </a:custGeom>
                            <a:solidFill>
                              <a:srgbClr val="C60000"/>
                            </a:solidFill>
                            <a:ln w="9525">
                              <a:noFill/>
                              <a:round/>
                              <a:headEnd/>
                              <a:tailEnd/>
                            </a:ln>
                          </p:spPr>
                          <p:txBody>
                            <a:bodyPr/>
                            <a:lstStyle/>
                            <a:p>
                              <a:endParaRPr lang="en-US"/>
                            </a:p>
                          </p:txBody>
                        </p:sp>
                        <p:sp>
                          <p:nvSpPr>
                            <p:cNvPr id="266425" name="Freeform 185"/>
                            <p:cNvSpPr>
                              <a:spLocks/>
                            </p:cNvSpPr>
                            <p:nvPr/>
                          </p:nvSpPr>
                          <p:spPr bwMode="auto">
                            <a:xfrm>
                              <a:off x="769" y="1200"/>
                              <a:ext cx="68" cy="67"/>
                            </a:xfrm>
                            <a:custGeom>
                              <a:avLst/>
                              <a:gdLst/>
                              <a:ahLst/>
                              <a:cxnLst>
                                <a:cxn ang="0">
                                  <a:pos x="59" y="12"/>
                                </a:cxn>
                                <a:cxn ang="0">
                                  <a:pos x="51" y="4"/>
                                </a:cxn>
                                <a:cxn ang="0">
                                  <a:pos x="38" y="0"/>
                                </a:cxn>
                                <a:cxn ang="0">
                                  <a:pos x="25" y="0"/>
                                </a:cxn>
                                <a:cxn ang="0">
                                  <a:pos x="12" y="8"/>
                                </a:cxn>
                                <a:cxn ang="0">
                                  <a:pos x="4" y="17"/>
                                </a:cxn>
                                <a:cxn ang="0">
                                  <a:pos x="0" y="29"/>
                                </a:cxn>
                                <a:cxn ang="0">
                                  <a:pos x="0" y="42"/>
                                </a:cxn>
                                <a:cxn ang="0">
                                  <a:pos x="8" y="55"/>
                                </a:cxn>
                                <a:cxn ang="0">
                                  <a:pos x="17" y="63"/>
                                </a:cxn>
                                <a:cxn ang="0">
                                  <a:pos x="29" y="67"/>
                                </a:cxn>
                                <a:cxn ang="0">
                                  <a:pos x="42" y="67"/>
                                </a:cxn>
                                <a:cxn ang="0">
                                  <a:pos x="55" y="59"/>
                                </a:cxn>
                                <a:cxn ang="0">
                                  <a:pos x="64" y="50"/>
                                </a:cxn>
                                <a:cxn ang="0">
                                  <a:pos x="68" y="38"/>
                                </a:cxn>
                                <a:cxn ang="0">
                                  <a:pos x="68" y="25"/>
                                </a:cxn>
                                <a:cxn ang="0">
                                  <a:pos x="59" y="12"/>
                                </a:cxn>
                              </a:cxnLst>
                              <a:rect l="0" t="0" r="r" b="b"/>
                              <a:pathLst>
                                <a:path w="68" h="67">
                                  <a:moveTo>
                                    <a:pt x="59" y="12"/>
                                  </a:moveTo>
                                  <a:lnTo>
                                    <a:pt x="51" y="4"/>
                                  </a:lnTo>
                                  <a:lnTo>
                                    <a:pt x="38" y="0"/>
                                  </a:lnTo>
                                  <a:lnTo>
                                    <a:pt x="25" y="0"/>
                                  </a:lnTo>
                                  <a:lnTo>
                                    <a:pt x="12" y="8"/>
                                  </a:lnTo>
                                  <a:lnTo>
                                    <a:pt x="4" y="17"/>
                                  </a:lnTo>
                                  <a:lnTo>
                                    <a:pt x="0" y="29"/>
                                  </a:lnTo>
                                  <a:lnTo>
                                    <a:pt x="0" y="42"/>
                                  </a:lnTo>
                                  <a:lnTo>
                                    <a:pt x="8" y="55"/>
                                  </a:lnTo>
                                  <a:lnTo>
                                    <a:pt x="17" y="63"/>
                                  </a:lnTo>
                                  <a:lnTo>
                                    <a:pt x="29" y="67"/>
                                  </a:lnTo>
                                  <a:lnTo>
                                    <a:pt x="42" y="67"/>
                                  </a:lnTo>
                                  <a:lnTo>
                                    <a:pt x="55" y="59"/>
                                  </a:lnTo>
                                  <a:lnTo>
                                    <a:pt x="64" y="50"/>
                                  </a:lnTo>
                                  <a:lnTo>
                                    <a:pt x="68" y="38"/>
                                  </a:lnTo>
                                  <a:lnTo>
                                    <a:pt x="68" y="25"/>
                                  </a:lnTo>
                                  <a:lnTo>
                                    <a:pt x="59" y="12"/>
                                  </a:lnTo>
                                  <a:close/>
                                </a:path>
                              </a:pathLst>
                            </a:custGeom>
                            <a:solidFill>
                              <a:srgbClr val="D70000"/>
                            </a:solidFill>
                            <a:ln w="9525">
                              <a:noFill/>
                              <a:round/>
                              <a:headEnd/>
                              <a:tailEnd/>
                            </a:ln>
                          </p:spPr>
                          <p:txBody>
                            <a:bodyPr/>
                            <a:lstStyle/>
                            <a:p>
                              <a:endParaRPr lang="en-US"/>
                            </a:p>
                          </p:txBody>
                        </p:sp>
                        <p:sp>
                          <p:nvSpPr>
                            <p:cNvPr id="266426" name="Freeform 186"/>
                            <p:cNvSpPr>
                              <a:spLocks/>
                            </p:cNvSpPr>
                            <p:nvPr/>
                          </p:nvSpPr>
                          <p:spPr bwMode="auto">
                            <a:xfrm>
                              <a:off x="777" y="1208"/>
                              <a:ext cx="56" cy="55"/>
                            </a:xfrm>
                            <a:custGeom>
                              <a:avLst/>
                              <a:gdLst/>
                              <a:ahLst/>
                              <a:cxnLst>
                                <a:cxn ang="0">
                                  <a:pos x="51" y="9"/>
                                </a:cxn>
                                <a:cxn ang="0">
                                  <a:pos x="43" y="0"/>
                                </a:cxn>
                                <a:cxn ang="0">
                                  <a:pos x="30" y="0"/>
                                </a:cxn>
                                <a:cxn ang="0">
                                  <a:pos x="9" y="4"/>
                                </a:cxn>
                                <a:cxn ang="0">
                                  <a:pos x="0" y="13"/>
                                </a:cxn>
                                <a:cxn ang="0">
                                  <a:pos x="0" y="26"/>
                                </a:cxn>
                                <a:cxn ang="0">
                                  <a:pos x="4" y="47"/>
                                </a:cxn>
                                <a:cxn ang="0">
                                  <a:pos x="13" y="55"/>
                                </a:cxn>
                                <a:cxn ang="0">
                                  <a:pos x="26" y="55"/>
                                </a:cxn>
                                <a:cxn ang="0">
                                  <a:pos x="47" y="51"/>
                                </a:cxn>
                                <a:cxn ang="0">
                                  <a:pos x="56" y="42"/>
                                </a:cxn>
                                <a:cxn ang="0">
                                  <a:pos x="56" y="30"/>
                                </a:cxn>
                                <a:cxn ang="0">
                                  <a:pos x="51" y="9"/>
                                </a:cxn>
                              </a:cxnLst>
                              <a:rect l="0" t="0" r="r" b="b"/>
                              <a:pathLst>
                                <a:path w="56" h="55">
                                  <a:moveTo>
                                    <a:pt x="51" y="9"/>
                                  </a:moveTo>
                                  <a:lnTo>
                                    <a:pt x="43" y="0"/>
                                  </a:lnTo>
                                  <a:lnTo>
                                    <a:pt x="30" y="0"/>
                                  </a:lnTo>
                                  <a:lnTo>
                                    <a:pt x="9" y="4"/>
                                  </a:lnTo>
                                  <a:lnTo>
                                    <a:pt x="0" y="13"/>
                                  </a:lnTo>
                                  <a:lnTo>
                                    <a:pt x="0" y="26"/>
                                  </a:lnTo>
                                  <a:lnTo>
                                    <a:pt x="4" y="47"/>
                                  </a:lnTo>
                                  <a:lnTo>
                                    <a:pt x="13" y="55"/>
                                  </a:lnTo>
                                  <a:lnTo>
                                    <a:pt x="26" y="55"/>
                                  </a:lnTo>
                                  <a:lnTo>
                                    <a:pt x="47" y="51"/>
                                  </a:lnTo>
                                  <a:lnTo>
                                    <a:pt x="56" y="42"/>
                                  </a:lnTo>
                                  <a:lnTo>
                                    <a:pt x="56" y="30"/>
                                  </a:lnTo>
                                  <a:lnTo>
                                    <a:pt x="51" y="9"/>
                                  </a:lnTo>
                                  <a:close/>
                                </a:path>
                              </a:pathLst>
                            </a:custGeom>
                            <a:solidFill>
                              <a:srgbClr val="E50000"/>
                            </a:solidFill>
                            <a:ln w="9525">
                              <a:noFill/>
                              <a:round/>
                              <a:headEnd/>
                              <a:tailEnd/>
                            </a:ln>
                          </p:spPr>
                          <p:txBody>
                            <a:bodyPr/>
                            <a:lstStyle/>
                            <a:p>
                              <a:endParaRPr lang="en-US"/>
                            </a:p>
                          </p:txBody>
                        </p:sp>
                        <p:sp>
                          <p:nvSpPr>
                            <p:cNvPr id="266427" name="Freeform 187"/>
                            <p:cNvSpPr>
                              <a:spLocks/>
                            </p:cNvSpPr>
                            <p:nvPr/>
                          </p:nvSpPr>
                          <p:spPr bwMode="auto">
                            <a:xfrm>
                              <a:off x="786" y="1217"/>
                              <a:ext cx="42" cy="42"/>
                            </a:xfrm>
                            <a:custGeom>
                              <a:avLst/>
                              <a:gdLst/>
                              <a:ahLst/>
                              <a:cxnLst>
                                <a:cxn ang="0">
                                  <a:pos x="34" y="4"/>
                                </a:cxn>
                                <a:cxn ang="0">
                                  <a:pos x="21" y="0"/>
                                </a:cxn>
                                <a:cxn ang="0">
                                  <a:pos x="4" y="4"/>
                                </a:cxn>
                                <a:cxn ang="0">
                                  <a:pos x="0" y="8"/>
                                </a:cxn>
                                <a:cxn ang="0">
                                  <a:pos x="0" y="17"/>
                                </a:cxn>
                                <a:cxn ang="0">
                                  <a:pos x="4" y="33"/>
                                </a:cxn>
                                <a:cxn ang="0">
                                  <a:pos x="17" y="42"/>
                                </a:cxn>
                                <a:cxn ang="0">
                                  <a:pos x="34" y="33"/>
                                </a:cxn>
                                <a:cxn ang="0">
                                  <a:pos x="42" y="21"/>
                                </a:cxn>
                                <a:cxn ang="0">
                                  <a:pos x="34" y="4"/>
                                </a:cxn>
                              </a:cxnLst>
                              <a:rect l="0" t="0" r="r" b="b"/>
                              <a:pathLst>
                                <a:path w="42" h="42">
                                  <a:moveTo>
                                    <a:pt x="34" y="4"/>
                                  </a:moveTo>
                                  <a:lnTo>
                                    <a:pt x="21" y="0"/>
                                  </a:lnTo>
                                  <a:lnTo>
                                    <a:pt x="4" y="4"/>
                                  </a:lnTo>
                                  <a:lnTo>
                                    <a:pt x="0" y="8"/>
                                  </a:lnTo>
                                  <a:lnTo>
                                    <a:pt x="0" y="17"/>
                                  </a:lnTo>
                                  <a:lnTo>
                                    <a:pt x="4" y="33"/>
                                  </a:lnTo>
                                  <a:lnTo>
                                    <a:pt x="17" y="42"/>
                                  </a:lnTo>
                                  <a:lnTo>
                                    <a:pt x="34" y="33"/>
                                  </a:lnTo>
                                  <a:lnTo>
                                    <a:pt x="42" y="21"/>
                                  </a:lnTo>
                                  <a:lnTo>
                                    <a:pt x="34" y="4"/>
                                  </a:lnTo>
                                  <a:close/>
                                </a:path>
                              </a:pathLst>
                            </a:custGeom>
                            <a:solidFill>
                              <a:srgbClr val="F00000"/>
                            </a:solidFill>
                            <a:ln w="9525">
                              <a:noFill/>
                              <a:round/>
                              <a:headEnd/>
                              <a:tailEnd/>
                            </a:ln>
                          </p:spPr>
                          <p:txBody>
                            <a:bodyPr/>
                            <a:lstStyle/>
                            <a:p>
                              <a:endParaRPr lang="en-US"/>
                            </a:p>
                          </p:txBody>
                        </p:sp>
                        <p:sp>
                          <p:nvSpPr>
                            <p:cNvPr id="266428" name="Freeform 188"/>
                            <p:cNvSpPr>
                              <a:spLocks/>
                            </p:cNvSpPr>
                            <p:nvPr/>
                          </p:nvSpPr>
                          <p:spPr bwMode="auto">
                            <a:xfrm>
                              <a:off x="786" y="1217"/>
                              <a:ext cx="34" cy="33"/>
                            </a:xfrm>
                            <a:custGeom>
                              <a:avLst/>
                              <a:gdLst/>
                              <a:ahLst/>
                              <a:cxnLst>
                                <a:cxn ang="0">
                                  <a:pos x="30" y="8"/>
                                </a:cxn>
                                <a:cxn ang="0">
                                  <a:pos x="17" y="0"/>
                                </a:cxn>
                                <a:cxn ang="0">
                                  <a:pos x="8" y="4"/>
                                </a:cxn>
                                <a:cxn ang="0">
                                  <a:pos x="0" y="17"/>
                                </a:cxn>
                                <a:cxn ang="0">
                                  <a:pos x="4" y="25"/>
                                </a:cxn>
                                <a:cxn ang="0">
                                  <a:pos x="17" y="33"/>
                                </a:cxn>
                                <a:cxn ang="0">
                                  <a:pos x="25" y="29"/>
                                </a:cxn>
                                <a:cxn ang="0">
                                  <a:pos x="34" y="17"/>
                                </a:cxn>
                                <a:cxn ang="0">
                                  <a:pos x="30" y="8"/>
                                </a:cxn>
                              </a:cxnLst>
                              <a:rect l="0" t="0" r="r" b="b"/>
                              <a:pathLst>
                                <a:path w="34" h="33">
                                  <a:moveTo>
                                    <a:pt x="30" y="8"/>
                                  </a:moveTo>
                                  <a:lnTo>
                                    <a:pt x="17" y="0"/>
                                  </a:lnTo>
                                  <a:lnTo>
                                    <a:pt x="8" y="4"/>
                                  </a:lnTo>
                                  <a:lnTo>
                                    <a:pt x="0" y="17"/>
                                  </a:lnTo>
                                  <a:lnTo>
                                    <a:pt x="4" y="25"/>
                                  </a:lnTo>
                                  <a:lnTo>
                                    <a:pt x="17" y="33"/>
                                  </a:lnTo>
                                  <a:lnTo>
                                    <a:pt x="25" y="29"/>
                                  </a:lnTo>
                                  <a:lnTo>
                                    <a:pt x="34" y="17"/>
                                  </a:lnTo>
                                  <a:lnTo>
                                    <a:pt x="30" y="8"/>
                                  </a:lnTo>
                                  <a:close/>
                                </a:path>
                              </a:pathLst>
                            </a:custGeom>
                            <a:solidFill>
                              <a:srgbClr val="F70000"/>
                            </a:solidFill>
                            <a:ln w="9525">
                              <a:noFill/>
                              <a:round/>
                              <a:headEnd/>
                              <a:tailEnd/>
                            </a:ln>
                          </p:spPr>
                          <p:txBody>
                            <a:bodyPr/>
                            <a:lstStyle/>
                            <a:p>
                              <a:endParaRPr lang="en-US"/>
                            </a:p>
                          </p:txBody>
                        </p:sp>
                        <p:sp>
                          <p:nvSpPr>
                            <p:cNvPr id="266429" name="Freeform 189"/>
                            <p:cNvSpPr>
                              <a:spLocks/>
                            </p:cNvSpPr>
                            <p:nvPr/>
                          </p:nvSpPr>
                          <p:spPr bwMode="auto">
                            <a:xfrm>
                              <a:off x="794" y="1225"/>
                              <a:ext cx="17" cy="17"/>
                            </a:xfrm>
                            <a:custGeom>
                              <a:avLst/>
                              <a:gdLst/>
                              <a:ahLst/>
                              <a:cxnLst>
                                <a:cxn ang="0">
                                  <a:pos x="13" y="4"/>
                                </a:cxn>
                                <a:cxn ang="0">
                                  <a:pos x="9" y="0"/>
                                </a:cxn>
                                <a:cxn ang="0">
                                  <a:pos x="4" y="4"/>
                                </a:cxn>
                                <a:cxn ang="0">
                                  <a:pos x="0" y="9"/>
                                </a:cxn>
                                <a:cxn ang="0">
                                  <a:pos x="4" y="13"/>
                                </a:cxn>
                                <a:cxn ang="0">
                                  <a:pos x="9" y="17"/>
                                </a:cxn>
                                <a:cxn ang="0">
                                  <a:pos x="13" y="13"/>
                                </a:cxn>
                                <a:cxn ang="0">
                                  <a:pos x="17" y="9"/>
                                </a:cxn>
                                <a:cxn ang="0">
                                  <a:pos x="13" y="4"/>
                                </a:cxn>
                              </a:cxnLst>
                              <a:rect l="0" t="0" r="r" b="b"/>
                              <a:pathLst>
                                <a:path w="17" h="17">
                                  <a:moveTo>
                                    <a:pt x="13" y="4"/>
                                  </a:moveTo>
                                  <a:lnTo>
                                    <a:pt x="9" y="0"/>
                                  </a:lnTo>
                                  <a:lnTo>
                                    <a:pt x="4" y="4"/>
                                  </a:lnTo>
                                  <a:lnTo>
                                    <a:pt x="0" y="9"/>
                                  </a:lnTo>
                                  <a:lnTo>
                                    <a:pt x="4" y="13"/>
                                  </a:lnTo>
                                  <a:lnTo>
                                    <a:pt x="9" y="17"/>
                                  </a:lnTo>
                                  <a:lnTo>
                                    <a:pt x="13" y="13"/>
                                  </a:lnTo>
                                  <a:lnTo>
                                    <a:pt x="17" y="9"/>
                                  </a:lnTo>
                                  <a:lnTo>
                                    <a:pt x="13" y="4"/>
                                  </a:lnTo>
                                  <a:close/>
                                </a:path>
                              </a:pathLst>
                            </a:custGeom>
                            <a:solidFill>
                              <a:srgbClr val="FC0000"/>
                            </a:solidFill>
                            <a:ln w="9525">
                              <a:noFill/>
                              <a:round/>
                              <a:headEnd/>
                              <a:tailEnd/>
                            </a:ln>
                          </p:spPr>
                          <p:txBody>
                            <a:bodyPr/>
                            <a:lstStyle/>
                            <a:p>
                              <a:endParaRPr lang="en-US"/>
                            </a:p>
                          </p:txBody>
                        </p:sp>
                      </p:grpSp>
                      <p:sp>
                        <p:nvSpPr>
                          <p:cNvPr id="266430" name="Freeform 190"/>
                          <p:cNvSpPr>
                            <a:spLocks/>
                          </p:cNvSpPr>
                          <p:nvPr/>
                        </p:nvSpPr>
                        <p:spPr bwMode="auto">
                          <a:xfrm>
                            <a:off x="726" y="1158"/>
                            <a:ext cx="171" cy="168"/>
                          </a:xfrm>
                          <a:custGeom>
                            <a:avLst/>
                            <a:gdLst/>
                            <a:ahLst/>
                            <a:cxnLst>
                              <a:cxn ang="0">
                                <a:pos x="150" y="29"/>
                              </a:cxn>
                              <a:cxn ang="0">
                                <a:pos x="124" y="8"/>
                              </a:cxn>
                              <a:cxn ang="0">
                                <a:pos x="94" y="0"/>
                              </a:cxn>
                              <a:cxn ang="0">
                                <a:pos x="60" y="0"/>
                              </a:cxn>
                              <a:cxn ang="0">
                                <a:pos x="30" y="16"/>
                              </a:cxn>
                              <a:cxn ang="0">
                                <a:pos x="8" y="42"/>
                              </a:cxn>
                              <a:cxn ang="0">
                                <a:pos x="0" y="76"/>
                              </a:cxn>
                              <a:cxn ang="0">
                                <a:pos x="0" y="105"/>
                              </a:cxn>
                              <a:cxn ang="0">
                                <a:pos x="17" y="135"/>
                              </a:cxn>
                              <a:cxn ang="0">
                                <a:pos x="43" y="156"/>
                              </a:cxn>
                              <a:cxn ang="0">
                                <a:pos x="72" y="168"/>
                              </a:cxn>
                              <a:cxn ang="0">
                                <a:pos x="107" y="164"/>
                              </a:cxn>
                              <a:cxn ang="0">
                                <a:pos x="137" y="147"/>
                              </a:cxn>
                              <a:cxn ang="0">
                                <a:pos x="158" y="122"/>
                              </a:cxn>
                              <a:cxn ang="0">
                                <a:pos x="171" y="92"/>
                              </a:cxn>
                              <a:cxn ang="0">
                                <a:pos x="167" y="59"/>
                              </a:cxn>
                              <a:cxn ang="0">
                                <a:pos x="150" y="29"/>
                              </a:cxn>
                            </a:cxnLst>
                            <a:rect l="0" t="0" r="r" b="b"/>
                            <a:pathLst>
                              <a:path w="171" h="168">
                                <a:moveTo>
                                  <a:pt x="150" y="29"/>
                                </a:moveTo>
                                <a:lnTo>
                                  <a:pt x="124" y="8"/>
                                </a:lnTo>
                                <a:lnTo>
                                  <a:pt x="94" y="0"/>
                                </a:lnTo>
                                <a:lnTo>
                                  <a:pt x="60" y="0"/>
                                </a:lnTo>
                                <a:lnTo>
                                  <a:pt x="30" y="16"/>
                                </a:lnTo>
                                <a:lnTo>
                                  <a:pt x="8" y="42"/>
                                </a:lnTo>
                                <a:lnTo>
                                  <a:pt x="0" y="76"/>
                                </a:lnTo>
                                <a:lnTo>
                                  <a:pt x="0" y="105"/>
                                </a:lnTo>
                                <a:lnTo>
                                  <a:pt x="17" y="135"/>
                                </a:lnTo>
                                <a:lnTo>
                                  <a:pt x="43" y="156"/>
                                </a:lnTo>
                                <a:lnTo>
                                  <a:pt x="72" y="168"/>
                                </a:lnTo>
                                <a:lnTo>
                                  <a:pt x="107" y="164"/>
                                </a:lnTo>
                                <a:lnTo>
                                  <a:pt x="137" y="147"/>
                                </a:lnTo>
                                <a:lnTo>
                                  <a:pt x="158" y="122"/>
                                </a:lnTo>
                                <a:lnTo>
                                  <a:pt x="171" y="92"/>
                                </a:lnTo>
                                <a:lnTo>
                                  <a:pt x="167" y="59"/>
                                </a:lnTo>
                                <a:lnTo>
                                  <a:pt x="150" y="29"/>
                                </a:lnTo>
                                <a:close/>
                              </a:path>
                            </a:pathLst>
                          </a:custGeom>
                          <a:noFill/>
                          <a:ln w="6350">
                            <a:solidFill>
                              <a:srgbClr val="000000"/>
                            </a:solidFill>
                            <a:prstDash val="solid"/>
                            <a:round/>
                            <a:headEnd/>
                            <a:tailEnd/>
                          </a:ln>
                        </p:spPr>
                        <p:txBody>
                          <a:bodyPr/>
                          <a:lstStyle/>
                          <a:p>
                            <a:endParaRPr lang="en-US"/>
                          </a:p>
                        </p:txBody>
                      </p:sp>
                    </p:grpSp>
                    <p:grpSp>
                      <p:nvGrpSpPr>
                        <p:cNvPr id="14" name="Group 191"/>
                        <p:cNvGrpSpPr>
                          <a:grpSpLocks/>
                        </p:cNvGrpSpPr>
                        <p:nvPr/>
                      </p:nvGrpSpPr>
                      <p:grpSpPr bwMode="auto">
                        <a:xfrm>
                          <a:off x="897" y="1191"/>
                          <a:ext cx="171" cy="169"/>
                          <a:chOff x="897" y="1191"/>
                          <a:chExt cx="171" cy="169"/>
                        </a:xfrm>
                      </p:grpSpPr>
                      <p:grpSp>
                        <p:nvGrpSpPr>
                          <p:cNvPr id="15" name="Group 192"/>
                          <p:cNvGrpSpPr>
                            <a:grpSpLocks/>
                          </p:cNvGrpSpPr>
                          <p:nvPr/>
                        </p:nvGrpSpPr>
                        <p:grpSpPr bwMode="auto">
                          <a:xfrm>
                            <a:off x="897" y="1191"/>
                            <a:ext cx="171" cy="169"/>
                            <a:chOff x="897" y="1191"/>
                            <a:chExt cx="171" cy="169"/>
                          </a:xfrm>
                        </p:grpSpPr>
                        <p:sp>
                          <p:nvSpPr>
                            <p:cNvPr id="266433" name="Freeform 193"/>
                            <p:cNvSpPr>
                              <a:spLocks/>
                            </p:cNvSpPr>
                            <p:nvPr/>
                          </p:nvSpPr>
                          <p:spPr bwMode="auto">
                            <a:xfrm>
                              <a:off x="897" y="1191"/>
                              <a:ext cx="171" cy="169"/>
                            </a:xfrm>
                            <a:custGeom>
                              <a:avLst/>
                              <a:gdLst/>
                              <a:ahLst/>
                              <a:cxnLst>
                                <a:cxn ang="0">
                                  <a:pos x="150" y="30"/>
                                </a:cxn>
                                <a:cxn ang="0">
                                  <a:pos x="124" y="9"/>
                                </a:cxn>
                                <a:cxn ang="0">
                                  <a:pos x="94" y="0"/>
                                </a:cxn>
                                <a:cxn ang="0">
                                  <a:pos x="60" y="0"/>
                                </a:cxn>
                                <a:cxn ang="0">
                                  <a:pos x="30" y="17"/>
                                </a:cxn>
                                <a:cxn ang="0">
                                  <a:pos x="8" y="43"/>
                                </a:cxn>
                                <a:cxn ang="0">
                                  <a:pos x="0" y="72"/>
                                </a:cxn>
                                <a:cxn ang="0">
                                  <a:pos x="0" y="106"/>
                                </a:cxn>
                                <a:cxn ang="0">
                                  <a:pos x="17" y="135"/>
                                </a:cxn>
                                <a:cxn ang="0">
                                  <a:pos x="43" y="156"/>
                                </a:cxn>
                                <a:cxn ang="0">
                                  <a:pos x="73" y="169"/>
                                </a:cxn>
                                <a:cxn ang="0">
                                  <a:pos x="107" y="165"/>
                                </a:cxn>
                                <a:cxn ang="0">
                                  <a:pos x="137" y="148"/>
                                </a:cxn>
                                <a:cxn ang="0">
                                  <a:pos x="158" y="123"/>
                                </a:cxn>
                                <a:cxn ang="0">
                                  <a:pos x="171" y="93"/>
                                </a:cxn>
                                <a:cxn ang="0">
                                  <a:pos x="167" y="59"/>
                                </a:cxn>
                                <a:cxn ang="0">
                                  <a:pos x="150" y="30"/>
                                </a:cxn>
                              </a:cxnLst>
                              <a:rect l="0" t="0" r="r" b="b"/>
                              <a:pathLst>
                                <a:path w="171" h="169">
                                  <a:moveTo>
                                    <a:pt x="150" y="30"/>
                                  </a:moveTo>
                                  <a:lnTo>
                                    <a:pt x="124" y="9"/>
                                  </a:lnTo>
                                  <a:lnTo>
                                    <a:pt x="94" y="0"/>
                                  </a:lnTo>
                                  <a:lnTo>
                                    <a:pt x="60" y="0"/>
                                  </a:lnTo>
                                  <a:lnTo>
                                    <a:pt x="30" y="17"/>
                                  </a:lnTo>
                                  <a:lnTo>
                                    <a:pt x="8" y="43"/>
                                  </a:lnTo>
                                  <a:lnTo>
                                    <a:pt x="0" y="72"/>
                                  </a:lnTo>
                                  <a:lnTo>
                                    <a:pt x="0" y="106"/>
                                  </a:lnTo>
                                  <a:lnTo>
                                    <a:pt x="17" y="135"/>
                                  </a:lnTo>
                                  <a:lnTo>
                                    <a:pt x="43" y="156"/>
                                  </a:lnTo>
                                  <a:lnTo>
                                    <a:pt x="73" y="169"/>
                                  </a:lnTo>
                                  <a:lnTo>
                                    <a:pt x="107" y="165"/>
                                  </a:lnTo>
                                  <a:lnTo>
                                    <a:pt x="137" y="148"/>
                                  </a:lnTo>
                                  <a:lnTo>
                                    <a:pt x="158" y="123"/>
                                  </a:lnTo>
                                  <a:lnTo>
                                    <a:pt x="171" y="93"/>
                                  </a:lnTo>
                                  <a:lnTo>
                                    <a:pt x="167" y="59"/>
                                  </a:lnTo>
                                  <a:lnTo>
                                    <a:pt x="150" y="30"/>
                                  </a:lnTo>
                                  <a:close/>
                                </a:path>
                              </a:pathLst>
                            </a:custGeom>
                            <a:solidFill>
                              <a:srgbClr val="172F76"/>
                            </a:solidFill>
                            <a:ln w="9525">
                              <a:noFill/>
                              <a:round/>
                              <a:headEnd/>
                              <a:tailEnd/>
                            </a:ln>
                          </p:spPr>
                          <p:txBody>
                            <a:bodyPr/>
                            <a:lstStyle/>
                            <a:p>
                              <a:endParaRPr lang="en-US"/>
                            </a:p>
                          </p:txBody>
                        </p:sp>
                        <p:sp>
                          <p:nvSpPr>
                            <p:cNvPr id="266434" name="Freeform 194"/>
                            <p:cNvSpPr>
                              <a:spLocks/>
                            </p:cNvSpPr>
                            <p:nvPr/>
                          </p:nvSpPr>
                          <p:spPr bwMode="auto">
                            <a:xfrm>
                              <a:off x="897" y="1191"/>
                              <a:ext cx="158" cy="156"/>
                            </a:xfrm>
                            <a:custGeom>
                              <a:avLst/>
                              <a:gdLst/>
                              <a:ahLst/>
                              <a:cxnLst>
                                <a:cxn ang="0">
                                  <a:pos x="141" y="30"/>
                                </a:cxn>
                                <a:cxn ang="0">
                                  <a:pos x="115" y="9"/>
                                </a:cxn>
                                <a:cxn ang="0">
                                  <a:pos x="86" y="0"/>
                                </a:cxn>
                                <a:cxn ang="0">
                                  <a:pos x="56" y="5"/>
                                </a:cxn>
                                <a:cxn ang="0">
                                  <a:pos x="30" y="17"/>
                                </a:cxn>
                                <a:cxn ang="0">
                                  <a:pos x="8" y="43"/>
                                </a:cxn>
                                <a:cxn ang="0">
                                  <a:pos x="0" y="72"/>
                                </a:cxn>
                                <a:cxn ang="0">
                                  <a:pos x="4" y="102"/>
                                </a:cxn>
                                <a:cxn ang="0">
                                  <a:pos x="17" y="127"/>
                                </a:cxn>
                                <a:cxn ang="0">
                                  <a:pos x="43" y="148"/>
                                </a:cxn>
                                <a:cxn ang="0">
                                  <a:pos x="73" y="156"/>
                                </a:cxn>
                                <a:cxn ang="0">
                                  <a:pos x="103" y="152"/>
                                </a:cxn>
                                <a:cxn ang="0">
                                  <a:pos x="128" y="140"/>
                                </a:cxn>
                                <a:cxn ang="0">
                                  <a:pos x="150" y="114"/>
                                </a:cxn>
                                <a:cxn ang="0">
                                  <a:pos x="158" y="85"/>
                                </a:cxn>
                                <a:cxn ang="0">
                                  <a:pos x="154" y="55"/>
                                </a:cxn>
                                <a:cxn ang="0">
                                  <a:pos x="141" y="30"/>
                                </a:cxn>
                              </a:cxnLst>
                              <a:rect l="0" t="0" r="r" b="b"/>
                              <a:pathLst>
                                <a:path w="158" h="156">
                                  <a:moveTo>
                                    <a:pt x="141" y="30"/>
                                  </a:moveTo>
                                  <a:lnTo>
                                    <a:pt x="115" y="9"/>
                                  </a:lnTo>
                                  <a:lnTo>
                                    <a:pt x="86" y="0"/>
                                  </a:lnTo>
                                  <a:lnTo>
                                    <a:pt x="56" y="5"/>
                                  </a:lnTo>
                                  <a:lnTo>
                                    <a:pt x="30" y="17"/>
                                  </a:lnTo>
                                  <a:lnTo>
                                    <a:pt x="8" y="43"/>
                                  </a:lnTo>
                                  <a:lnTo>
                                    <a:pt x="0" y="72"/>
                                  </a:lnTo>
                                  <a:lnTo>
                                    <a:pt x="4" y="102"/>
                                  </a:lnTo>
                                  <a:lnTo>
                                    <a:pt x="17" y="127"/>
                                  </a:lnTo>
                                  <a:lnTo>
                                    <a:pt x="43" y="148"/>
                                  </a:lnTo>
                                  <a:lnTo>
                                    <a:pt x="73" y="156"/>
                                  </a:lnTo>
                                  <a:lnTo>
                                    <a:pt x="103" y="152"/>
                                  </a:lnTo>
                                  <a:lnTo>
                                    <a:pt x="128" y="140"/>
                                  </a:lnTo>
                                  <a:lnTo>
                                    <a:pt x="150" y="114"/>
                                  </a:lnTo>
                                  <a:lnTo>
                                    <a:pt x="158" y="85"/>
                                  </a:lnTo>
                                  <a:lnTo>
                                    <a:pt x="154" y="55"/>
                                  </a:lnTo>
                                  <a:lnTo>
                                    <a:pt x="141" y="30"/>
                                  </a:lnTo>
                                  <a:close/>
                                </a:path>
                              </a:pathLst>
                            </a:custGeom>
                            <a:solidFill>
                              <a:srgbClr val="18317B"/>
                            </a:solidFill>
                            <a:ln w="9525">
                              <a:noFill/>
                              <a:round/>
                              <a:headEnd/>
                              <a:tailEnd/>
                            </a:ln>
                          </p:spPr>
                          <p:txBody>
                            <a:bodyPr/>
                            <a:lstStyle/>
                            <a:p>
                              <a:endParaRPr lang="en-US"/>
                            </a:p>
                          </p:txBody>
                        </p:sp>
                        <p:sp>
                          <p:nvSpPr>
                            <p:cNvPr id="266435" name="Freeform 195"/>
                            <p:cNvSpPr>
                              <a:spLocks/>
                            </p:cNvSpPr>
                            <p:nvPr/>
                          </p:nvSpPr>
                          <p:spPr bwMode="auto">
                            <a:xfrm>
                              <a:off x="905" y="1200"/>
                              <a:ext cx="142" cy="139"/>
                            </a:xfrm>
                            <a:custGeom>
                              <a:avLst/>
                              <a:gdLst/>
                              <a:ahLst/>
                              <a:cxnLst>
                                <a:cxn ang="0">
                                  <a:pos x="125" y="25"/>
                                </a:cxn>
                                <a:cxn ang="0">
                                  <a:pos x="103" y="8"/>
                                </a:cxn>
                                <a:cxn ang="0">
                                  <a:pos x="82" y="0"/>
                                </a:cxn>
                                <a:cxn ang="0">
                                  <a:pos x="52" y="4"/>
                                </a:cxn>
                                <a:cxn ang="0">
                                  <a:pos x="26" y="17"/>
                                </a:cxn>
                                <a:cxn ang="0">
                                  <a:pos x="9" y="38"/>
                                </a:cxn>
                                <a:cxn ang="0">
                                  <a:pos x="0" y="59"/>
                                </a:cxn>
                                <a:cxn ang="0">
                                  <a:pos x="5" y="88"/>
                                </a:cxn>
                                <a:cxn ang="0">
                                  <a:pos x="18" y="114"/>
                                </a:cxn>
                                <a:cxn ang="0">
                                  <a:pos x="39" y="131"/>
                                </a:cxn>
                                <a:cxn ang="0">
                                  <a:pos x="60" y="139"/>
                                </a:cxn>
                                <a:cxn ang="0">
                                  <a:pos x="90" y="135"/>
                                </a:cxn>
                                <a:cxn ang="0">
                                  <a:pos x="116" y="122"/>
                                </a:cxn>
                                <a:cxn ang="0">
                                  <a:pos x="133" y="101"/>
                                </a:cxn>
                                <a:cxn ang="0">
                                  <a:pos x="142" y="80"/>
                                </a:cxn>
                                <a:cxn ang="0">
                                  <a:pos x="137" y="50"/>
                                </a:cxn>
                                <a:cxn ang="0">
                                  <a:pos x="125" y="25"/>
                                </a:cxn>
                              </a:cxnLst>
                              <a:rect l="0" t="0" r="r" b="b"/>
                              <a:pathLst>
                                <a:path w="142" h="139">
                                  <a:moveTo>
                                    <a:pt x="125" y="25"/>
                                  </a:moveTo>
                                  <a:lnTo>
                                    <a:pt x="103" y="8"/>
                                  </a:lnTo>
                                  <a:lnTo>
                                    <a:pt x="82" y="0"/>
                                  </a:lnTo>
                                  <a:lnTo>
                                    <a:pt x="52" y="4"/>
                                  </a:lnTo>
                                  <a:lnTo>
                                    <a:pt x="26" y="17"/>
                                  </a:lnTo>
                                  <a:lnTo>
                                    <a:pt x="9" y="38"/>
                                  </a:lnTo>
                                  <a:lnTo>
                                    <a:pt x="0" y="59"/>
                                  </a:lnTo>
                                  <a:lnTo>
                                    <a:pt x="5" y="88"/>
                                  </a:lnTo>
                                  <a:lnTo>
                                    <a:pt x="18" y="114"/>
                                  </a:lnTo>
                                  <a:lnTo>
                                    <a:pt x="39" y="131"/>
                                  </a:lnTo>
                                  <a:lnTo>
                                    <a:pt x="60" y="139"/>
                                  </a:lnTo>
                                  <a:lnTo>
                                    <a:pt x="90" y="135"/>
                                  </a:lnTo>
                                  <a:lnTo>
                                    <a:pt x="116" y="122"/>
                                  </a:lnTo>
                                  <a:lnTo>
                                    <a:pt x="133" y="101"/>
                                  </a:lnTo>
                                  <a:lnTo>
                                    <a:pt x="142" y="80"/>
                                  </a:lnTo>
                                  <a:lnTo>
                                    <a:pt x="137" y="50"/>
                                  </a:lnTo>
                                  <a:lnTo>
                                    <a:pt x="125" y="25"/>
                                  </a:lnTo>
                                  <a:close/>
                                </a:path>
                              </a:pathLst>
                            </a:custGeom>
                            <a:solidFill>
                              <a:srgbClr val="193484"/>
                            </a:solidFill>
                            <a:ln w="9525">
                              <a:noFill/>
                              <a:round/>
                              <a:headEnd/>
                              <a:tailEnd/>
                            </a:ln>
                          </p:spPr>
                          <p:txBody>
                            <a:bodyPr/>
                            <a:lstStyle/>
                            <a:p>
                              <a:endParaRPr lang="en-US"/>
                            </a:p>
                          </p:txBody>
                        </p:sp>
                        <p:sp>
                          <p:nvSpPr>
                            <p:cNvPr id="266436" name="Freeform 196"/>
                            <p:cNvSpPr>
                              <a:spLocks/>
                            </p:cNvSpPr>
                            <p:nvPr/>
                          </p:nvSpPr>
                          <p:spPr bwMode="auto">
                            <a:xfrm>
                              <a:off x="914" y="1208"/>
                              <a:ext cx="124" cy="123"/>
                            </a:xfrm>
                            <a:custGeom>
                              <a:avLst/>
                              <a:gdLst/>
                              <a:ahLst/>
                              <a:cxnLst>
                                <a:cxn ang="0">
                                  <a:pos x="111" y="21"/>
                                </a:cxn>
                                <a:cxn ang="0">
                                  <a:pos x="94" y="4"/>
                                </a:cxn>
                                <a:cxn ang="0">
                                  <a:pos x="69" y="0"/>
                                </a:cxn>
                                <a:cxn ang="0">
                                  <a:pos x="47" y="0"/>
                                </a:cxn>
                                <a:cxn ang="0">
                                  <a:pos x="21" y="13"/>
                                </a:cxn>
                                <a:cxn ang="0">
                                  <a:pos x="4" y="30"/>
                                </a:cxn>
                                <a:cxn ang="0">
                                  <a:pos x="0" y="55"/>
                                </a:cxn>
                                <a:cxn ang="0">
                                  <a:pos x="0" y="80"/>
                                </a:cxn>
                                <a:cxn ang="0">
                                  <a:pos x="13" y="101"/>
                                </a:cxn>
                                <a:cxn ang="0">
                                  <a:pos x="30" y="118"/>
                                </a:cxn>
                                <a:cxn ang="0">
                                  <a:pos x="56" y="123"/>
                                </a:cxn>
                                <a:cxn ang="0">
                                  <a:pos x="81" y="123"/>
                                </a:cxn>
                                <a:cxn ang="0">
                                  <a:pos x="103" y="110"/>
                                </a:cxn>
                                <a:cxn ang="0">
                                  <a:pos x="120" y="93"/>
                                </a:cxn>
                                <a:cxn ang="0">
                                  <a:pos x="124" y="68"/>
                                </a:cxn>
                                <a:cxn ang="0">
                                  <a:pos x="124" y="47"/>
                                </a:cxn>
                                <a:cxn ang="0">
                                  <a:pos x="111" y="21"/>
                                </a:cxn>
                              </a:cxnLst>
                              <a:rect l="0" t="0" r="r" b="b"/>
                              <a:pathLst>
                                <a:path w="124" h="123">
                                  <a:moveTo>
                                    <a:pt x="111" y="21"/>
                                  </a:moveTo>
                                  <a:lnTo>
                                    <a:pt x="94" y="4"/>
                                  </a:lnTo>
                                  <a:lnTo>
                                    <a:pt x="69" y="0"/>
                                  </a:lnTo>
                                  <a:lnTo>
                                    <a:pt x="47" y="0"/>
                                  </a:lnTo>
                                  <a:lnTo>
                                    <a:pt x="21" y="13"/>
                                  </a:lnTo>
                                  <a:lnTo>
                                    <a:pt x="4" y="30"/>
                                  </a:lnTo>
                                  <a:lnTo>
                                    <a:pt x="0" y="55"/>
                                  </a:lnTo>
                                  <a:lnTo>
                                    <a:pt x="0" y="80"/>
                                  </a:lnTo>
                                  <a:lnTo>
                                    <a:pt x="13" y="101"/>
                                  </a:lnTo>
                                  <a:lnTo>
                                    <a:pt x="30" y="118"/>
                                  </a:lnTo>
                                  <a:lnTo>
                                    <a:pt x="56" y="123"/>
                                  </a:lnTo>
                                  <a:lnTo>
                                    <a:pt x="81" y="123"/>
                                  </a:lnTo>
                                  <a:lnTo>
                                    <a:pt x="103" y="110"/>
                                  </a:lnTo>
                                  <a:lnTo>
                                    <a:pt x="120" y="93"/>
                                  </a:lnTo>
                                  <a:lnTo>
                                    <a:pt x="124" y="68"/>
                                  </a:lnTo>
                                  <a:lnTo>
                                    <a:pt x="124" y="47"/>
                                  </a:lnTo>
                                  <a:lnTo>
                                    <a:pt x="111" y="21"/>
                                  </a:lnTo>
                                  <a:close/>
                                </a:path>
                              </a:pathLst>
                            </a:custGeom>
                            <a:solidFill>
                              <a:srgbClr val="1C3991"/>
                            </a:solidFill>
                            <a:ln w="9525">
                              <a:noFill/>
                              <a:round/>
                              <a:headEnd/>
                              <a:tailEnd/>
                            </a:ln>
                          </p:spPr>
                          <p:txBody>
                            <a:bodyPr/>
                            <a:lstStyle/>
                            <a:p>
                              <a:endParaRPr lang="en-US"/>
                            </a:p>
                          </p:txBody>
                        </p:sp>
                        <p:sp>
                          <p:nvSpPr>
                            <p:cNvPr id="266437" name="Freeform 197"/>
                            <p:cNvSpPr>
                              <a:spLocks/>
                            </p:cNvSpPr>
                            <p:nvPr/>
                          </p:nvSpPr>
                          <p:spPr bwMode="auto">
                            <a:xfrm>
                              <a:off x="918" y="1212"/>
                              <a:ext cx="116" cy="114"/>
                            </a:xfrm>
                            <a:custGeom>
                              <a:avLst/>
                              <a:gdLst/>
                              <a:ahLst/>
                              <a:cxnLst>
                                <a:cxn ang="0">
                                  <a:pos x="103" y="22"/>
                                </a:cxn>
                                <a:cxn ang="0">
                                  <a:pos x="86" y="5"/>
                                </a:cxn>
                                <a:cxn ang="0">
                                  <a:pos x="65" y="0"/>
                                </a:cxn>
                                <a:cxn ang="0">
                                  <a:pos x="43" y="0"/>
                                </a:cxn>
                                <a:cxn ang="0">
                                  <a:pos x="22" y="13"/>
                                </a:cxn>
                                <a:cxn ang="0">
                                  <a:pos x="5" y="30"/>
                                </a:cxn>
                                <a:cxn ang="0">
                                  <a:pos x="0" y="51"/>
                                </a:cxn>
                                <a:cxn ang="0">
                                  <a:pos x="0" y="72"/>
                                </a:cxn>
                                <a:cxn ang="0">
                                  <a:pos x="13" y="93"/>
                                </a:cxn>
                                <a:cxn ang="0">
                                  <a:pos x="30" y="110"/>
                                </a:cxn>
                                <a:cxn ang="0">
                                  <a:pos x="52" y="114"/>
                                </a:cxn>
                                <a:cxn ang="0">
                                  <a:pos x="73" y="114"/>
                                </a:cxn>
                                <a:cxn ang="0">
                                  <a:pos x="94" y="102"/>
                                </a:cxn>
                                <a:cxn ang="0">
                                  <a:pos x="112" y="85"/>
                                </a:cxn>
                                <a:cxn ang="0">
                                  <a:pos x="116" y="64"/>
                                </a:cxn>
                                <a:cxn ang="0">
                                  <a:pos x="116" y="43"/>
                                </a:cxn>
                                <a:cxn ang="0">
                                  <a:pos x="103" y="22"/>
                                </a:cxn>
                              </a:cxnLst>
                              <a:rect l="0" t="0" r="r" b="b"/>
                              <a:pathLst>
                                <a:path w="116" h="114">
                                  <a:moveTo>
                                    <a:pt x="103" y="22"/>
                                  </a:moveTo>
                                  <a:lnTo>
                                    <a:pt x="86" y="5"/>
                                  </a:lnTo>
                                  <a:lnTo>
                                    <a:pt x="65" y="0"/>
                                  </a:lnTo>
                                  <a:lnTo>
                                    <a:pt x="43" y="0"/>
                                  </a:lnTo>
                                  <a:lnTo>
                                    <a:pt x="22" y="13"/>
                                  </a:lnTo>
                                  <a:lnTo>
                                    <a:pt x="5" y="30"/>
                                  </a:lnTo>
                                  <a:lnTo>
                                    <a:pt x="0" y="51"/>
                                  </a:lnTo>
                                  <a:lnTo>
                                    <a:pt x="0" y="72"/>
                                  </a:lnTo>
                                  <a:lnTo>
                                    <a:pt x="13" y="93"/>
                                  </a:lnTo>
                                  <a:lnTo>
                                    <a:pt x="30" y="110"/>
                                  </a:lnTo>
                                  <a:lnTo>
                                    <a:pt x="52" y="114"/>
                                  </a:lnTo>
                                  <a:lnTo>
                                    <a:pt x="73" y="114"/>
                                  </a:lnTo>
                                  <a:lnTo>
                                    <a:pt x="94" y="102"/>
                                  </a:lnTo>
                                  <a:lnTo>
                                    <a:pt x="112" y="85"/>
                                  </a:lnTo>
                                  <a:lnTo>
                                    <a:pt x="116" y="64"/>
                                  </a:lnTo>
                                  <a:lnTo>
                                    <a:pt x="116" y="43"/>
                                  </a:lnTo>
                                  <a:lnTo>
                                    <a:pt x="103" y="22"/>
                                  </a:lnTo>
                                  <a:close/>
                                </a:path>
                              </a:pathLst>
                            </a:custGeom>
                            <a:solidFill>
                              <a:srgbClr val="2040A1"/>
                            </a:solidFill>
                            <a:ln w="9525">
                              <a:noFill/>
                              <a:round/>
                              <a:headEnd/>
                              <a:tailEnd/>
                            </a:ln>
                          </p:spPr>
                          <p:txBody>
                            <a:bodyPr/>
                            <a:lstStyle/>
                            <a:p>
                              <a:endParaRPr lang="en-US"/>
                            </a:p>
                          </p:txBody>
                        </p:sp>
                        <p:sp>
                          <p:nvSpPr>
                            <p:cNvPr id="266438" name="Freeform 198"/>
                            <p:cNvSpPr>
                              <a:spLocks/>
                            </p:cNvSpPr>
                            <p:nvPr/>
                          </p:nvSpPr>
                          <p:spPr bwMode="auto">
                            <a:xfrm>
                              <a:off x="927" y="1221"/>
                              <a:ext cx="98" cy="97"/>
                            </a:xfrm>
                            <a:custGeom>
                              <a:avLst/>
                              <a:gdLst/>
                              <a:ahLst/>
                              <a:cxnLst>
                                <a:cxn ang="0">
                                  <a:pos x="90" y="17"/>
                                </a:cxn>
                                <a:cxn ang="0">
                                  <a:pos x="73" y="4"/>
                                </a:cxn>
                                <a:cxn ang="0">
                                  <a:pos x="56" y="0"/>
                                </a:cxn>
                                <a:cxn ang="0">
                                  <a:pos x="34" y="0"/>
                                </a:cxn>
                                <a:cxn ang="0">
                                  <a:pos x="17" y="8"/>
                                </a:cxn>
                                <a:cxn ang="0">
                                  <a:pos x="4" y="25"/>
                                </a:cxn>
                                <a:cxn ang="0">
                                  <a:pos x="0" y="46"/>
                                </a:cxn>
                                <a:cxn ang="0">
                                  <a:pos x="0" y="63"/>
                                </a:cxn>
                                <a:cxn ang="0">
                                  <a:pos x="8" y="80"/>
                                </a:cxn>
                                <a:cxn ang="0">
                                  <a:pos x="26" y="93"/>
                                </a:cxn>
                                <a:cxn ang="0">
                                  <a:pos x="47" y="97"/>
                                </a:cxn>
                                <a:cxn ang="0">
                                  <a:pos x="64" y="97"/>
                                </a:cxn>
                                <a:cxn ang="0">
                                  <a:pos x="81" y="88"/>
                                </a:cxn>
                                <a:cxn ang="0">
                                  <a:pos x="94" y="72"/>
                                </a:cxn>
                                <a:cxn ang="0">
                                  <a:pos x="98" y="55"/>
                                </a:cxn>
                                <a:cxn ang="0">
                                  <a:pos x="98" y="34"/>
                                </a:cxn>
                                <a:cxn ang="0">
                                  <a:pos x="90" y="17"/>
                                </a:cxn>
                              </a:cxnLst>
                              <a:rect l="0" t="0" r="r" b="b"/>
                              <a:pathLst>
                                <a:path w="98" h="97">
                                  <a:moveTo>
                                    <a:pt x="90" y="17"/>
                                  </a:moveTo>
                                  <a:lnTo>
                                    <a:pt x="73" y="4"/>
                                  </a:lnTo>
                                  <a:lnTo>
                                    <a:pt x="56" y="0"/>
                                  </a:lnTo>
                                  <a:lnTo>
                                    <a:pt x="34" y="0"/>
                                  </a:lnTo>
                                  <a:lnTo>
                                    <a:pt x="17" y="8"/>
                                  </a:lnTo>
                                  <a:lnTo>
                                    <a:pt x="4" y="25"/>
                                  </a:lnTo>
                                  <a:lnTo>
                                    <a:pt x="0" y="46"/>
                                  </a:lnTo>
                                  <a:lnTo>
                                    <a:pt x="0" y="63"/>
                                  </a:lnTo>
                                  <a:lnTo>
                                    <a:pt x="8" y="80"/>
                                  </a:lnTo>
                                  <a:lnTo>
                                    <a:pt x="26" y="93"/>
                                  </a:lnTo>
                                  <a:lnTo>
                                    <a:pt x="47" y="97"/>
                                  </a:lnTo>
                                  <a:lnTo>
                                    <a:pt x="64" y="97"/>
                                  </a:lnTo>
                                  <a:lnTo>
                                    <a:pt x="81" y="88"/>
                                  </a:lnTo>
                                  <a:lnTo>
                                    <a:pt x="94" y="72"/>
                                  </a:lnTo>
                                  <a:lnTo>
                                    <a:pt x="98" y="55"/>
                                  </a:lnTo>
                                  <a:lnTo>
                                    <a:pt x="98" y="34"/>
                                  </a:lnTo>
                                  <a:lnTo>
                                    <a:pt x="90" y="17"/>
                                  </a:lnTo>
                                  <a:close/>
                                </a:path>
                              </a:pathLst>
                            </a:custGeom>
                            <a:solidFill>
                              <a:srgbClr val="2347B4"/>
                            </a:solidFill>
                            <a:ln w="9525">
                              <a:noFill/>
                              <a:round/>
                              <a:headEnd/>
                              <a:tailEnd/>
                            </a:ln>
                          </p:spPr>
                          <p:txBody>
                            <a:bodyPr/>
                            <a:lstStyle/>
                            <a:p>
                              <a:endParaRPr lang="en-US"/>
                            </a:p>
                          </p:txBody>
                        </p:sp>
                        <p:sp>
                          <p:nvSpPr>
                            <p:cNvPr id="266439" name="Freeform 199"/>
                            <p:cNvSpPr>
                              <a:spLocks/>
                            </p:cNvSpPr>
                            <p:nvPr/>
                          </p:nvSpPr>
                          <p:spPr bwMode="auto">
                            <a:xfrm>
                              <a:off x="935" y="1229"/>
                              <a:ext cx="82" cy="80"/>
                            </a:xfrm>
                            <a:custGeom>
                              <a:avLst/>
                              <a:gdLst/>
                              <a:ahLst/>
                              <a:cxnLst>
                                <a:cxn ang="0">
                                  <a:pos x="73" y="13"/>
                                </a:cxn>
                                <a:cxn ang="0">
                                  <a:pos x="60" y="5"/>
                                </a:cxn>
                                <a:cxn ang="0">
                                  <a:pos x="48" y="0"/>
                                </a:cxn>
                                <a:cxn ang="0">
                                  <a:pos x="30" y="0"/>
                                </a:cxn>
                                <a:cxn ang="0">
                                  <a:pos x="13" y="9"/>
                                </a:cxn>
                                <a:cxn ang="0">
                                  <a:pos x="5" y="21"/>
                                </a:cxn>
                                <a:cxn ang="0">
                                  <a:pos x="0" y="34"/>
                                </a:cxn>
                                <a:cxn ang="0">
                                  <a:pos x="0" y="51"/>
                                </a:cxn>
                                <a:cxn ang="0">
                                  <a:pos x="9" y="68"/>
                                </a:cxn>
                                <a:cxn ang="0">
                                  <a:pos x="22" y="76"/>
                                </a:cxn>
                                <a:cxn ang="0">
                                  <a:pos x="35" y="80"/>
                                </a:cxn>
                                <a:cxn ang="0">
                                  <a:pos x="52" y="80"/>
                                </a:cxn>
                                <a:cxn ang="0">
                                  <a:pos x="69" y="72"/>
                                </a:cxn>
                                <a:cxn ang="0">
                                  <a:pos x="77" y="59"/>
                                </a:cxn>
                                <a:cxn ang="0">
                                  <a:pos x="82" y="47"/>
                                </a:cxn>
                                <a:cxn ang="0">
                                  <a:pos x="82" y="30"/>
                                </a:cxn>
                                <a:cxn ang="0">
                                  <a:pos x="73" y="13"/>
                                </a:cxn>
                              </a:cxnLst>
                              <a:rect l="0" t="0" r="r" b="b"/>
                              <a:pathLst>
                                <a:path w="82" h="80">
                                  <a:moveTo>
                                    <a:pt x="73" y="13"/>
                                  </a:moveTo>
                                  <a:lnTo>
                                    <a:pt x="60" y="5"/>
                                  </a:lnTo>
                                  <a:lnTo>
                                    <a:pt x="48" y="0"/>
                                  </a:lnTo>
                                  <a:lnTo>
                                    <a:pt x="30" y="0"/>
                                  </a:lnTo>
                                  <a:lnTo>
                                    <a:pt x="13" y="9"/>
                                  </a:lnTo>
                                  <a:lnTo>
                                    <a:pt x="5" y="21"/>
                                  </a:lnTo>
                                  <a:lnTo>
                                    <a:pt x="0" y="34"/>
                                  </a:lnTo>
                                  <a:lnTo>
                                    <a:pt x="0" y="51"/>
                                  </a:lnTo>
                                  <a:lnTo>
                                    <a:pt x="9" y="68"/>
                                  </a:lnTo>
                                  <a:lnTo>
                                    <a:pt x="22" y="76"/>
                                  </a:lnTo>
                                  <a:lnTo>
                                    <a:pt x="35" y="80"/>
                                  </a:lnTo>
                                  <a:lnTo>
                                    <a:pt x="52" y="80"/>
                                  </a:lnTo>
                                  <a:lnTo>
                                    <a:pt x="69" y="72"/>
                                  </a:lnTo>
                                  <a:lnTo>
                                    <a:pt x="77" y="59"/>
                                  </a:lnTo>
                                  <a:lnTo>
                                    <a:pt x="82" y="47"/>
                                  </a:lnTo>
                                  <a:lnTo>
                                    <a:pt x="82" y="30"/>
                                  </a:lnTo>
                                  <a:lnTo>
                                    <a:pt x="73" y="13"/>
                                  </a:lnTo>
                                  <a:close/>
                                </a:path>
                              </a:pathLst>
                            </a:custGeom>
                            <a:solidFill>
                              <a:srgbClr val="274FC6"/>
                            </a:solidFill>
                            <a:ln w="9525">
                              <a:noFill/>
                              <a:round/>
                              <a:headEnd/>
                              <a:tailEnd/>
                            </a:ln>
                          </p:spPr>
                          <p:txBody>
                            <a:bodyPr/>
                            <a:lstStyle/>
                            <a:p>
                              <a:endParaRPr lang="en-US"/>
                            </a:p>
                          </p:txBody>
                        </p:sp>
                        <p:sp>
                          <p:nvSpPr>
                            <p:cNvPr id="266440" name="Freeform 200"/>
                            <p:cNvSpPr>
                              <a:spLocks/>
                            </p:cNvSpPr>
                            <p:nvPr/>
                          </p:nvSpPr>
                          <p:spPr bwMode="auto">
                            <a:xfrm>
                              <a:off x="940" y="1234"/>
                              <a:ext cx="68" cy="67"/>
                            </a:xfrm>
                            <a:custGeom>
                              <a:avLst/>
                              <a:gdLst/>
                              <a:ahLst/>
                              <a:cxnLst>
                                <a:cxn ang="0">
                                  <a:pos x="60" y="12"/>
                                </a:cxn>
                                <a:cxn ang="0">
                                  <a:pos x="51" y="4"/>
                                </a:cxn>
                                <a:cxn ang="0">
                                  <a:pos x="38" y="0"/>
                                </a:cxn>
                                <a:cxn ang="0">
                                  <a:pos x="25" y="0"/>
                                </a:cxn>
                                <a:cxn ang="0">
                                  <a:pos x="13" y="8"/>
                                </a:cxn>
                                <a:cxn ang="0">
                                  <a:pos x="4" y="16"/>
                                </a:cxn>
                                <a:cxn ang="0">
                                  <a:pos x="0" y="29"/>
                                </a:cxn>
                                <a:cxn ang="0">
                                  <a:pos x="0" y="42"/>
                                </a:cxn>
                                <a:cxn ang="0">
                                  <a:pos x="8" y="54"/>
                                </a:cxn>
                                <a:cxn ang="0">
                                  <a:pos x="17" y="63"/>
                                </a:cxn>
                                <a:cxn ang="0">
                                  <a:pos x="30" y="67"/>
                                </a:cxn>
                                <a:cxn ang="0">
                                  <a:pos x="43" y="67"/>
                                </a:cxn>
                                <a:cxn ang="0">
                                  <a:pos x="55" y="59"/>
                                </a:cxn>
                                <a:cxn ang="0">
                                  <a:pos x="64" y="50"/>
                                </a:cxn>
                                <a:cxn ang="0">
                                  <a:pos x="68" y="38"/>
                                </a:cxn>
                                <a:cxn ang="0">
                                  <a:pos x="68" y="25"/>
                                </a:cxn>
                                <a:cxn ang="0">
                                  <a:pos x="60" y="12"/>
                                </a:cxn>
                              </a:cxnLst>
                              <a:rect l="0" t="0" r="r" b="b"/>
                              <a:pathLst>
                                <a:path w="68" h="67">
                                  <a:moveTo>
                                    <a:pt x="60" y="12"/>
                                  </a:moveTo>
                                  <a:lnTo>
                                    <a:pt x="51" y="4"/>
                                  </a:lnTo>
                                  <a:lnTo>
                                    <a:pt x="38" y="0"/>
                                  </a:lnTo>
                                  <a:lnTo>
                                    <a:pt x="25" y="0"/>
                                  </a:lnTo>
                                  <a:lnTo>
                                    <a:pt x="13" y="8"/>
                                  </a:lnTo>
                                  <a:lnTo>
                                    <a:pt x="4" y="16"/>
                                  </a:lnTo>
                                  <a:lnTo>
                                    <a:pt x="0" y="29"/>
                                  </a:lnTo>
                                  <a:lnTo>
                                    <a:pt x="0" y="42"/>
                                  </a:lnTo>
                                  <a:lnTo>
                                    <a:pt x="8" y="54"/>
                                  </a:lnTo>
                                  <a:lnTo>
                                    <a:pt x="17" y="63"/>
                                  </a:lnTo>
                                  <a:lnTo>
                                    <a:pt x="30" y="67"/>
                                  </a:lnTo>
                                  <a:lnTo>
                                    <a:pt x="43" y="67"/>
                                  </a:lnTo>
                                  <a:lnTo>
                                    <a:pt x="55" y="59"/>
                                  </a:lnTo>
                                  <a:lnTo>
                                    <a:pt x="64" y="50"/>
                                  </a:lnTo>
                                  <a:lnTo>
                                    <a:pt x="68" y="38"/>
                                  </a:lnTo>
                                  <a:lnTo>
                                    <a:pt x="68" y="25"/>
                                  </a:lnTo>
                                  <a:lnTo>
                                    <a:pt x="60" y="12"/>
                                  </a:lnTo>
                                  <a:close/>
                                </a:path>
                              </a:pathLst>
                            </a:custGeom>
                            <a:solidFill>
                              <a:srgbClr val="2B56D7"/>
                            </a:solidFill>
                            <a:ln w="9525">
                              <a:noFill/>
                              <a:round/>
                              <a:headEnd/>
                              <a:tailEnd/>
                            </a:ln>
                          </p:spPr>
                          <p:txBody>
                            <a:bodyPr/>
                            <a:lstStyle/>
                            <a:p>
                              <a:endParaRPr lang="en-US"/>
                            </a:p>
                          </p:txBody>
                        </p:sp>
                        <p:sp>
                          <p:nvSpPr>
                            <p:cNvPr id="266441" name="Freeform 201"/>
                            <p:cNvSpPr>
                              <a:spLocks/>
                            </p:cNvSpPr>
                            <p:nvPr/>
                          </p:nvSpPr>
                          <p:spPr bwMode="auto">
                            <a:xfrm>
                              <a:off x="948" y="1242"/>
                              <a:ext cx="56" cy="55"/>
                            </a:xfrm>
                            <a:custGeom>
                              <a:avLst/>
                              <a:gdLst/>
                              <a:ahLst/>
                              <a:cxnLst>
                                <a:cxn ang="0">
                                  <a:pos x="52" y="8"/>
                                </a:cxn>
                                <a:cxn ang="0">
                                  <a:pos x="43" y="0"/>
                                </a:cxn>
                                <a:cxn ang="0">
                                  <a:pos x="30" y="0"/>
                                </a:cxn>
                                <a:cxn ang="0">
                                  <a:pos x="9" y="4"/>
                                </a:cxn>
                                <a:cxn ang="0">
                                  <a:pos x="0" y="13"/>
                                </a:cxn>
                                <a:cxn ang="0">
                                  <a:pos x="0" y="25"/>
                                </a:cxn>
                                <a:cxn ang="0">
                                  <a:pos x="5" y="46"/>
                                </a:cxn>
                                <a:cxn ang="0">
                                  <a:pos x="13" y="55"/>
                                </a:cxn>
                                <a:cxn ang="0">
                                  <a:pos x="26" y="55"/>
                                </a:cxn>
                                <a:cxn ang="0">
                                  <a:pos x="47" y="51"/>
                                </a:cxn>
                                <a:cxn ang="0">
                                  <a:pos x="56" y="42"/>
                                </a:cxn>
                                <a:cxn ang="0">
                                  <a:pos x="56" y="30"/>
                                </a:cxn>
                                <a:cxn ang="0">
                                  <a:pos x="52" y="8"/>
                                </a:cxn>
                              </a:cxnLst>
                              <a:rect l="0" t="0" r="r" b="b"/>
                              <a:pathLst>
                                <a:path w="56" h="55">
                                  <a:moveTo>
                                    <a:pt x="52" y="8"/>
                                  </a:moveTo>
                                  <a:lnTo>
                                    <a:pt x="43" y="0"/>
                                  </a:lnTo>
                                  <a:lnTo>
                                    <a:pt x="30" y="0"/>
                                  </a:lnTo>
                                  <a:lnTo>
                                    <a:pt x="9" y="4"/>
                                  </a:lnTo>
                                  <a:lnTo>
                                    <a:pt x="0" y="13"/>
                                  </a:lnTo>
                                  <a:lnTo>
                                    <a:pt x="0" y="25"/>
                                  </a:lnTo>
                                  <a:lnTo>
                                    <a:pt x="5" y="46"/>
                                  </a:lnTo>
                                  <a:lnTo>
                                    <a:pt x="13" y="55"/>
                                  </a:lnTo>
                                  <a:lnTo>
                                    <a:pt x="26" y="55"/>
                                  </a:lnTo>
                                  <a:lnTo>
                                    <a:pt x="47" y="51"/>
                                  </a:lnTo>
                                  <a:lnTo>
                                    <a:pt x="56" y="42"/>
                                  </a:lnTo>
                                  <a:lnTo>
                                    <a:pt x="56" y="30"/>
                                  </a:lnTo>
                                  <a:lnTo>
                                    <a:pt x="52" y="8"/>
                                  </a:lnTo>
                                  <a:close/>
                                </a:path>
                              </a:pathLst>
                            </a:custGeom>
                            <a:solidFill>
                              <a:srgbClr val="2D5BE5"/>
                            </a:solidFill>
                            <a:ln w="9525">
                              <a:noFill/>
                              <a:round/>
                              <a:headEnd/>
                              <a:tailEnd/>
                            </a:ln>
                          </p:spPr>
                          <p:txBody>
                            <a:bodyPr/>
                            <a:lstStyle/>
                            <a:p>
                              <a:endParaRPr lang="en-US"/>
                            </a:p>
                          </p:txBody>
                        </p:sp>
                        <p:sp>
                          <p:nvSpPr>
                            <p:cNvPr id="266442" name="Freeform 202"/>
                            <p:cNvSpPr>
                              <a:spLocks/>
                            </p:cNvSpPr>
                            <p:nvPr/>
                          </p:nvSpPr>
                          <p:spPr bwMode="auto">
                            <a:xfrm>
                              <a:off x="957" y="1250"/>
                              <a:ext cx="43" cy="43"/>
                            </a:xfrm>
                            <a:custGeom>
                              <a:avLst/>
                              <a:gdLst/>
                              <a:ahLst/>
                              <a:cxnLst>
                                <a:cxn ang="0">
                                  <a:pos x="34" y="5"/>
                                </a:cxn>
                                <a:cxn ang="0">
                                  <a:pos x="21" y="0"/>
                                </a:cxn>
                                <a:cxn ang="0">
                                  <a:pos x="4" y="5"/>
                                </a:cxn>
                                <a:cxn ang="0">
                                  <a:pos x="0" y="17"/>
                                </a:cxn>
                                <a:cxn ang="0">
                                  <a:pos x="4" y="34"/>
                                </a:cxn>
                                <a:cxn ang="0">
                                  <a:pos x="17" y="43"/>
                                </a:cxn>
                                <a:cxn ang="0">
                                  <a:pos x="34" y="34"/>
                                </a:cxn>
                                <a:cxn ang="0">
                                  <a:pos x="43" y="22"/>
                                </a:cxn>
                                <a:cxn ang="0">
                                  <a:pos x="34" y="5"/>
                                </a:cxn>
                              </a:cxnLst>
                              <a:rect l="0" t="0" r="r" b="b"/>
                              <a:pathLst>
                                <a:path w="43" h="43">
                                  <a:moveTo>
                                    <a:pt x="34" y="5"/>
                                  </a:moveTo>
                                  <a:lnTo>
                                    <a:pt x="21" y="0"/>
                                  </a:lnTo>
                                  <a:lnTo>
                                    <a:pt x="4" y="5"/>
                                  </a:lnTo>
                                  <a:lnTo>
                                    <a:pt x="0" y="17"/>
                                  </a:lnTo>
                                  <a:lnTo>
                                    <a:pt x="4" y="34"/>
                                  </a:lnTo>
                                  <a:lnTo>
                                    <a:pt x="17" y="43"/>
                                  </a:lnTo>
                                  <a:lnTo>
                                    <a:pt x="34" y="34"/>
                                  </a:lnTo>
                                  <a:lnTo>
                                    <a:pt x="43" y="22"/>
                                  </a:lnTo>
                                  <a:lnTo>
                                    <a:pt x="34" y="5"/>
                                  </a:lnTo>
                                  <a:close/>
                                </a:path>
                              </a:pathLst>
                            </a:custGeom>
                            <a:solidFill>
                              <a:srgbClr val="2F60F0"/>
                            </a:solidFill>
                            <a:ln w="9525">
                              <a:noFill/>
                              <a:round/>
                              <a:headEnd/>
                              <a:tailEnd/>
                            </a:ln>
                          </p:spPr>
                          <p:txBody>
                            <a:bodyPr/>
                            <a:lstStyle/>
                            <a:p>
                              <a:endParaRPr lang="en-US"/>
                            </a:p>
                          </p:txBody>
                        </p:sp>
                        <p:sp>
                          <p:nvSpPr>
                            <p:cNvPr id="266443" name="Freeform 203"/>
                            <p:cNvSpPr>
                              <a:spLocks/>
                            </p:cNvSpPr>
                            <p:nvPr/>
                          </p:nvSpPr>
                          <p:spPr bwMode="auto">
                            <a:xfrm>
                              <a:off x="957" y="1250"/>
                              <a:ext cx="34" cy="34"/>
                            </a:xfrm>
                            <a:custGeom>
                              <a:avLst/>
                              <a:gdLst/>
                              <a:ahLst/>
                              <a:cxnLst>
                                <a:cxn ang="0">
                                  <a:pos x="30" y="9"/>
                                </a:cxn>
                                <a:cxn ang="0">
                                  <a:pos x="17" y="0"/>
                                </a:cxn>
                                <a:cxn ang="0">
                                  <a:pos x="8" y="5"/>
                                </a:cxn>
                                <a:cxn ang="0">
                                  <a:pos x="0" y="17"/>
                                </a:cxn>
                                <a:cxn ang="0">
                                  <a:pos x="4" y="26"/>
                                </a:cxn>
                                <a:cxn ang="0">
                                  <a:pos x="17" y="34"/>
                                </a:cxn>
                                <a:cxn ang="0">
                                  <a:pos x="26" y="30"/>
                                </a:cxn>
                                <a:cxn ang="0">
                                  <a:pos x="34" y="17"/>
                                </a:cxn>
                                <a:cxn ang="0">
                                  <a:pos x="30" y="9"/>
                                </a:cxn>
                              </a:cxnLst>
                              <a:rect l="0" t="0" r="r" b="b"/>
                              <a:pathLst>
                                <a:path w="34" h="34">
                                  <a:moveTo>
                                    <a:pt x="30" y="9"/>
                                  </a:moveTo>
                                  <a:lnTo>
                                    <a:pt x="17" y="0"/>
                                  </a:lnTo>
                                  <a:lnTo>
                                    <a:pt x="8" y="5"/>
                                  </a:lnTo>
                                  <a:lnTo>
                                    <a:pt x="0" y="17"/>
                                  </a:lnTo>
                                  <a:lnTo>
                                    <a:pt x="4" y="26"/>
                                  </a:lnTo>
                                  <a:lnTo>
                                    <a:pt x="17" y="34"/>
                                  </a:lnTo>
                                  <a:lnTo>
                                    <a:pt x="26" y="30"/>
                                  </a:lnTo>
                                  <a:lnTo>
                                    <a:pt x="34" y="17"/>
                                  </a:lnTo>
                                  <a:lnTo>
                                    <a:pt x="30" y="9"/>
                                  </a:lnTo>
                                  <a:close/>
                                </a:path>
                              </a:pathLst>
                            </a:custGeom>
                            <a:solidFill>
                              <a:srgbClr val="3163F7"/>
                            </a:solidFill>
                            <a:ln w="9525">
                              <a:noFill/>
                              <a:round/>
                              <a:headEnd/>
                              <a:tailEnd/>
                            </a:ln>
                          </p:spPr>
                          <p:txBody>
                            <a:bodyPr/>
                            <a:lstStyle/>
                            <a:p>
                              <a:endParaRPr lang="en-US"/>
                            </a:p>
                          </p:txBody>
                        </p:sp>
                        <p:sp>
                          <p:nvSpPr>
                            <p:cNvPr id="266444" name="Freeform 204"/>
                            <p:cNvSpPr>
                              <a:spLocks/>
                            </p:cNvSpPr>
                            <p:nvPr/>
                          </p:nvSpPr>
                          <p:spPr bwMode="auto">
                            <a:xfrm>
                              <a:off x="965" y="1259"/>
                              <a:ext cx="18" cy="17"/>
                            </a:xfrm>
                            <a:custGeom>
                              <a:avLst/>
                              <a:gdLst/>
                              <a:ahLst/>
                              <a:cxnLst>
                                <a:cxn ang="0">
                                  <a:pos x="13" y="4"/>
                                </a:cxn>
                                <a:cxn ang="0">
                                  <a:pos x="9" y="0"/>
                                </a:cxn>
                                <a:cxn ang="0">
                                  <a:pos x="5" y="4"/>
                                </a:cxn>
                                <a:cxn ang="0">
                                  <a:pos x="0" y="8"/>
                                </a:cxn>
                                <a:cxn ang="0">
                                  <a:pos x="5" y="13"/>
                                </a:cxn>
                                <a:cxn ang="0">
                                  <a:pos x="9" y="17"/>
                                </a:cxn>
                                <a:cxn ang="0">
                                  <a:pos x="13" y="13"/>
                                </a:cxn>
                                <a:cxn ang="0">
                                  <a:pos x="18" y="8"/>
                                </a:cxn>
                                <a:cxn ang="0">
                                  <a:pos x="13" y="4"/>
                                </a:cxn>
                              </a:cxnLst>
                              <a:rect l="0" t="0" r="r" b="b"/>
                              <a:pathLst>
                                <a:path w="18" h="17">
                                  <a:moveTo>
                                    <a:pt x="13" y="4"/>
                                  </a:moveTo>
                                  <a:lnTo>
                                    <a:pt x="9" y="0"/>
                                  </a:lnTo>
                                  <a:lnTo>
                                    <a:pt x="5" y="4"/>
                                  </a:lnTo>
                                  <a:lnTo>
                                    <a:pt x="0" y="8"/>
                                  </a:lnTo>
                                  <a:lnTo>
                                    <a:pt x="5" y="13"/>
                                  </a:lnTo>
                                  <a:lnTo>
                                    <a:pt x="9" y="17"/>
                                  </a:lnTo>
                                  <a:lnTo>
                                    <a:pt x="13" y="13"/>
                                  </a:lnTo>
                                  <a:lnTo>
                                    <a:pt x="18" y="8"/>
                                  </a:lnTo>
                                  <a:lnTo>
                                    <a:pt x="13" y="4"/>
                                  </a:lnTo>
                                  <a:close/>
                                </a:path>
                              </a:pathLst>
                            </a:custGeom>
                            <a:solidFill>
                              <a:srgbClr val="3264FC"/>
                            </a:solidFill>
                            <a:ln w="9525">
                              <a:noFill/>
                              <a:round/>
                              <a:headEnd/>
                              <a:tailEnd/>
                            </a:ln>
                          </p:spPr>
                          <p:txBody>
                            <a:bodyPr/>
                            <a:lstStyle/>
                            <a:p>
                              <a:endParaRPr lang="en-US"/>
                            </a:p>
                          </p:txBody>
                        </p:sp>
                      </p:grpSp>
                      <p:sp>
                        <p:nvSpPr>
                          <p:cNvPr id="266445" name="Freeform 205"/>
                          <p:cNvSpPr>
                            <a:spLocks/>
                          </p:cNvSpPr>
                          <p:nvPr/>
                        </p:nvSpPr>
                        <p:spPr bwMode="auto">
                          <a:xfrm>
                            <a:off x="897" y="1191"/>
                            <a:ext cx="171" cy="169"/>
                          </a:xfrm>
                          <a:custGeom>
                            <a:avLst/>
                            <a:gdLst/>
                            <a:ahLst/>
                            <a:cxnLst>
                              <a:cxn ang="0">
                                <a:pos x="150" y="30"/>
                              </a:cxn>
                              <a:cxn ang="0">
                                <a:pos x="124" y="9"/>
                              </a:cxn>
                              <a:cxn ang="0">
                                <a:pos x="94" y="0"/>
                              </a:cxn>
                              <a:cxn ang="0">
                                <a:pos x="60" y="0"/>
                              </a:cxn>
                              <a:cxn ang="0">
                                <a:pos x="30" y="17"/>
                              </a:cxn>
                              <a:cxn ang="0">
                                <a:pos x="8" y="43"/>
                              </a:cxn>
                              <a:cxn ang="0">
                                <a:pos x="0" y="72"/>
                              </a:cxn>
                              <a:cxn ang="0">
                                <a:pos x="0" y="106"/>
                              </a:cxn>
                              <a:cxn ang="0">
                                <a:pos x="17" y="135"/>
                              </a:cxn>
                              <a:cxn ang="0">
                                <a:pos x="43" y="156"/>
                              </a:cxn>
                              <a:cxn ang="0">
                                <a:pos x="73" y="169"/>
                              </a:cxn>
                              <a:cxn ang="0">
                                <a:pos x="107" y="165"/>
                              </a:cxn>
                              <a:cxn ang="0">
                                <a:pos x="137" y="148"/>
                              </a:cxn>
                              <a:cxn ang="0">
                                <a:pos x="158" y="123"/>
                              </a:cxn>
                              <a:cxn ang="0">
                                <a:pos x="171" y="93"/>
                              </a:cxn>
                              <a:cxn ang="0">
                                <a:pos x="167" y="59"/>
                              </a:cxn>
                              <a:cxn ang="0">
                                <a:pos x="150" y="30"/>
                              </a:cxn>
                            </a:cxnLst>
                            <a:rect l="0" t="0" r="r" b="b"/>
                            <a:pathLst>
                              <a:path w="171" h="169">
                                <a:moveTo>
                                  <a:pt x="150" y="30"/>
                                </a:moveTo>
                                <a:lnTo>
                                  <a:pt x="124" y="9"/>
                                </a:lnTo>
                                <a:lnTo>
                                  <a:pt x="94" y="0"/>
                                </a:lnTo>
                                <a:lnTo>
                                  <a:pt x="60" y="0"/>
                                </a:lnTo>
                                <a:lnTo>
                                  <a:pt x="30" y="17"/>
                                </a:lnTo>
                                <a:lnTo>
                                  <a:pt x="8" y="43"/>
                                </a:lnTo>
                                <a:lnTo>
                                  <a:pt x="0" y="72"/>
                                </a:lnTo>
                                <a:lnTo>
                                  <a:pt x="0" y="106"/>
                                </a:lnTo>
                                <a:lnTo>
                                  <a:pt x="17" y="135"/>
                                </a:lnTo>
                                <a:lnTo>
                                  <a:pt x="43" y="156"/>
                                </a:lnTo>
                                <a:lnTo>
                                  <a:pt x="73" y="169"/>
                                </a:lnTo>
                                <a:lnTo>
                                  <a:pt x="107" y="165"/>
                                </a:lnTo>
                                <a:lnTo>
                                  <a:pt x="137" y="148"/>
                                </a:lnTo>
                                <a:lnTo>
                                  <a:pt x="158" y="123"/>
                                </a:lnTo>
                                <a:lnTo>
                                  <a:pt x="171" y="93"/>
                                </a:lnTo>
                                <a:lnTo>
                                  <a:pt x="167" y="59"/>
                                </a:lnTo>
                                <a:lnTo>
                                  <a:pt x="150" y="30"/>
                                </a:lnTo>
                                <a:close/>
                              </a:path>
                            </a:pathLst>
                          </a:custGeom>
                          <a:noFill/>
                          <a:ln w="6350">
                            <a:solidFill>
                              <a:srgbClr val="000000"/>
                            </a:solidFill>
                            <a:prstDash val="solid"/>
                            <a:round/>
                            <a:headEnd/>
                            <a:tailEnd/>
                          </a:ln>
                        </p:spPr>
                        <p:txBody>
                          <a:bodyPr/>
                          <a:lstStyle/>
                          <a:p>
                            <a:endParaRPr lang="en-US"/>
                          </a:p>
                        </p:txBody>
                      </p:sp>
                    </p:grpSp>
                  </p:grpSp>
                  <p:grpSp>
                    <p:nvGrpSpPr>
                      <p:cNvPr id="16" name="Group 206"/>
                      <p:cNvGrpSpPr>
                        <a:grpSpLocks/>
                      </p:cNvGrpSpPr>
                      <p:nvPr/>
                    </p:nvGrpSpPr>
                    <p:grpSpPr bwMode="auto">
                      <a:xfrm>
                        <a:off x="3046" y="1517"/>
                        <a:ext cx="377" cy="291"/>
                        <a:chOff x="516" y="985"/>
                        <a:chExt cx="377" cy="291"/>
                      </a:xfrm>
                    </p:grpSpPr>
                    <p:grpSp>
                      <p:nvGrpSpPr>
                        <p:cNvPr id="17" name="Group 207"/>
                        <p:cNvGrpSpPr>
                          <a:grpSpLocks/>
                        </p:cNvGrpSpPr>
                        <p:nvPr/>
                      </p:nvGrpSpPr>
                      <p:grpSpPr bwMode="auto">
                        <a:xfrm>
                          <a:off x="606" y="985"/>
                          <a:ext cx="171" cy="164"/>
                          <a:chOff x="606" y="985"/>
                          <a:chExt cx="171" cy="164"/>
                        </a:xfrm>
                      </p:grpSpPr>
                      <p:grpSp>
                        <p:nvGrpSpPr>
                          <p:cNvPr id="18" name="Group 208"/>
                          <p:cNvGrpSpPr>
                            <a:grpSpLocks/>
                          </p:cNvGrpSpPr>
                          <p:nvPr/>
                        </p:nvGrpSpPr>
                        <p:grpSpPr bwMode="auto">
                          <a:xfrm>
                            <a:off x="606" y="985"/>
                            <a:ext cx="171" cy="164"/>
                            <a:chOff x="606" y="985"/>
                            <a:chExt cx="171" cy="164"/>
                          </a:xfrm>
                        </p:grpSpPr>
                        <p:sp>
                          <p:nvSpPr>
                            <p:cNvPr id="266449" name="Freeform 209"/>
                            <p:cNvSpPr>
                              <a:spLocks/>
                            </p:cNvSpPr>
                            <p:nvPr/>
                          </p:nvSpPr>
                          <p:spPr bwMode="auto">
                            <a:xfrm>
                              <a:off x="606" y="985"/>
                              <a:ext cx="171" cy="164"/>
                            </a:xfrm>
                            <a:custGeom>
                              <a:avLst/>
                              <a:gdLst/>
                              <a:ahLst/>
                              <a:cxnLst>
                                <a:cxn ang="0">
                                  <a:pos x="34" y="12"/>
                                </a:cxn>
                                <a:cxn ang="0">
                                  <a:pos x="8" y="38"/>
                                </a:cxn>
                                <a:cxn ang="0">
                                  <a:pos x="0" y="67"/>
                                </a:cxn>
                                <a:cxn ang="0">
                                  <a:pos x="4" y="105"/>
                                </a:cxn>
                                <a:cxn ang="0">
                                  <a:pos x="17" y="135"/>
                                </a:cxn>
                                <a:cxn ang="0">
                                  <a:pos x="47" y="156"/>
                                </a:cxn>
                                <a:cxn ang="0">
                                  <a:pos x="73" y="164"/>
                                </a:cxn>
                                <a:cxn ang="0">
                                  <a:pos x="107" y="164"/>
                                </a:cxn>
                                <a:cxn ang="0">
                                  <a:pos x="137" y="147"/>
                                </a:cxn>
                                <a:cxn ang="0">
                                  <a:pos x="158" y="122"/>
                                </a:cxn>
                                <a:cxn ang="0">
                                  <a:pos x="171" y="92"/>
                                </a:cxn>
                                <a:cxn ang="0">
                                  <a:pos x="167" y="59"/>
                                </a:cxn>
                                <a:cxn ang="0">
                                  <a:pos x="154" y="29"/>
                                </a:cxn>
                                <a:cxn ang="0">
                                  <a:pos x="124" y="4"/>
                                </a:cxn>
                                <a:cxn ang="0">
                                  <a:pos x="94" y="0"/>
                                </a:cxn>
                                <a:cxn ang="0">
                                  <a:pos x="60" y="0"/>
                                </a:cxn>
                                <a:cxn ang="0">
                                  <a:pos x="34" y="12"/>
                                </a:cxn>
                              </a:cxnLst>
                              <a:rect l="0" t="0" r="r" b="b"/>
                              <a:pathLst>
                                <a:path w="171" h="164">
                                  <a:moveTo>
                                    <a:pt x="34" y="12"/>
                                  </a:moveTo>
                                  <a:lnTo>
                                    <a:pt x="8" y="38"/>
                                  </a:lnTo>
                                  <a:lnTo>
                                    <a:pt x="0" y="67"/>
                                  </a:lnTo>
                                  <a:lnTo>
                                    <a:pt x="4" y="105"/>
                                  </a:lnTo>
                                  <a:lnTo>
                                    <a:pt x="17" y="135"/>
                                  </a:lnTo>
                                  <a:lnTo>
                                    <a:pt x="47" y="156"/>
                                  </a:lnTo>
                                  <a:lnTo>
                                    <a:pt x="73" y="164"/>
                                  </a:lnTo>
                                  <a:lnTo>
                                    <a:pt x="107" y="164"/>
                                  </a:lnTo>
                                  <a:lnTo>
                                    <a:pt x="137" y="147"/>
                                  </a:lnTo>
                                  <a:lnTo>
                                    <a:pt x="158" y="122"/>
                                  </a:lnTo>
                                  <a:lnTo>
                                    <a:pt x="171" y="92"/>
                                  </a:lnTo>
                                  <a:lnTo>
                                    <a:pt x="167" y="59"/>
                                  </a:lnTo>
                                  <a:lnTo>
                                    <a:pt x="154" y="29"/>
                                  </a:lnTo>
                                  <a:lnTo>
                                    <a:pt x="124" y="4"/>
                                  </a:lnTo>
                                  <a:lnTo>
                                    <a:pt x="94" y="0"/>
                                  </a:lnTo>
                                  <a:lnTo>
                                    <a:pt x="60" y="0"/>
                                  </a:lnTo>
                                  <a:lnTo>
                                    <a:pt x="34" y="12"/>
                                  </a:lnTo>
                                  <a:close/>
                                </a:path>
                              </a:pathLst>
                            </a:custGeom>
                            <a:solidFill>
                              <a:srgbClr val="760000"/>
                            </a:solidFill>
                            <a:ln w="9525">
                              <a:noFill/>
                              <a:round/>
                              <a:headEnd/>
                              <a:tailEnd/>
                            </a:ln>
                          </p:spPr>
                          <p:txBody>
                            <a:bodyPr/>
                            <a:lstStyle/>
                            <a:p>
                              <a:endParaRPr lang="en-US"/>
                            </a:p>
                          </p:txBody>
                        </p:sp>
                        <p:sp>
                          <p:nvSpPr>
                            <p:cNvPr id="266450" name="Freeform 210"/>
                            <p:cNvSpPr>
                              <a:spLocks/>
                            </p:cNvSpPr>
                            <p:nvPr/>
                          </p:nvSpPr>
                          <p:spPr bwMode="auto">
                            <a:xfrm>
                              <a:off x="606" y="989"/>
                              <a:ext cx="154" cy="156"/>
                            </a:xfrm>
                            <a:custGeom>
                              <a:avLst/>
                              <a:gdLst/>
                              <a:ahLst/>
                              <a:cxnLst>
                                <a:cxn ang="0">
                                  <a:pos x="30" y="17"/>
                                </a:cxn>
                                <a:cxn ang="0">
                                  <a:pos x="13" y="42"/>
                                </a:cxn>
                                <a:cxn ang="0">
                                  <a:pos x="0" y="72"/>
                                </a:cxn>
                                <a:cxn ang="0">
                                  <a:pos x="4" y="101"/>
                                </a:cxn>
                                <a:cxn ang="0">
                                  <a:pos x="17" y="131"/>
                                </a:cxn>
                                <a:cxn ang="0">
                                  <a:pos x="43" y="147"/>
                                </a:cxn>
                                <a:cxn ang="0">
                                  <a:pos x="68" y="156"/>
                                </a:cxn>
                                <a:cxn ang="0">
                                  <a:pos x="103" y="156"/>
                                </a:cxn>
                                <a:cxn ang="0">
                                  <a:pos x="128" y="139"/>
                                </a:cxn>
                                <a:cxn ang="0">
                                  <a:pos x="150" y="118"/>
                                </a:cxn>
                                <a:cxn ang="0">
                                  <a:pos x="154" y="88"/>
                                </a:cxn>
                                <a:cxn ang="0">
                                  <a:pos x="154" y="59"/>
                                </a:cxn>
                                <a:cxn ang="0">
                                  <a:pos x="141" y="25"/>
                                </a:cxn>
                                <a:cxn ang="0">
                                  <a:pos x="115" y="8"/>
                                </a:cxn>
                                <a:cxn ang="0">
                                  <a:pos x="85" y="0"/>
                                </a:cxn>
                                <a:cxn ang="0">
                                  <a:pos x="56" y="4"/>
                                </a:cxn>
                                <a:cxn ang="0">
                                  <a:pos x="30" y="17"/>
                                </a:cxn>
                              </a:cxnLst>
                              <a:rect l="0" t="0" r="r" b="b"/>
                              <a:pathLst>
                                <a:path w="154" h="156">
                                  <a:moveTo>
                                    <a:pt x="30" y="17"/>
                                  </a:moveTo>
                                  <a:lnTo>
                                    <a:pt x="13" y="42"/>
                                  </a:lnTo>
                                  <a:lnTo>
                                    <a:pt x="0" y="72"/>
                                  </a:lnTo>
                                  <a:lnTo>
                                    <a:pt x="4" y="101"/>
                                  </a:lnTo>
                                  <a:lnTo>
                                    <a:pt x="17" y="131"/>
                                  </a:lnTo>
                                  <a:lnTo>
                                    <a:pt x="43" y="147"/>
                                  </a:lnTo>
                                  <a:lnTo>
                                    <a:pt x="68" y="156"/>
                                  </a:lnTo>
                                  <a:lnTo>
                                    <a:pt x="103" y="156"/>
                                  </a:lnTo>
                                  <a:lnTo>
                                    <a:pt x="128" y="139"/>
                                  </a:lnTo>
                                  <a:lnTo>
                                    <a:pt x="150" y="118"/>
                                  </a:lnTo>
                                  <a:lnTo>
                                    <a:pt x="154" y="88"/>
                                  </a:lnTo>
                                  <a:lnTo>
                                    <a:pt x="154" y="59"/>
                                  </a:lnTo>
                                  <a:lnTo>
                                    <a:pt x="141" y="25"/>
                                  </a:lnTo>
                                  <a:lnTo>
                                    <a:pt x="115" y="8"/>
                                  </a:lnTo>
                                  <a:lnTo>
                                    <a:pt x="85" y="0"/>
                                  </a:lnTo>
                                  <a:lnTo>
                                    <a:pt x="56" y="4"/>
                                  </a:lnTo>
                                  <a:lnTo>
                                    <a:pt x="30" y="17"/>
                                  </a:lnTo>
                                  <a:close/>
                                </a:path>
                              </a:pathLst>
                            </a:custGeom>
                            <a:solidFill>
                              <a:srgbClr val="7B0000"/>
                            </a:solidFill>
                            <a:ln w="9525">
                              <a:noFill/>
                              <a:round/>
                              <a:headEnd/>
                              <a:tailEnd/>
                            </a:ln>
                          </p:spPr>
                          <p:txBody>
                            <a:bodyPr/>
                            <a:lstStyle/>
                            <a:p>
                              <a:endParaRPr lang="en-US"/>
                            </a:p>
                          </p:txBody>
                        </p:sp>
                        <p:sp>
                          <p:nvSpPr>
                            <p:cNvPr id="266451" name="Freeform 211"/>
                            <p:cNvSpPr>
                              <a:spLocks/>
                            </p:cNvSpPr>
                            <p:nvPr/>
                          </p:nvSpPr>
                          <p:spPr bwMode="auto">
                            <a:xfrm>
                              <a:off x="614" y="997"/>
                              <a:ext cx="142" cy="139"/>
                            </a:xfrm>
                            <a:custGeom>
                              <a:avLst/>
                              <a:gdLst/>
                              <a:ahLst/>
                              <a:cxnLst>
                                <a:cxn ang="0">
                                  <a:pos x="30" y="13"/>
                                </a:cxn>
                                <a:cxn ang="0">
                                  <a:pos x="9" y="34"/>
                                </a:cxn>
                                <a:cxn ang="0">
                                  <a:pos x="5" y="64"/>
                                </a:cxn>
                                <a:cxn ang="0">
                                  <a:pos x="0" y="89"/>
                                </a:cxn>
                                <a:cxn ang="0">
                                  <a:pos x="13" y="114"/>
                                </a:cxn>
                                <a:cxn ang="0">
                                  <a:pos x="39" y="131"/>
                                </a:cxn>
                                <a:cxn ang="0">
                                  <a:pos x="65" y="139"/>
                                </a:cxn>
                                <a:cxn ang="0">
                                  <a:pos x="90" y="139"/>
                                </a:cxn>
                                <a:cxn ang="0">
                                  <a:pos x="112" y="127"/>
                                </a:cxn>
                                <a:cxn ang="0">
                                  <a:pos x="133" y="106"/>
                                </a:cxn>
                                <a:cxn ang="0">
                                  <a:pos x="142" y="80"/>
                                </a:cxn>
                                <a:cxn ang="0">
                                  <a:pos x="137" y="51"/>
                                </a:cxn>
                                <a:cxn ang="0">
                                  <a:pos x="129" y="26"/>
                                </a:cxn>
                                <a:cxn ang="0">
                                  <a:pos x="103" y="9"/>
                                </a:cxn>
                                <a:cxn ang="0">
                                  <a:pos x="77" y="0"/>
                                </a:cxn>
                                <a:cxn ang="0">
                                  <a:pos x="52" y="0"/>
                                </a:cxn>
                                <a:cxn ang="0">
                                  <a:pos x="30" y="13"/>
                                </a:cxn>
                              </a:cxnLst>
                              <a:rect l="0" t="0" r="r" b="b"/>
                              <a:pathLst>
                                <a:path w="142" h="139">
                                  <a:moveTo>
                                    <a:pt x="30" y="13"/>
                                  </a:moveTo>
                                  <a:lnTo>
                                    <a:pt x="9" y="34"/>
                                  </a:lnTo>
                                  <a:lnTo>
                                    <a:pt x="5" y="64"/>
                                  </a:lnTo>
                                  <a:lnTo>
                                    <a:pt x="0" y="89"/>
                                  </a:lnTo>
                                  <a:lnTo>
                                    <a:pt x="13" y="114"/>
                                  </a:lnTo>
                                  <a:lnTo>
                                    <a:pt x="39" y="131"/>
                                  </a:lnTo>
                                  <a:lnTo>
                                    <a:pt x="65" y="139"/>
                                  </a:lnTo>
                                  <a:lnTo>
                                    <a:pt x="90" y="139"/>
                                  </a:lnTo>
                                  <a:lnTo>
                                    <a:pt x="112" y="127"/>
                                  </a:lnTo>
                                  <a:lnTo>
                                    <a:pt x="133" y="106"/>
                                  </a:lnTo>
                                  <a:lnTo>
                                    <a:pt x="142" y="80"/>
                                  </a:lnTo>
                                  <a:lnTo>
                                    <a:pt x="137" y="51"/>
                                  </a:lnTo>
                                  <a:lnTo>
                                    <a:pt x="129" y="26"/>
                                  </a:lnTo>
                                  <a:lnTo>
                                    <a:pt x="103" y="9"/>
                                  </a:lnTo>
                                  <a:lnTo>
                                    <a:pt x="77" y="0"/>
                                  </a:lnTo>
                                  <a:lnTo>
                                    <a:pt x="52" y="0"/>
                                  </a:lnTo>
                                  <a:lnTo>
                                    <a:pt x="30" y="13"/>
                                  </a:lnTo>
                                  <a:close/>
                                </a:path>
                              </a:pathLst>
                            </a:custGeom>
                            <a:solidFill>
                              <a:srgbClr val="840000"/>
                            </a:solidFill>
                            <a:ln w="9525">
                              <a:noFill/>
                              <a:round/>
                              <a:headEnd/>
                              <a:tailEnd/>
                            </a:ln>
                          </p:spPr>
                          <p:txBody>
                            <a:bodyPr/>
                            <a:lstStyle/>
                            <a:p>
                              <a:endParaRPr lang="en-US"/>
                            </a:p>
                          </p:txBody>
                        </p:sp>
                        <p:sp>
                          <p:nvSpPr>
                            <p:cNvPr id="266452" name="Freeform 212"/>
                            <p:cNvSpPr>
                              <a:spLocks/>
                            </p:cNvSpPr>
                            <p:nvPr/>
                          </p:nvSpPr>
                          <p:spPr bwMode="auto">
                            <a:xfrm>
                              <a:off x="623" y="1006"/>
                              <a:ext cx="124" cy="122"/>
                            </a:xfrm>
                            <a:custGeom>
                              <a:avLst/>
                              <a:gdLst/>
                              <a:ahLst/>
                              <a:cxnLst>
                                <a:cxn ang="0">
                                  <a:pos x="26" y="12"/>
                                </a:cxn>
                                <a:cxn ang="0">
                                  <a:pos x="9" y="25"/>
                                </a:cxn>
                                <a:cxn ang="0">
                                  <a:pos x="0" y="50"/>
                                </a:cxn>
                                <a:cxn ang="0">
                                  <a:pos x="0" y="76"/>
                                </a:cxn>
                                <a:cxn ang="0">
                                  <a:pos x="13" y="101"/>
                                </a:cxn>
                                <a:cxn ang="0">
                                  <a:pos x="34" y="118"/>
                                </a:cxn>
                                <a:cxn ang="0">
                                  <a:pos x="56" y="122"/>
                                </a:cxn>
                                <a:cxn ang="0">
                                  <a:pos x="77" y="122"/>
                                </a:cxn>
                                <a:cxn ang="0">
                                  <a:pos x="98" y="114"/>
                                </a:cxn>
                                <a:cxn ang="0">
                                  <a:pos x="116" y="93"/>
                                </a:cxn>
                                <a:cxn ang="0">
                                  <a:pos x="124" y="67"/>
                                </a:cxn>
                                <a:cxn ang="0">
                                  <a:pos x="124" y="46"/>
                                </a:cxn>
                                <a:cxn ang="0">
                                  <a:pos x="111" y="25"/>
                                </a:cxn>
                                <a:cxn ang="0">
                                  <a:pos x="94" y="8"/>
                                </a:cxn>
                                <a:cxn ang="0">
                                  <a:pos x="68" y="0"/>
                                </a:cxn>
                                <a:cxn ang="0">
                                  <a:pos x="47" y="0"/>
                                </a:cxn>
                                <a:cxn ang="0">
                                  <a:pos x="26" y="12"/>
                                </a:cxn>
                              </a:cxnLst>
                              <a:rect l="0" t="0" r="r" b="b"/>
                              <a:pathLst>
                                <a:path w="124" h="122">
                                  <a:moveTo>
                                    <a:pt x="26" y="12"/>
                                  </a:moveTo>
                                  <a:lnTo>
                                    <a:pt x="9" y="25"/>
                                  </a:lnTo>
                                  <a:lnTo>
                                    <a:pt x="0" y="50"/>
                                  </a:lnTo>
                                  <a:lnTo>
                                    <a:pt x="0" y="76"/>
                                  </a:lnTo>
                                  <a:lnTo>
                                    <a:pt x="13" y="101"/>
                                  </a:lnTo>
                                  <a:lnTo>
                                    <a:pt x="34" y="118"/>
                                  </a:lnTo>
                                  <a:lnTo>
                                    <a:pt x="56" y="122"/>
                                  </a:lnTo>
                                  <a:lnTo>
                                    <a:pt x="77" y="122"/>
                                  </a:lnTo>
                                  <a:lnTo>
                                    <a:pt x="98" y="114"/>
                                  </a:lnTo>
                                  <a:lnTo>
                                    <a:pt x="116" y="93"/>
                                  </a:lnTo>
                                  <a:lnTo>
                                    <a:pt x="124" y="67"/>
                                  </a:lnTo>
                                  <a:lnTo>
                                    <a:pt x="124" y="46"/>
                                  </a:lnTo>
                                  <a:lnTo>
                                    <a:pt x="111" y="25"/>
                                  </a:lnTo>
                                  <a:lnTo>
                                    <a:pt x="94" y="8"/>
                                  </a:lnTo>
                                  <a:lnTo>
                                    <a:pt x="68" y="0"/>
                                  </a:lnTo>
                                  <a:lnTo>
                                    <a:pt x="47" y="0"/>
                                  </a:lnTo>
                                  <a:lnTo>
                                    <a:pt x="26" y="12"/>
                                  </a:lnTo>
                                  <a:close/>
                                </a:path>
                              </a:pathLst>
                            </a:custGeom>
                            <a:solidFill>
                              <a:srgbClr val="910000"/>
                            </a:solidFill>
                            <a:ln w="9525">
                              <a:noFill/>
                              <a:round/>
                              <a:headEnd/>
                              <a:tailEnd/>
                            </a:ln>
                          </p:spPr>
                          <p:txBody>
                            <a:bodyPr/>
                            <a:lstStyle/>
                            <a:p>
                              <a:endParaRPr lang="en-US"/>
                            </a:p>
                          </p:txBody>
                        </p:sp>
                        <p:sp>
                          <p:nvSpPr>
                            <p:cNvPr id="266453" name="Freeform 213"/>
                            <p:cNvSpPr>
                              <a:spLocks/>
                            </p:cNvSpPr>
                            <p:nvPr/>
                          </p:nvSpPr>
                          <p:spPr bwMode="auto">
                            <a:xfrm>
                              <a:off x="627" y="1010"/>
                              <a:ext cx="120" cy="114"/>
                            </a:xfrm>
                            <a:custGeom>
                              <a:avLst/>
                              <a:gdLst/>
                              <a:ahLst/>
                              <a:cxnLst>
                                <a:cxn ang="0">
                                  <a:pos x="26" y="8"/>
                                </a:cxn>
                                <a:cxn ang="0">
                                  <a:pos x="9" y="25"/>
                                </a:cxn>
                                <a:cxn ang="0">
                                  <a:pos x="0" y="51"/>
                                </a:cxn>
                                <a:cxn ang="0">
                                  <a:pos x="0" y="72"/>
                                </a:cxn>
                                <a:cxn ang="0">
                                  <a:pos x="9" y="93"/>
                                </a:cxn>
                                <a:cxn ang="0">
                                  <a:pos x="30" y="110"/>
                                </a:cxn>
                                <a:cxn ang="0">
                                  <a:pos x="52" y="114"/>
                                </a:cxn>
                                <a:cxn ang="0">
                                  <a:pos x="73" y="110"/>
                                </a:cxn>
                                <a:cxn ang="0">
                                  <a:pos x="94" y="101"/>
                                </a:cxn>
                                <a:cxn ang="0">
                                  <a:pos x="112" y="89"/>
                                </a:cxn>
                                <a:cxn ang="0">
                                  <a:pos x="120" y="63"/>
                                </a:cxn>
                                <a:cxn ang="0">
                                  <a:pos x="116" y="42"/>
                                </a:cxn>
                                <a:cxn ang="0">
                                  <a:pos x="107" y="21"/>
                                </a:cxn>
                                <a:cxn ang="0">
                                  <a:pos x="90" y="8"/>
                                </a:cxn>
                                <a:cxn ang="0">
                                  <a:pos x="64" y="0"/>
                                </a:cxn>
                                <a:cxn ang="0">
                                  <a:pos x="43" y="0"/>
                                </a:cxn>
                                <a:cxn ang="0">
                                  <a:pos x="26" y="8"/>
                                </a:cxn>
                              </a:cxnLst>
                              <a:rect l="0" t="0" r="r" b="b"/>
                              <a:pathLst>
                                <a:path w="120" h="114">
                                  <a:moveTo>
                                    <a:pt x="26" y="8"/>
                                  </a:moveTo>
                                  <a:lnTo>
                                    <a:pt x="9" y="25"/>
                                  </a:lnTo>
                                  <a:lnTo>
                                    <a:pt x="0" y="51"/>
                                  </a:lnTo>
                                  <a:lnTo>
                                    <a:pt x="0" y="72"/>
                                  </a:lnTo>
                                  <a:lnTo>
                                    <a:pt x="9" y="93"/>
                                  </a:lnTo>
                                  <a:lnTo>
                                    <a:pt x="30" y="110"/>
                                  </a:lnTo>
                                  <a:lnTo>
                                    <a:pt x="52" y="114"/>
                                  </a:lnTo>
                                  <a:lnTo>
                                    <a:pt x="73" y="110"/>
                                  </a:lnTo>
                                  <a:lnTo>
                                    <a:pt x="94" y="101"/>
                                  </a:lnTo>
                                  <a:lnTo>
                                    <a:pt x="112" y="89"/>
                                  </a:lnTo>
                                  <a:lnTo>
                                    <a:pt x="120" y="63"/>
                                  </a:lnTo>
                                  <a:lnTo>
                                    <a:pt x="116" y="42"/>
                                  </a:lnTo>
                                  <a:lnTo>
                                    <a:pt x="107" y="21"/>
                                  </a:lnTo>
                                  <a:lnTo>
                                    <a:pt x="90" y="8"/>
                                  </a:lnTo>
                                  <a:lnTo>
                                    <a:pt x="64" y="0"/>
                                  </a:lnTo>
                                  <a:lnTo>
                                    <a:pt x="43" y="0"/>
                                  </a:lnTo>
                                  <a:lnTo>
                                    <a:pt x="26" y="8"/>
                                  </a:lnTo>
                                  <a:close/>
                                </a:path>
                              </a:pathLst>
                            </a:custGeom>
                            <a:solidFill>
                              <a:srgbClr val="A10000"/>
                            </a:solidFill>
                            <a:ln w="9525">
                              <a:noFill/>
                              <a:round/>
                              <a:headEnd/>
                              <a:tailEnd/>
                            </a:ln>
                          </p:spPr>
                          <p:txBody>
                            <a:bodyPr/>
                            <a:lstStyle/>
                            <a:p>
                              <a:endParaRPr lang="en-US"/>
                            </a:p>
                          </p:txBody>
                        </p:sp>
                        <p:sp>
                          <p:nvSpPr>
                            <p:cNvPr id="266454" name="Freeform 214"/>
                            <p:cNvSpPr>
                              <a:spLocks/>
                            </p:cNvSpPr>
                            <p:nvPr/>
                          </p:nvSpPr>
                          <p:spPr bwMode="auto">
                            <a:xfrm>
                              <a:off x="636" y="1018"/>
                              <a:ext cx="98" cy="97"/>
                            </a:xfrm>
                            <a:custGeom>
                              <a:avLst/>
                              <a:gdLst/>
                              <a:ahLst/>
                              <a:cxnLst>
                                <a:cxn ang="0">
                                  <a:pos x="17" y="9"/>
                                </a:cxn>
                                <a:cxn ang="0">
                                  <a:pos x="4" y="26"/>
                                </a:cxn>
                                <a:cxn ang="0">
                                  <a:pos x="0" y="43"/>
                                </a:cxn>
                                <a:cxn ang="0">
                                  <a:pos x="0" y="59"/>
                                </a:cxn>
                                <a:cxn ang="0">
                                  <a:pos x="8" y="81"/>
                                </a:cxn>
                                <a:cxn ang="0">
                                  <a:pos x="26" y="93"/>
                                </a:cxn>
                                <a:cxn ang="0">
                                  <a:pos x="43" y="97"/>
                                </a:cxn>
                                <a:cxn ang="0">
                                  <a:pos x="64" y="97"/>
                                </a:cxn>
                                <a:cxn ang="0">
                                  <a:pos x="81" y="89"/>
                                </a:cxn>
                                <a:cxn ang="0">
                                  <a:pos x="94" y="72"/>
                                </a:cxn>
                                <a:cxn ang="0">
                                  <a:pos x="98" y="55"/>
                                </a:cxn>
                                <a:cxn ang="0">
                                  <a:pos x="98" y="34"/>
                                </a:cxn>
                                <a:cxn ang="0">
                                  <a:pos x="90" y="17"/>
                                </a:cxn>
                                <a:cxn ang="0">
                                  <a:pos x="73" y="5"/>
                                </a:cxn>
                                <a:cxn ang="0">
                                  <a:pos x="55" y="0"/>
                                </a:cxn>
                                <a:cxn ang="0">
                                  <a:pos x="38" y="0"/>
                                </a:cxn>
                                <a:cxn ang="0">
                                  <a:pos x="17" y="9"/>
                                </a:cxn>
                              </a:cxnLst>
                              <a:rect l="0" t="0" r="r" b="b"/>
                              <a:pathLst>
                                <a:path w="98" h="97">
                                  <a:moveTo>
                                    <a:pt x="17" y="9"/>
                                  </a:moveTo>
                                  <a:lnTo>
                                    <a:pt x="4" y="26"/>
                                  </a:lnTo>
                                  <a:lnTo>
                                    <a:pt x="0" y="43"/>
                                  </a:lnTo>
                                  <a:lnTo>
                                    <a:pt x="0" y="59"/>
                                  </a:lnTo>
                                  <a:lnTo>
                                    <a:pt x="8" y="81"/>
                                  </a:lnTo>
                                  <a:lnTo>
                                    <a:pt x="26" y="93"/>
                                  </a:lnTo>
                                  <a:lnTo>
                                    <a:pt x="43" y="97"/>
                                  </a:lnTo>
                                  <a:lnTo>
                                    <a:pt x="64" y="97"/>
                                  </a:lnTo>
                                  <a:lnTo>
                                    <a:pt x="81" y="89"/>
                                  </a:lnTo>
                                  <a:lnTo>
                                    <a:pt x="94" y="72"/>
                                  </a:lnTo>
                                  <a:lnTo>
                                    <a:pt x="98" y="55"/>
                                  </a:lnTo>
                                  <a:lnTo>
                                    <a:pt x="98" y="34"/>
                                  </a:lnTo>
                                  <a:lnTo>
                                    <a:pt x="90" y="17"/>
                                  </a:lnTo>
                                  <a:lnTo>
                                    <a:pt x="73" y="5"/>
                                  </a:lnTo>
                                  <a:lnTo>
                                    <a:pt x="55" y="0"/>
                                  </a:lnTo>
                                  <a:lnTo>
                                    <a:pt x="38" y="0"/>
                                  </a:lnTo>
                                  <a:lnTo>
                                    <a:pt x="17" y="9"/>
                                  </a:lnTo>
                                  <a:close/>
                                </a:path>
                              </a:pathLst>
                            </a:custGeom>
                            <a:solidFill>
                              <a:srgbClr val="B40000"/>
                            </a:solidFill>
                            <a:ln w="9525">
                              <a:noFill/>
                              <a:round/>
                              <a:headEnd/>
                              <a:tailEnd/>
                            </a:ln>
                          </p:spPr>
                          <p:txBody>
                            <a:bodyPr/>
                            <a:lstStyle/>
                            <a:p>
                              <a:endParaRPr lang="en-US"/>
                            </a:p>
                          </p:txBody>
                        </p:sp>
                        <p:sp>
                          <p:nvSpPr>
                            <p:cNvPr id="266455" name="Freeform 215"/>
                            <p:cNvSpPr>
                              <a:spLocks/>
                            </p:cNvSpPr>
                            <p:nvPr/>
                          </p:nvSpPr>
                          <p:spPr bwMode="auto">
                            <a:xfrm>
                              <a:off x="644" y="1023"/>
                              <a:ext cx="82" cy="88"/>
                            </a:xfrm>
                            <a:custGeom>
                              <a:avLst/>
                              <a:gdLst/>
                              <a:ahLst/>
                              <a:cxnLst>
                                <a:cxn ang="0">
                                  <a:pos x="18" y="12"/>
                                </a:cxn>
                                <a:cxn ang="0">
                                  <a:pos x="5" y="25"/>
                                </a:cxn>
                                <a:cxn ang="0">
                                  <a:pos x="0" y="42"/>
                                </a:cxn>
                                <a:cxn ang="0">
                                  <a:pos x="0" y="54"/>
                                </a:cxn>
                                <a:cxn ang="0">
                                  <a:pos x="5" y="71"/>
                                </a:cxn>
                                <a:cxn ang="0">
                                  <a:pos x="22" y="84"/>
                                </a:cxn>
                                <a:cxn ang="0">
                                  <a:pos x="39" y="88"/>
                                </a:cxn>
                                <a:cxn ang="0">
                                  <a:pos x="52" y="88"/>
                                </a:cxn>
                                <a:cxn ang="0">
                                  <a:pos x="65" y="80"/>
                                </a:cxn>
                                <a:cxn ang="0">
                                  <a:pos x="77" y="67"/>
                                </a:cxn>
                                <a:cxn ang="0">
                                  <a:pos x="82" y="50"/>
                                </a:cxn>
                                <a:cxn ang="0">
                                  <a:pos x="82" y="33"/>
                                </a:cxn>
                                <a:cxn ang="0">
                                  <a:pos x="73" y="16"/>
                                </a:cxn>
                                <a:cxn ang="0">
                                  <a:pos x="60" y="4"/>
                                </a:cxn>
                                <a:cxn ang="0">
                                  <a:pos x="43" y="0"/>
                                </a:cxn>
                                <a:cxn ang="0">
                                  <a:pos x="30" y="4"/>
                                </a:cxn>
                                <a:cxn ang="0">
                                  <a:pos x="18" y="12"/>
                                </a:cxn>
                              </a:cxnLst>
                              <a:rect l="0" t="0" r="r" b="b"/>
                              <a:pathLst>
                                <a:path w="82" h="88">
                                  <a:moveTo>
                                    <a:pt x="18" y="12"/>
                                  </a:moveTo>
                                  <a:lnTo>
                                    <a:pt x="5" y="25"/>
                                  </a:lnTo>
                                  <a:lnTo>
                                    <a:pt x="0" y="42"/>
                                  </a:lnTo>
                                  <a:lnTo>
                                    <a:pt x="0" y="54"/>
                                  </a:lnTo>
                                  <a:lnTo>
                                    <a:pt x="5" y="71"/>
                                  </a:lnTo>
                                  <a:lnTo>
                                    <a:pt x="22" y="84"/>
                                  </a:lnTo>
                                  <a:lnTo>
                                    <a:pt x="39" y="88"/>
                                  </a:lnTo>
                                  <a:lnTo>
                                    <a:pt x="52" y="88"/>
                                  </a:lnTo>
                                  <a:lnTo>
                                    <a:pt x="65" y="80"/>
                                  </a:lnTo>
                                  <a:lnTo>
                                    <a:pt x="77" y="67"/>
                                  </a:lnTo>
                                  <a:lnTo>
                                    <a:pt x="82" y="50"/>
                                  </a:lnTo>
                                  <a:lnTo>
                                    <a:pt x="82" y="33"/>
                                  </a:lnTo>
                                  <a:lnTo>
                                    <a:pt x="73" y="16"/>
                                  </a:lnTo>
                                  <a:lnTo>
                                    <a:pt x="60" y="4"/>
                                  </a:lnTo>
                                  <a:lnTo>
                                    <a:pt x="43" y="0"/>
                                  </a:lnTo>
                                  <a:lnTo>
                                    <a:pt x="30" y="4"/>
                                  </a:lnTo>
                                  <a:lnTo>
                                    <a:pt x="18" y="12"/>
                                  </a:lnTo>
                                  <a:close/>
                                </a:path>
                              </a:pathLst>
                            </a:custGeom>
                            <a:solidFill>
                              <a:srgbClr val="C60000"/>
                            </a:solidFill>
                            <a:ln w="9525">
                              <a:noFill/>
                              <a:round/>
                              <a:headEnd/>
                              <a:tailEnd/>
                            </a:ln>
                          </p:spPr>
                          <p:txBody>
                            <a:bodyPr/>
                            <a:lstStyle/>
                            <a:p>
                              <a:endParaRPr lang="en-US"/>
                            </a:p>
                          </p:txBody>
                        </p:sp>
                        <p:sp>
                          <p:nvSpPr>
                            <p:cNvPr id="266456" name="Freeform 216"/>
                            <p:cNvSpPr>
                              <a:spLocks/>
                            </p:cNvSpPr>
                            <p:nvPr/>
                          </p:nvSpPr>
                          <p:spPr bwMode="auto">
                            <a:xfrm>
                              <a:off x="653" y="1031"/>
                              <a:ext cx="64" cy="72"/>
                            </a:xfrm>
                            <a:custGeom>
                              <a:avLst/>
                              <a:gdLst/>
                              <a:ahLst/>
                              <a:cxnLst>
                                <a:cxn ang="0">
                                  <a:pos x="13" y="8"/>
                                </a:cxn>
                                <a:cxn ang="0">
                                  <a:pos x="4" y="21"/>
                                </a:cxn>
                                <a:cxn ang="0">
                                  <a:pos x="0" y="34"/>
                                </a:cxn>
                                <a:cxn ang="0">
                                  <a:pos x="0" y="46"/>
                                </a:cxn>
                                <a:cxn ang="0">
                                  <a:pos x="4" y="59"/>
                                </a:cxn>
                                <a:cxn ang="0">
                                  <a:pos x="30" y="72"/>
                                </a:cxn>
                                <a:cxn ang="0">
                                  <a:pos x="43" y="68"/>
                                </a:cxn>
                                <a:cxn ang="0">
                                  <a:pos x="51" y="63"/>
                                </a:cxn>
                                <a:cxn ang="0">
                                  <a:pos x="60" y="55"/>
                                </a:cxn>
                                <a:cxn ang="0">
                                  <a:pos x="64" y="42"/>
                                </a:cxn>
                                <a:cxn ang="0">
                                  <a:pos x="64" y="30"/>
                                </a:cxn>
                                <a:cxn ang="0">
                                  <a:pos x="60" y="13"/>
                                </a:cxn>
                                <a:cxn ang="0">
                                  <a:pos x="47" y="4"/>
                                </a:cxn>
                                <a:cxn ang="0">
                                  <a:pos x="34" y="4"/>
                                </a:cxn>
                                <a:cxn ang="0">
                                  <a:pos x="21" y="0"/>
                                </a:cxn>
                                <a:cxn ang="0">
                                  <a:pos x="13" y="8"/>
                                </a:cxn>
                              </a:cxnLst>
                              <a:rect l="0" t="0" r="r" b="b"/>
                              <a:pathLst>
                                <a:path w="64" h="72">
                                  <a:moveTo>
                                    <a:pt x="13" y="8"/>
                                  </a:moveTo>
                                  <a:lnTo>
                                    <a:pt x="4" y="21"/>
                                  </a:lnTo>
                                  <a:lnTo>
                                    <a:pt x="0" y="34"/>
                                  </a:lnTo>
                                  <a:lnTo>
                                    <a:pt x="0" y="46"/>
                                  </a:lnTo>
                                  <a:lnTo>
                                    <a:pt x="4" y="59"/>
                                  </a:lnTo>
                                  <a:lnTo>
                                    <a:pt x="30" y="72"/>
                                  </a:lnTo>
                                  <a:lnTo>
                                    <a:pt x="43" y="68"/>
                                  </a:lnTo>
                                  <a:lnTo>
                                    <a:pt x="51" y="63"/>
                                  </a:lnTo>
                                  <a:lnTo>
                                    <a:pt x="60" y="55"/>
                                  </a:lnTo>
                                  <a:lnTo>
                                    <a:pt x="64" y="42"/>
                                  </a:lnTo>
                                  <a:lnTo>
                                    <a:pt x="64" y="30"/>
                                  </a:lnTo>
                                  <a:lnTo>
                                    <a:pt x="60" y="13"/>
                                  </a:lnTo>
                                  <a:lnTo>
                                    <a:pt x="47" y="4"/>
                                  </a:lnTo>
                                  <a:lnTo>
                                    <a:pt x="34" y="4"/>
                                  </a:lnTo>
                                  <a:lnTo>
                                    <a:pt x="21" y="0"/>
                                  </a:lnTo>
                                  <a:lnTo>
                                    <a:pt x="13" y="8"/>
                                  </a:lnTo>
                                  <a:close/>
                                </a:path>
                              </a:pathLst>
                            </a:custGeom>
                            <a:solidFill>
                              <a:srgbClr val="D70000"/>
                            </a:solidFill>
                            <a:ln w="9525">
                              <a:noFill/>
                              <a:round/>
                              <a:headEnd/>
                              <a:tailEnd/>
                            </a:ln>
                          </p:spPr>
                          <p:txBody>
                            <a:bodyPr/>
                            <a:lstStyle/>
                            <a:p>
                              <a:endParaRPr lang="en-US"/>
                            </a:p>
                          </p:txBody>
                        </p:sp>
                        <p:sp>
                          <p:nvSpPr>
                            <p:cNvPr id="266457" name="Freeform 217"/>
                            <p:cNvSpPr>
                              <a:spLocks/>
                            </p:cNvSpPr>
                            <p:nvPr/>
                          </p:nvSpPr>
                          <p:spPr bwMode="auto">
                            <a:xfrm>
                              <a:off x="657" y="1035"/>
                              <a:ext cx="56" cy="64"/>
                            </a:xfrm>
                            <a:custGeom>
                              <a:avLst/>
                              <a:gdLst/>
                              <a:ahLst/>
                              <a:cxnLst>
                                <a:cxn ang="0">
                                  <a:pos x="13" y="9"/>
                                </a:cxn>
                                <a:cxn ang="0">
                                  <a:pos x="0" y="17"/>
                                </a:cxn>
                                <a:cxn ang="0">
                                  <a:pos x="0" y="30"/>
                                </a:cxn>
                                <a:cxn ang="0">
                                  <a:pos x="5" y="51"/>
                                </a:cxn>
                                <a:cxn ang="0">
                                  <a:pos x="26" y="64"/>
                                </a:cxn>
                                <a:cxn ang="0">
                                  <a:pos x="39" y="59"/>
                                </a:cxn>
                                <a:cxn ang="0">
                                  <a:pos x="47" y="55"/>
                                </a:cxn>
                                <a:cxn ang="0">
                                  <a:pos x="56" y="47"/>
                                </a:cxn>
                                <a:cxn ang="0">
                                  <a:pos x="56" y="34"/>
                                </a:cxn>
                                <a:cxn ang="0">
                                  <a:pos x="56" y="21"/>
                                </a:cxn>
                                <a:cxn ang="0">
                                  <a:pos x="52" y="13"/>
                                </a:cxn>
                                <a:cxn ang="0">
                                  <a:pos x="43" y="4"/>
                                </a:cxn>
                                <a:cxn ang="0">
                                  <a:pos x="30" y="4"/>
                                </a:cxn>
                                <a:cxn ang="0">
                                  <a:pos x="22" y="0"/>
                                </a:cxn>
                                <a:cxn ang="0">
                                  <a:pos x="13" y="9"/>
                                </a:cxn>
                              </a:cxnLst>
                              <a:rect l="0" t="0" r="r" b="b"/>
                              <a:pathLst>
                                <a:path w="56" h="64">
                                  <a:moveTo>
                                    <a:pt x="13" y="9"/>
                                  </a:moveTo>
                                  <a:lnTo>
                                    <a:pt x="0" y="17"/>
                                  </a:lnTo>
                                  <a:lnTo>
                                    <a:pt x="0" y="30"/>
                                  </a:lnTo>
                                  <a:lnTo>
                                    <a:pt x="5" y="51"/>
                                  </a:lnTo>
                                  <a:lnTo>
                                    <a:pt x="26" y="64"/>
                                  </a:lnTo>
                                  <a:lnTo>
                                    <a:pt x="39" y="59"/>
                                  </a:lnTo>
                                  <a:lnTo>
                                    <a:pt x="47" y="55"/>
                                  </a:lnTo>
                                  <a:lnTo>
                                    <a:pt x="56" y="47"/>
                                  </a:lnTo>
                                  <a:lnTo>
                                    <a:pt x="56" y="34"/>
                                  </a:lnTo>
                                  <a:lnTo>
                                    <a:pt x="56" y="21"/>
                                  </a:lnTo>
                                  <a:lnTo>
                                    <a:pt x="52" y="13"/>
                                  </a:lnTo>
                                  <a:lnTo>
                                    <a:pt x="43" y="4"/>
                                  </a:lnTo>
                                  <a:lnTo>
                                    <a:pt x="30" y="4"/>
                                  </a:lnTo>
                                  <a:lnTo>
                                    <a:pt x="22" y="0"/>
                                  </a:lnTo>
                                  <a:lnTo>
                                    <a:pt x="13" y="9"/>
                                  </a:lnTo>
                                  <a:close/>
                                </a:path>
                              </a:pathLst>
                            </a:custGeom>
                            <a:solidFill>
                              <a:srgbClr val="E50000"/>
                            </a:solidFill>
                            <a:ln w="9525">
                              <a:noFill/>
                              <a:round/>
                              <a:headEnd/>
                              <a:tailEnd/>
                            </a:ln>
                          </p:spPr>
                          <p:txBody>
                            <a:bodyPr/>
                            <a:lstStyle/>
                            <a:p>
                              <a:endParaRPr lang="en-US"/>
                            </a:p>
                          </p:txBody>
                        </p:sp>
                        <p:sp>
                          <p:nvSpPr>
                            <p:cNvPr id="266458" name="Freeform 218"/>
                            <p:cNvSpPr>
                              <a:spLocks/>
                            </p:cNvSpPr>
                            <p:nvPr/>
                          </p:nvSpPr>
                          <p:spPr bwMode="auto">
                            <a:xfrm>
                              <a:off x="662" y="1044"/>
                              <a:ext cx="47" cy="46"/>
                            </a:xfrm>
                            <a:custGeom>
                              <a:avLst/>
                              <a:gdLst/>
                              <a:ahLst/>
                              <a:cxnLst>
                                <a:cxn ang="0">
                                  <a:pos x="8" y="4"/>
                                </a:cxn>
                                <a:cxn ang="0">
                                  <a:pos x="0" y="21"/>
                                </a:cxn>
                                <a:cxn ang="0">
                                  <a:pos x="8" y="38"/>
                                </a:cxn>
                                <a:cxn ang="0">
                                  <a:pos x="21" y="46"/>
                                </a:cxn>
                                <a:cxn ang="0">
                                  <a:pos x="38" y="38"/>
                                </a:cxn>
                                <a:cxn ang="0">
                                  <a:pos x="47" y="25"/>
                                </a:cxn>
                                <a:cxn ang="0">
                                  <a:pos x="42" y="8"/>
                                </a:cxn>
                                <a:cxn ang="0">
                                  <a:pos x="25" y="0"/>
                                </a:cxn>
                                <a:cxn ang="0">
                                  <a:pos x="8" y="4"/>
                                </a:cxn>
                              </a:cxnLst>
                              <a:rect l="0" t="0" r="r" b="b"/>
                              <a:pathLst>
                                <a:path w="47" h="46">
                                  <a:moveTo>
                                    <a:pt x="8" y="4"/>
                                  </a:moveTo>
                                  <a:lnTo>
                                    <a:pt x="0" y="21"/>
                                  </a:lnTo>
                                  <a:lnTo>
                                    <a:pt x="8" y="38"/>
                                  </a:lnTo>
                                  <a:lnTo>
                                    <a:pt x="21" y="46"/>
                                  </a:lnTo>
                                  <a:lnTo>
                                    <a:pt x="38" y="38"/>
                                  </a:lnTo>
                                  <a:lnTo>
                                    <a:pt x="47" y="25"/>
                                  </a:lnTo>
                                  <a:lnTo>
                                    <a:pt x="42" y="8"/>
                                  </a:lnTo>
                                  <a:lnTo>
                                    <a:pt x="25" y="0"/>
                                  </a:lnTo>
                                  <a:lnTo>
                                    <a:pt x="8" y="4"/>
                                  </a:lnTo>
                                  <a:close/>
                                </a:path>
                              </a:pathLst>
                            </a:custGeom>
                            <a:solidFill>
                              <a:srgbClr val="F00000"/>
                            </a:solidFill>
                            <a:ln w="9525">
                              <a:noFill/>
                              <a:round/>
                              <a:headEnd/>
                              <a:tailEnd/>
                            </a:ln>
                          </p:spPr>
                          <p:txBody>
                            <a:bodyPr/>
                            <a:lstStyle/>
                            <a:p>
                              <a:endParaRPr lang="en-US"/>
                            </a:p>
                          </p:txBody>
                        </p:sp>
                        <p:sp>
                          <p:nvSpPr>
                            <p:cNvPr id="266459" name="Freeform 219"/>
                            <p:cNvSpPr>
                              <a:spLocks/>
                            </p:cNvSpPr>
                            <p:nvPr/>
                          </p:nvSpPr>
                          <p:spPr bwMode="auto">
                            <a:xfrm>
                              <a:off x="674" y="1052"/>
                              <a:ext cx="26" cy="25"/>
                            </a:xfrm>
                            <a:custGeom>
                              <a:avLst/>
                              <a:gdLst/>
                              <a:ahLst/>
                              <a:cxnLst>
                                <a:cxn ang="0">
                                  <a:pos x="0" y="4"/>
                                </a:cxn>
                                <a:cxn ang="0">
                                  <a:pos x="0" y="13"/>
                                </a:cxn>
                                <a:cxn ang="0">
                                  <a:pos x="0" y="21"/>
                                </a:cxn>
                                <a:cxn ang="0">
                                  <a:pos x="9" y="25"/>
                                </a:cxn>
                                <a:cxn ang="0">
                                  <a:pos x="17" y="25"/>
                                </a:cxn>
                                <a:cxn ang="0">
                                  <a:pos x="26" y="17"/>
                                </a:cxn>
                                <a:cxn ang="0">
                                  <a:pos x="22" y="4"/>
                                </a:cxn>
                                <a:cxn ang="0">
                                  <a:pos x="13" y="0"/>
                                </a:cxn>
                                <a:cxn ang="0">
                                  <a:pos x="0" y="4"/>
                                </a:cxn>
                              </a:cxnLst>
                              <a:rect l="0" t="0" r="r" b="b"/>
                              <a:pathLst>
                                <a:path w="26" h="25">
                                  <a:moveTo>
                                    <a:pt x="0" y="4"/>
                                  </a:moveTo>
                                  <a:lnTo>
                                    <a:pt x="0" y="13"/>
                                  </a:lnTo>
                                  <a:lnTo>
                                    <a:pt x="0" y="21"/>
                                  </a:lnTo>
                                  <a:lnTo>
                                    <a:pt x="9" y="25"/>
                                  </a:lnTo>
                                  <a:lnTo>
                                    <a:pt x="17" y="25"/>
                                  </a:lnTo>
                                  <a:lnTo>
                                    <a:pt x="26" y="17"/>
                                  </a:lnTo>
                                  <a:lnTo>
                                    <a:pt x="22" y="4"/>
                                  </a:lnTo>
                                  <a:lnTo>
                                    <a:pt x="13" y="0"/>
                                  </a:lnTo>
                                  <a:lnTo>
                                    <a:pt x="0" y="4"/>
                                  </a:lnTo>
                                  <a:close/>
                                </a:path>
                              </a:pathLst>
                            </a:custGeom>
                            <a:solidFill>
                              <a:srgbClr val="F70000"/>
                            </a:solidFill>
                            <a:ln w="9525">
                              <a:noFill/>
                              <a:round/>
                              <a:headEnd/>
                              <a:tailEnd/>
                            </a:ln>
                          </p:spPr>
                          <p:txBody>
                            <a:bodyPr/>
                            <a:lstStyle/>
                            <a:p>
                              <a:endParaRPr lang="en-US"/>
                            </a:p>
                          </p:txBody>
                        </p:sp>
                        <p:sp>
                          <p:nvSpPr>
                            <p:cNvPr id="266460" name="Freeform 220"/>
                            <p:cNvSpPr>
                              <a:spLocks/>
                            </p:cNvSpPr>
                            <p:nvPr/>
                          </p:nvSpPr>
                          <p:spPr bwMode="auto">
                            <a:xfrm>
                              <a:off x="679" y="1061"/>
                              <a:ext cx="12" cy="12"/>
                            </a:xfrm>
                            <a:custGeom>
                              <a:avLst/>
                              <a:gdLst/>
                              <a:ahLst/>
                              <a:cxnLst>
                                <a:cxn ang="0">
                                  <a:pos x="4" y="0"/>
                                </a:cxn>
                                <a:cxn ang="0">
                                  <a:pos x="4" y="4"/>
                                </a:cxn>
                                <a:cxn ang="0">
                                  <a:pos x="0" y="8"/>
                                </a:cxn>
                                <a:cxn ang="0">
                                  <a:pos x="4" y="8"/>
                                </a:cxn>
                                <a:cxn ang="0">
                                  <a:pos x="8" y="12"/>
                                </a:cxn>
                                <a:cxn ang="0">
                                  <a:pos x="12" y="8"/>
                                </a:cxn>
                                <a:cxn ang="0">
                                  <a:pos x="12" y="4"/>
                                </a:cxn>
                                <a:cxn ang="0">
                                  <a:pos x="8" y="0"/>
                                </a:cxn>
                                <a:cxn ang="0">
                                  <a:pos x="4" y="0"/>
                                </a:cxn>
                              </a:cxnLst>
                              <a:rect l="0" t="0" r="r" b="b"/>
                              <a:pathLst>
                                <a:path w="12" h="12">
                                  <a:moveTo>
                                    <a:pt x="4" y="0"/>
                                  </a:moveTo>
                                  <a:lnTo>
                                    <a:pt x="4" y="4"/>
                                  </a:lnTo>
                                  <a:lnTo>
                                    <a:pt x="0" y="8"/>
                                  </a:lnTo>
                                  <a:lnTo>
                                    <a:pt x="4" y="8"/>
                                  </a:lnTo>
                                  <a:lnTo>
                                    <a:pt x="8" y="12"/>
                                  </a:lnTo>
                                  <a:lnTo>
                                    <a:pt x="12" y="8"/>
                                  </a:lnTo>
                                  <a:lnTo>
                                    <a:pt x="12" y="4"/>
                                  </a:lnTo>
                                  <a:lnTo>
                                    <a:pt x="8" y="0"/>
                                  </a:lnTo>
                                  <a:lnTo>
                                    <a:pt x="4" y="0"/>
                                  </a:lnTo>
                                  <a:close/>
                                </a:path>
                              </a:pathLst>
                            </a:custGeom>
                            <a:solidFill>
                              <a:srgbClr val="FC0000"/>
                            </a:solidFill>
                            <a:ln w="9525">
                              <a:noFill/>
                              <a:round/>
                              <a:headEnd/>
                              <a:tailEnd/>
                            </a:ln>
                          </p:spPr>
                          <p:txBody>
                            <a:bodyPr/>
                            <a:lstStyle/>
                            <a:p>
                              <a:endParaRPr lang="en-US"/>
                            </a:p>
                          </p:txBody>
                        </p:sp>
                      </p:grpSp>
                      <p:sp>
                        <p:nvSpPr>
                          <p:cNvPr id="266461" name="Freeform 221"/>
                          <p:cNvSpPr>
                            <a:spLocks/>
                          </p:cNvSpPr>
                          <p:nvPr/>
                        </p:nvSpPr>
                        <p:spPr bwMode="auto">
                          <a:xfrm>
                            <a:off x="606" y="985"/>
                            <a:ext cx="171" cy="164"/>
                          </a:xfrm>
                          <a:custGeom>
                            <a:avLst/>
                            <a:gdLst/>
                            <a:ahLst/>
                            <a:cxnLst>
                              <a:cxn ang="0">
                                <a:pos x="34" y="12"/>
                              </a:cxn>
                              <a:cxn ang="0">
                                <a:pos x="8" y="38"/>
                              </a:cxn>
                              <a:cxn ang="0">
                                <a:pos x="0" y="67"/>
                              </a:cxn>
                              <a:cxn ang="0">
                                <a:pos x="4" y="105"/>
                              </a:cxn>
                              <a:cxn ang="0">
                                <a:pos x="17" y="135"/>
                              </a:cxn>
                              <a:cxn ang="0">
                                <a:pos x="47" y="156"/>
                              </a:cxn>
                              <a:cxn ang="0">
                                <a:pos x="73" y="164"/>
                              </a:cxn>
                              <a:cxn ang="0">
                                <a:pos x="107" y="164"/>
                              </a:cxn>
                              <a:cxn ang="0">
                                <a:pos x="137" y="147"/>
                              </a:cxn>
                              <a:cxn ang="0">
                                <a:pos x="158" y="122"/>
                              </a:cxn>
                              <a:cxn ang="0">
                                <a:pos x="171" y="92"/>
                              </a:cxn>
                              <a:cxn ang="0">
                                <a:pos x="167" y="59"/>
                              </a:cxn>
                              <a:cxn ang="0">
                                <a:pos x="154" y="29"/>
                              </a:cxn>
                              <a:cxn ang="0">
                                <a:pos x="124" y="4"/>
                              </a:cxn>
                              <a:cxn ang="0">
                                <a:pos x="94" y="0"/>
                              </a:cxn>
                              <a:cxn ang="0">
                                <a:pos x="60" y="0"/>
                              </a:cxn>
                              <a:cxn ang="0">
                                <a:pos x="34" y="12"/>
                              </a:cxn>
                            </a:cxnLst>
                            <a:rect l="0" t="0" r="r" b="b"/>
                            <a:pathLst>
                              <a:path w="171" h="164">
                                <a:moveTo>
                                  <a:pt x="34" y="12"/>
                                </a:moveTo>
                                <a:lnTo>
                                  <a:pt x="8" y="38"/>
                                </a:lnTo>
                                <a:lnTo>
                                  <a:pt x="0" y="67"/>
                                </a:lnTo>
                                <a:lnTo>
                                  <a:pt x="4" y="105"/>
                                </a:lnTo>
                                <a:lnTo>
                                  <a:pt x="17" y="135"/>
                                </a:lnTo>
                                <a:lnTo>
                                  <a:pt x="47" y="156"/>
                                </a:lnTo>
                                <a:lnTo>
                                  <a:pt x="73" y="164"/>
                                </a:lnTo>
                                <a:lnTo>
                                  <a:pt x="107" y="164"/>
                                </a:lnTo>
                                <a:lnTo>
                                  <a:pt x="137" y="147"/>
                                </a:lnTo>
                                <a:lnTo>
                                  <a:pt x="158" y="122"/>
                                </a:lnTo>
                                <a:lnTo>
                                  <a:pt x="171" y="92"/>
                                </a:lnTo>
                                <a:lnTo>
                                  <a:pt x="167" y="59"/>
                                </a:lnTo>
                                <a:lnTo>
                                  <a:pt x="154" y="29"/>
                                </a:lnTo>
                                <a:lnTo>
                                  <a:pt x="124" y="4"/>
                                </a:lnTo>
                                <a:lnTo>
                                  <a:pt x="94" y="0"/>
                                </a:lnTo>
                                <a:lnTo>
                                  <a:pt x="60" y="0"/>
                                </a:lnTo>
                                <a:lnTo>
                                  <a:pt x="34" y="12"/>
                                </a:lnTo>
                                <a:close/>
                              </a:path>
                            </a:pathLst>
                          </a:custGeom>
                          <a:noFill/>
                          <a:ln w="6350">
                            <a:solidFill>
                              <a:srgbClr val="000000"/>
                            </a:solidFill>
                            <a:prstDash val="solid"/>
                            <a:round/>
                            <a:headEnd/>
                            <a:tailEnd/>
                          </a:ln>
                        </p:spPr>
                        <p:txBody>
                          <a:bodyPr/>
                          <a:lstStyle/>
                          <a:p>
                            <a:endParaRPr lang="en-US"/>
                          </a:p>
                        </p:txBody>
                      </p:sp>
                    </p:grpSp>
                    <p:grpSp>
                      <p:nvGrpSpPr>
                        <p:cNvPr id="19" name="Group 222"/>
                        <p:cNvGrpSpPr>
                          <a:grpSpLocks/>
                        </p:cNvGrpSpPr>
                        <p:nvPr/>
                      </p:nvGrpSpPr>
                      <p:grpSpPr bwMode="auto">
                        <a:xfrm>
                          <a:off x="516" y="1077"/>
                          <a:ext cx="171" cy="165"/>
                          <a:chOff x="516" y="1077"/>
                          <a:chExt cx="171" cy="165"/>
                        </a:xfrm>
                      </p:grpSpPr>
                      <p:grpSp>
                        <p:nvGrpSpPr>
                          <p:cNvPr id="20" name="Group 223"/>
                          <p:cNvGrpSpPr>
                            <a:grpSpLocks/>
                          </p:cNvGrpSpPr>
                          <p:nvPr/>
                        </p:nvGrpSpPr>
                        <p:grpSpPr bwMode="auto">
                          <a:xfrm>
                            <a:off x="516" y="1077"/>
                            <a:ext cx="171" cy="165"/>
                            <a:chOff x="516" y="1077"/>
                            <a:chExt cx="171" cy="165"/>
                          </a:xfrm>
                        </p:grpSpPr>
                        <p:sp>
                          <p:nvSpPr>
                            <p:cNvPr id="266464" name="Freeform 224"/>
                            <p:cNvSpPr>
                              <a:spLocks/>
                            </p:cNvSpPr>
                            <p:nvPr/>
                          </p:nvSpPr>
                          <p:spPr bwMode="auto">
                            <a:xfrm>
                              <a:off x="516" y="1077"/>
                              <a:ext cx="171" cy="165"/>
                            </a:xfrm>
                            <a:custGeom>
                              <a:avLst/>
                              <a:gdLst/>
                              <a:ahLst/>
                              <a:cxnLst>
                                <a:cxn ang="0">
                                  <a:pos x="34" y="17"/>
                                </a:cxn>
                                <a:cxn ang="0">
                                  <a:pos x="9" y="43"/>
                                </a:cxn>
                                <a:cxn ang="0">
                                  <a:pos x="0" y="72"/>
                                </a:cxn>
                                <a:cxn ang="0">
                                  <a:pos x="9" y="106"/>
                                </a:cxn>
                                <a:cxn ang="0">
                                  <a:pos x="21" y="135"/>
                                </a:cxn>
                                <a:cxn ang="0">
                                  <a:pos x="47" y="152"/>
                                </a:cxn>
                                <a:cxn ang="0">
                                  <a:pos x="77" y="165"/>
                                </a:cxn>
                                <a:cxn ang="0">
                                  <a:pos x="111" y="165"/>
                                </a:cxn>
                                <a:cxn ang="0">
                                  <a:pos x="137" y="148"/>
                                </a:cxn>
                                <a:cxn ang="0">
                                  <a:pos x="163" y="123"/>
                                </a:cxn>
                                <a:cxn ang="0">
                                  <a:pos x="171" y="93"/>
                                </a:cxn>
                                <a:cxn ang="0">
                                  <a:pos x="171" y="59"/>
                                </a:cxn>
                                <a:cxn ang="0">
                                  <a:pos x="154" y="30"/>
                                </a:cxn>
                                <a:cxn ang="0">
                                  <a:pos x="128" y="5"/>
                                </a:cxn>
                                <a:cxn ang="0">
                                  <a:pos x="98" y="0"/>
                                </a:cxn>
                                <a:cxn ang="0">
                                  <a:pos x="64" y="0"/>
                                </a:cxn>
                                <a:cxn ang="0">
                                  <a:pos x="34" y="17"/>
                                </a:cxn>
                              </a:cxnLst>
                              <a:rect l="0" t="0" r="r" b="b"/>
                              <a:pathLst>
                                <a:path w="171" h="165">
                                  <a:moveTo>
                                    <a:pt x="34" y="17"/>
                                  </a:moveTo>
                                  <a:lnTo>
                                    <a:pt x="9" y="43"/>
                                  </a:lnTo>
                                  <a:lnTo>
                                    <a:pt x="0" y="72"/>
                                  </a:lnTo>
                                  <a:lnTo>
                                    <a:pt x="9" y="106"/>
                                  </a:lnTo>
                                  <a:lnTo>
                                    <a:pt x="21" y="135"/>
                                  </a:lnTo>
                                  <a:lnTo>
                                    <a:pt x="47" y="152"/>
                                  </a:lnTo>
                                  <a:lnTo>
                                    <a:pt x="77" y="165"/>
                                  </a:lnTo>
                                  <a:lnTo>
                                    <a:pt x="111" y="165"/>
                                  </a:lnTo>
                                  <a:lnTo>
                                    <a:pt x="137" y="148"/>
                                  </a:lnTo>
                                  <a:lnTo>
                                    <a:pt x="163" y="123"/>
                                  </a:lnTo>
                                  <a:lnTo>
                                    <a:pt x="171" y="93"/>
                                  </a:lnTo>
                                  <a:lnTo>
                                    <a:pt x="171" y="59"/>
                                  </a:lnTo>
                                  <a:lnTo>
                                    <a:pt x="154" y="30"/>
                                  </a:lnTo>
                                  <a:lnTo>
                                    <a:pt x="128" y="5"/>
                                  </a:lnTo>
                                  <a:lnTo>
                                    <a:pt x="98" y="0"/>
                                  </a:lnTo>
                                  <a:lnTo>
                                    <a:pt x="64" y="0"/>
                                  </a:lnTo>
                                  <a:lnTo>
                                    <a:pt x="34" y="17"/>
                                  </a:lnTo>
                                  <a:close/>
                                </a:path>
                              </a:pathLst>
                            </a:custGeom>
                            <a:solidFill>
                              <a:srgbClr val="172F76"/>
                            </a:solidFill>
                            <a:ln w="9525">
                              <a:noFill/>
                              <a:round/>
                              <a:headEnd/>
                              <a:tailEnd/>
                            </a:ln>
                          </p:spPr>
                          <p:txBody>
                            <a:bodyPr/>
                            <a:lstStyle/>
                            <a:p>
                              <a:endParaRPr lang="en-US"/>
                            </a:p>
                          </p:txBody>
                        </p:sp>
                        <p:sp>
                          <p:nvSpPr>
                            <p:cNvPr id="266465" name="Freeform 225"/>
                            <p:cNvSpPr>
                              <a:spLocks/>
                            </p:cNvSpPr>
                            <p:nvPr/>
                          </p:nvSpPr>
                          <p:spPr bwMode="auto">
                            <a:xfrm>
                              <a:off x="520" y="1082"/>
                              <a:ext cx="154" cy="156"/>
                            </a:xfrm>
                            <a:custGeom>
                              <a:avLst/>
                              <a:gdLst/>
                              <a:ahLst/>
                              <a:cxnLst>
                                <a:cxn ang="0">
                                  <a:pos x="26" y="21"/>
                                </a:cxn>
                                <a:cxn ang="0">
                                  <a:pos x="9" y="46"/>
                                </a:cxn>
                                <a:cxn ang="0">
                                  <a:pos x="0" y="67"/>
                                </a:cxn>
                                <a:cxn ang="0">
                                  <a:pos x="0" y="101"/>
                                </a:cxn>
                                <a:cxn ang="0">
                                  <a:pos x="13" y="130"/>
                                </a:cxn>
                                <a:cxn ang="0">
                                  <a:pos x="39" y="147"/>
                                </a:cxn>
                                <a:cxn ang="0">
                                  <a:pos x="69" y="156"/>
                                </a:cxn>
                                <a:cxn ang="0">
                                  <a:pos x="99" y="156"/>
                                </a:cxn>
                                <a:cxn ang="0">
                                  <a:pos x="124" y="139"/>
                                </a:cxn>
                                <a:cxn ang="0">
                                  <a:pos x="146" y="118"/>
                                </a:cxn>
                                <a:cxn ang="0">
                                  <a:pos x="154" y="88"/>
                                </a:cxn>
                                <a:cxn ang="0">
                                  <a:pos x="150" y="59"/>
                                </a:cxn>
                                <a:cxn ang="0">
                                  <a:pos x="137" y="25"/>
                                </a:cxn>
                                <a:cxn ang="0">
                                  <a:pos x="112" y="8"/>
                                </a:cxn>
                                <a:cxn ang="0">
                                  <a:pos x="86" y="0"/>
                                </a:cxn>
                                <a:cxn ang="0">
                                  <a:pos x="56" y="4"/>
                                </a:cxn>
                                <a:cxn ang="0">
                                  <a:pos x="26" y="21"/>
                                </a:cxn>
                              </a:cxnLst>
                              <a:rect l="0" t="0" r="r" b="b"/>
                              <a:pathLst>
                                <a:path w="154" h="156">
                                  <a:moveTo>
                                    <a:pt x="26" y="21"/>
                                  </a:moveTo>
                                  <a:lnTo>
                                    <a:pt x="9" y="46"/>
                                  </a:lnTo>
                                  <a:lnTo>
                                    <a:pt x="0" y="67"/>
                                  </a:lnTo>
                                  <a:lnTo>
                                    <a:pt x="0" y="101"/>
                                  </a:lnTo>
                                  <a:lnTo>
                                    <a:pt x="13" y="130"/>
                                  </a:lnTo>
                                  <a:lnTo>
                                    <a:pt x="39" y="147"/>
                                  </a:lnTo>
                                  <a:lnTo>
                                    <a:pt x="69" y="156"/>
                                  </a:lnTo>
                                  <a:lnTo>
                                    <a:pt x="99" y="156"/>
                                  </a:lnTo>
                                  <a:lnTo>
                                    <a:pt x="124" y="139"/>
                                  </a:lnTo>
                                  <a:lnTo>
                                    <a:pt x="146" y="118"/>
                                  </a:lnTo>
                                  <a:lnTo>
                                    <a:pt x="154" y="88"/>
                                  </a:lnTo>
                                  <a:lnTo>
                                    <a:pt x="150" y="59"/>
                                  </a:lnTo>
                                  <a:lnTo>
                                    <a:pt x="137" y="25"/>
                                  </a:lnTo>
                                  <a:lnTo>
                                    <a:pt x="112" y="8"/>
                                  </a:lnTo>
                                  <a:lnTo>
                                    <a:pt x="86" y="0"/>
                                  </a:lnTo>
                                  <a:lnTo>
                                    <a:pt x="56" y="4"/>
                                  </a:lnTo>
                                  <a:lnTo>
                                    <a:pt x="26" y="21"/>
                                  </a:lnTo>
                                  <a:close/>
                                </a:path>
                              </a:pathLst>
                            </a:custGeom>
                            <a:solidFill>
                              <a:srgbClr val="18317B"/>
                            </a:solidFill>
                            <a:ln w="9525">
                              <a:noFill/>
                              <a:round/>
                              <a:headEnd/>
                              <a:tailEnd/>
                            </a:ln>
                          </p:spPr>
                          <p:txBody>
                            <a:bodyPr/>
                            <a:lstStyle/>
                            <a:p>
                              <a:endParaRPr lang="en-US"/>
                            </a:p>
                          </p:txBody>
                        </p:sp>
                        <p:sp>
                          <p:nvSpPr>
                            <p:cNvPr id="266466" name="Freeform 226"/>
                            <p:cNvSpPr>
                              <a:spLocks/>
                            </p:cNvSpPr>
                            <p:nvPr/>
                          </p:nvSpPr>
                          <p:spPr bwMode="auto">
                            <a:xfrm>
                              <a:off x="529" y="1090"/>
                              <a:ext cx="141" cy="139"/>
                            </a:xfrm>
                            <a:custGeom>
                              <a:avLst/>
                              <a:gdLst/>
                              <a:ahLst/>
                              <a:cxnLst>
                                <a:cxn ang="0">
                                  <a:pos x="26" y="17"/>
                                </a:cxn>
                                <a:cxn ang="0">
                                  <a:pos x="4" y="38"/>
                                </a:cxn>
                                <a:cxn ang="0">
                                  <a:pos x="0" y="63"/>
                                </a:cxn>
                                <a:cxn ang="0">
                                  <a:pos x="0" y="89"/>
                                </a:cxn>
                                <a:cxn ang="0">
                                  <a:pos x="8" y="114"/>
                                </a:cxn>
                                <a:cxn ang="0">
                                  <a:pos x="34" y="131"/>
                                </a:cxn>
                                <a:cxn ang="0">
                                  <a:pos x="60" y="139"/>
                                </a:cxn>
                                <a:cxn ang="0">
                                  <a:pos x="90" y="139"/>
                                </a:cxn>
                                <a:cxn ang="0">
                                  <a:pos x="111" y="127"/>
                                </a:cxn>
                                <a:cxn ang="0">
                                  <a:pos x="133" y="106"/>
                                </a:cxn>
                                <a:cxn ang="0">
                                  <a:pos x="141" y="80"/>
                                </a:cxn>
                                <a:cxn ang="0">
                                  <a:pos x="137" y="51"/>
                                </a:cxn>
                                <a:cxn ang="0">
                                  <a:pos x="124" y="25"/>
                                </a:cxn>
                                <a:cxn ang="0">
                                  <a:pos x="103" y="9"/>
                                </a:cxn>
                                <a:cxn ang="0">
                                  <a:pos x="77" y="0"/>
                                </a:cxn>
                                <a:cxn ang="0">
                                  <a:pos x="47" y="0"/>
                                </a:cxn>
                                <a:cxn ang="0">
                                  <a:pos x="26" y="17"/>
                                </a:cxn>
                              </a:cxnLst>
                              <a:rect l="0" t="0" r="r" b="b"/>
                              <a:pathLst>
                                <a:path w="141" h="139">
                                  <a:moveTo>
                                    <a:pt x="26" y="17"/>
                                  </a:moveTo>
                                  <a:lnTo>
                                    <a:pt x="4" y="38"/>
                                  </a:lnTo>
                                  <a:lnTo>
                                    <a:pt x="0" y="63"/>
                                  </a:lnTo>
                                  <a:lnTo>
                                    <a:pt x="0" y="89"/>
                                  </a:lnTo>
                                  <a:lnTo>
                                    <a:pt x="8" y="114"/>
                                  </a:lnTo>
                                  <a:lnTo>
                                    <a:pt x="34" y="131"/>
                                  </a:lnTo>
                                  <a:lnTo>
                                    <a:pt x="60" y="139"/>
                                  </a:lnTo>
                                  <a:lnTo>
                                    <a:pt x="90" y="139"/>
                                  </a:lnTo>
                                  <a:lnTo>
                                    <a:pt x="111" y="127"/>
                                  </a:lnTo>
                                  <a:lnTo>
                                    <a:pt x="133" y="106"/>
                                  </a:lnTo>
                                  <a:lnTo>
                                    <a:pt x="141" y="80"/>
                                  </a:lnTo>
                                  <a:lnTo>
                                    <a:pt x="137" y="51"/>
                                  </a:lnTo>
                                  <a:lnTo>
                                    <a:pt x="124" y="25"/>
                                  </a:lnTo>
                                  <a:lnTo>
                                    <a:pt x="103" y="9"/>
                                  </a:lnTo>
                                  <a:lnTo>
                                    <a:pt x="77" y="0"/>
                                  </a:lnTo>
                                  <a:lnTo>
                                    <a:pt x="47" y="0"/>
                                  </a:lnTo>
                                  <a:lnTo>
                                    <a:pt x="26" y="17"/>
                                  </a:lnTo>
                                  <a:close/>
                                </a:path>
                              </a:pathLst>
                            </a:custGeom>
                            <a:solidFill>
                              <a:srgbClr val="193484"/>
                            </a:solidFill>
                            <a:ln w="9525">
                              <a:noFill/>
                              <a:round/>
                              <a:headEnd/>
                              <a:tailEnd/>
                            </a:ln>
                          </p:spPr>
                          <p:txBody>
                            <a:bodyPr/>
                            <a:lstStyle/>
                            <a:p>
                              <a:endParaRPr lang="en-US"/>
                            </a:p>
                          </p:txBody>
                        </p:sp>
                        <p:sp>
                          <p:nvSpPr>
                            <p:cNvPr id="266467" name="Freeform 227"/>
                            <p:cNvSpPr>
                              <a:spLocks/>
                            </p:cNvSpPr>
                            <p:nvPr/>
                          </p:nvSpPr>
                          <p:spPr bwMode="auto">
                            <a:xfrm>
                              <a:off x="533" y="1099"/>
                              <a:ext cx="129" cy="122"/>
                            </a:xfrm>
                            <a:custGeom>
                              <a:avLst/>
                              <a:gdLst/>
                              <a:ahLst/>
                              <a:cxnLst>
                                <a:cxn ang="0">
                                  <a:pos x="26" y="16"/>
                                </a:cxn>
                                <a:cxn ang="0">
                                  <a:pos x="9" y="29"/>
                                </a:cxn>
                                <a:cxn ang="0">
                                  <a:pos x="0" y="54"/>
                                </a:cxn>
                                <a:cxn ang="0">
                                  <a:pos x="4" y="75"/>
                                </a:cxn>
                                <a:cxn ang="0">
                                  <a:pos x="13" y="101"/>
                                </a:cxn>
                                <a:cxn ang="0">
                                  <a:pos x="34" y="113"/>
                                </a:cxn>
                                <a:cxn ang="0">
                                  <a:pos x="56" y="122"/>
                                </a:cxn>
                                <a:cxn ang="0">
                                  <a:pos x="81" y="122"/>
                                </a:cxn>
                                <a:cxn ang="0">
                                  <a:pos x="99" y="109"/>
                                </a:cxn>
                                <a:cxn ang="0">
                                  <a:pos x="120" y="92"/>
                                </a:cxn>
                                <a:cxn ang="0">
                                  <a:pos x="129" y="67"/>
                                </a:cxn>
                                <a:cxn ang="0">
                                  <a:pos x="129" y="42"/>
                                </a:cxn>
                                <a:cxn ang="0">
                                  <a:pos x="111" y="21"/>
                                </a:cxn>
                                <a:cxn ang="0">
                                  <a:pos x="99" y="8"/>
                                </a:cxn>
                                <a:cxn ang="0">
                                  <a:pos x="73" y="0"/>
                                </a:cxn>
                                <a:cxn ang="0">
                                  <a:pos x="47" y="4"/>
                                </a:cxn>
                                <a:cxn ang="0">
                                  <a:pos x="26" y="16"/>
                                </a:cxn>
                              </a:cxnLst>
                              <a:rect l="0" t="0" r="r" b="b"/>
                              <a:pathLst>
                                <a:path w="129" h="122">
                                  <a:moveTo>
                                    <a:pt x="26" y="16"/>
                                  </a:moveTo>
                                  <a:lnTo>
                                    <a:pt x="9" y="29"/>
                                  </a:lnTo>
                                  <a:lnTo>
                                    <a:pt x="0" y="54"/>
                                  </a:lnTo>
                                  <a:lnTo>
                                    <a:pt x="4" y="75"/>
                                  </a:lnTo>
                                  <a:lnTo>
                                    <a:pt x="13" y="101"/>
                                  </a:lnTo>
                                  <a:lnTo>
                                    <a:pt x="34" y="113"/>
                                  </a:lnTo>
                                  <a:lnTo>
                                    <a:pt x="56" y="122"/>
                                  </a:lnTo>
                                  <a:lnTo>
                                    <a:pt x="81" y="122"/>
                                  </a:lnTo>
                                  <a:lnTo>
                                    <a:pt x="99" y="109"/>
                                  </a:lnTo>
                                  <a:lnTo>
                                    <a:pt x="120" y="92"/>
                                  </a:lnTo>
                                  <a:lnTo>
                                    <a:pt x="129" y="67"/>
                                  </a:lnTo>
                                  <a:lnTo>
                                    <a:pt x="129" y="42"/>
                                  </a:lnTo>
                                  <a:lnTo>
                                    <a:pt x="111" y="21"/>
                                  </a:lnTo>
                                  <a:lnTo>
                                    <a:pt x="99" y="8"/>
                                  </a:lnTo>
                                  <a:lnTo>
                                    <a:pt x="73" y="0"/>
                                  </a:lnTo>
                                  <a:lnTo>
                                    <a:pt x="47" y="4"/>
                                  </a:lnTo>
                                  <a:lnTo>
                                    <a:pt x="26" y="16"/>
                                  </a:lnTo>
                                  <a:close/>
                                </a:path>
                              </a:pathLst>
                            </a:custGeom>
                            <a:solidFill>
                              <a:srgbClr val="1C3991"/>
                            </a:solidFill>
                            <a:ln w="9525">
                              <a:noFill/>
                              <a:round/>
                              <a:headEnd/>
                              <a:tailEnd/>
                            </a:ln>
                          </p:spPr>
                          <p:txBody>
                            <a:bodyPr/>
                            <a:lstStyle/>
                            <a:p>
                              <a:endParaRPr lang="en-US"/>
                            </a:p>
                          </p:txBody>
                        </p:sp>
                        <p:sp>
                          <p:nvSpPr>
                            <p:cNvPr id="266468" name="Freeform 228"/>
                            <p:cNvSpPr>
                              <a:spLocks/>
                            </p:cNvSpPr>
                            <p:nvPr/>
                          </p:nvSpPr>
                          <p:spPr bwMode="auto">
                            <a:xfrm>
                              <a:off x="537" y="1103"/>
                              <a:ext cx="120" cy="114"/>
                            </a:xfrm>
                            <a:custGeom>
                              <a:avLst/>
                              <a:gdLst/>
                              <a:ahLst/>
                              <a:cxnLst>
                                <a:cxn ang="0">
                                  <a:pos x="26" y="12"/>
                                </a:cxn>
                                <a:cxn ang="0">
                                  <a:pos x="9" y="29"/>
                                </a:cxn>
                                <a:cxn ang="0">
                                  <a:pos x="0" y="46"/>
                                </a:cxn>
                                <a:cxn ang="0">
                                  <a:pos x="5" y="71"/>
                                </a:cxn>
                                <a:cxn ang="0">
                                  <a:pos x="13" y="93"/>
                                </a:cxn>
                                <a:cxn ang="0">
                                  <a:pos x="35" y="109"/>
                                </a:cxn>
                                <a:cxn ang="0">
                                  <a:pos x="52" y="114"/>
                                </a:cxn>
                                <a:cxn ang="0">
                                  <a:pos x="73" y="109"/>
                                </a:cxn>
                                <a:cxn ang="0">
                                  <a:pos x="95" y="101"/>
                                </a:cxn>
                                <a:cxn ang="0">
                                  <a:pos x="112" y="88"/>
                                </a:cxn>
                                <a:cxn ang="0">
                                  <a:pos x="120" y="63"/>
                                </a:cxn>
                                <a:cxn ang="0">
                                  <a:pos x="116" y="42"/>
                                </a:cxn>
                                <a:cxn ang="0">
                                  <a:pos x="107" y="21"/>
                                </a:cxn>
                                <a:cxn ang="0">
                                  <a:pos x="90" y="8"/>
                                </a:cxn>
                                <a:cxn ang="0">
                                  <a:pos x="65" y="0"/>
                                </a:cxn>
                                <a:cxn ang="0">
                                  <a:pos x="48" y="0"/>
                                </a:cxn>
                                <a:cxn ang="0">
                                  <a:pos x="26" y="12"/>
                                </a:cxn>
                              </a:cxnLst>
                              <a:rect l="0" t="0" r="r" b="b"/>
                              <a:pathLst>
                                <a:path w="120" h="114">
                                  <a:moveTo>
                                    <a:pt x="26" y="12"/>
                                  </a:moveTo>
                                  <a:lnTo>
                                    <a:pt x="9" y="29"/>
                                  </a:lnTo>
                                  <a:lnTo>
                                    <a:pt x="0" y="46"/>
                                  </a:lnTo>
                                  <a:lnTo>
                                    <a:pt x="5" y="71"/>
                                  </a:lnTo>
                                  <a:lnTo>
                                    <a:pt x="13" y="93"/>
                                  </a:lnTo>
                                  <a:lnTo>
                                    <a:pt x="35" y="109"/>
                                  </a:lnTo>
                                  <a:lnTo>
                                    <a:pt x="52" y="114"/>
                                  </a:lnTo>
                                  <a:lnTo>
                                    <a:pt x="73" y="109"/>
                                  </a:lnTo>
                                  <a:lnTo>
                                    <a:pt x="95" y="101"/>
                                  </a:lnTo>
                                  <a:lnTo>
                                    <a:pt x="112" y="88"/>
                                  </a:lnTo>
                                  <a:lnTo>
                                    <a:pt x="120" y="63"/>
                                  </a:lnTo>
                                  <a:lnTo>
                                    <a:pt x="116" y="42"/>
                                  </a:lnTo>
                                  <a:lnTo>
                                    <a:pt x="107" y="21"/>
                                  </a:lnTo>
                                  <a:lnTo>
                                    <a:pt x="90" y="8"/>
                                  </a:lnTo>
                                  <a:lnTo>
                                    <a:pt x="65" y="0"/>
                                  </a:lnTo>
                                  <a:lnTo>
                                    <a:pt x="48" y="0"/>
                                  </a:lnTo>
                                  <a:lnTo>
                                    <a:pt x="26" y="12"/>
                                  </a:lnTo>
                                  <a:close/>
                                </a:path>
                              </a:pathLst>
                            </a:custGeom>
                            <a:solidFill>
                              <a:srgbClr val="2040A1"/>
                            </a:solidFill>
                            <a:ln w="9525">
                              <a:noFill/>
                              <a:round/>
                              <a:headEnd/>
                              <a:tailEnd/>
                            </a:ln>
                          </p:spPr>
                          <p:txBody>
                            <a:bodyPr/>
                            <a:lstStyle/>
                            <a:p>
                              <a:endParaRPr lang="en-US"/>
                            </a:p>
                          </p:txBody>
                        </p:sp>
                        <p:sp>
                          <p:nvSpPr>
                            <p:cNvPr id="266469" name="Freeform 229"/>
                            <p:cNvSpPr>
                              <a:spLocks/>
                            </p:cNvSpPr>
                            <p:nvPr/>
                          </p:nvSpPr>
                          <p:spPr bwMode="auto">
                            <a:xfrm>
                              <a:off x="546" y="1111"/>
                              <a:ext cx="103" cy="97"/>
                            </a:xfrm>
                            <a:custGeom>
                              <a:avLst/>
                              <a:gdLst/>
                              <a:ahLst/>
                              <a:cxnLst>
                                <a:cxn ang="0">
                                  <a:pos x="17" y="9"/>
                                </a:cxn>
                                <a:cxn ang="0">
                                  <a:pos x="4" y="25"/>
                                </a:cxn>
                                <a:cxn ang="0">
                                  <a:pos x="0" y="42"/>
                                </a:cxn>
                                <a:cxn ang="0">
                                  <a:pos x="0" y="59"/>
                                </a:cxn>
                                <a:cxn ang="0">
                                  <a:pos x="13" y="80"/>
                                </a:cxn>
                                <a:cxn ang="0">
                                  <a:pos x="26" y="93"/>
                                </a:cxn>
                                <a:cxn ang="0">
                                  <a:pos x="47" y="97"/>
                                </a:cxn>
                                <a:cxn ang="0">
                                  <a:pos x="64" y="97"/>
                                </a:cxn>
                                <a:cxn ang="0">
                                  <a:pos x="86" y="89"/>
                                </a:cxn>
                                <a:cxn ang="0">
                                  <a:pos x="98" y="72"/>
                                </a:cxn>
                                <a:cxn ang="0">
                                  <a:pos x="103" y="55"/>
                                </a:cxn>
                                <a:cxn ang="0">
                                  <a:pos x="103" y="34"/>
                                </a:cxn>
                                <a:cxn ang="0">
                                  <a:pos x="94" y="17"/>
                                </a:cxn>
                                <a:cxn ang="0">
                                  <a:pos x="77" y="4"/>
                                </a:cxn>
                                <a:cxn ang="0">
                                  <a:pos x="60" y="0"/>
                                </a:cxn>
                                <a:cxn ang="0">
                                  <a:pos x="39" y="0"/>
                                </a:cxn>
                                <a:cxn ang="0">
                                  <a:pos x="17" y="9"/>
                                </a:cxn>
                              </a:cxnLst>
                              <a:rect l="0" t="0" r="r" b="b"/>
                              <a:pathLst>
                                <a:path w="103" h="97">
                                  <a:moveTo>
                                    <a:pt x="17" y="9"/>
                                  </a:moveTo>
                                  <a:lnTo>
                                    <a:pt x="4" y="25"/>
                                  </a:lnTo>
                                  <a:lnTo>
                                    <a:pt x="0" y="42"/>
                                  </a:lnTo>
                                  <a:lnTo>
                                    <a:pt x="0" y="59"/>
                                  </a:lnTo>
                                  <a:lnTo>
                                    <a:pt x="13" y="80"/>
                                  </a:lnTo>
                                  <a:lnTo>
                                    <a:pt x="26" y="93"/>
                                  </a:lnTo>
                                  <a:lnTo>
                                    <a:pt x="47" y="97"/>
                                  </a:lnTo>
                                  <a:lnTo>
                                    <a:pt x="64" y="97"/>
                                  </a:lnTo>
                                  <a:lnTo>
                                    <a:pt x="86" y="89"/>
                                  </a:lnTo>
                                  <a:lnTo>
                                    <a:pt x="98" y="72"/>
                                  </a:lnTo>
                                  <a:lnTo>
                                    <a:pt x="103" y="55"/>
                                  </a:lnTo>
                                  <a:lnTo>
                                    <a:pt x="103" y="34"/>
                                  </a:lnTo>
                                  <a:lnTo>
                                    <a:pt x="94" y="17"/>
                                  </a:lnTo>
                                  <a:lnTo>
                                    <a:pt x="77" y="4"/>
                                  </a:lnTo>
                                  <a:lnTo>
                                    <a:pt x="60" y="0"/>
                                  </a:lnTo>
                                  <a:lnTo>
                                    <a:pt x="39" y="0"/>
                                  </a:lnTo>
                                  <a:lnTo>
                                    <a:pt x="17" y="9"/>
                                  </a:lnTo>
                                  <a:close/>
                                </a:path>
                              </a:pathLst>
                            </a:custGeom>
                            <a:solidFill>
                              <a:srgbClr val="2347B4"/>
                            </a:solidFill>
                            <a:ln w="9525">
                              <a:noFill/>
                              <a:round/>
                              <a:headEnd/>
                              <a:tailEnd/>
                            </a:ln>
                          </p:spPr>
                          <p:txBody>
                            <a:bodyPr/>
                            <a:lstStyle/>
                            <a:p>
                              <a:endParaRPr lang="en-US"/>
                            </a:p>
                          </p:txBody>
                        </p:sp>
                        <p:sp>
                          <p:nvSpPr>
                            <p:cNvPr id="266470" name="Freeform 230"/>
                            <p:cNvSpPr>
                              <a:spLocks/>
                            </p:cNvSpPr>
                            <p:nvPr/>
                          </p:nvSpPr>
                          <p:spPr bwMode="auto">
                            <a:xfrm>
                              <a:off x="555" y="1115"/>
                              <a:ext cx="81" cy="89"/>
                            </a:xfrm>
                            <a:custGeom>
                              <a:avLst/>
                              <a:gdLst/>
                              <a:ahLst/>
                              <a:cxnLst>
                                <a:cxn ang="0">
                                  <a:pos x="17" y="13"/>
                                </a:cxn>
                                <a:cxn ang="0">
                                  <a:pos x="4" y="26"/>
                                </a:cxn>
                                <a:cxn ang="0">
                                  <a:pos x="0" y="38"/>
                                </a:cxn>
                                <a:cxn ang="0">
                                  <a:pos x="4" y="55"/>
                                </a:cxn>
                                <a:cxn ang="0">
                                  <a:pos x="8" y="72"/>
                                </a:cxn>
                                <a:cxn ang="0">
                                  <a:pos x="21" y="85"/>
                                </a:cxn>
                                <a:cxn ang="0">
                                  <a:pos x="38" y="89"/>
                                </a:cxn>
                                <a:cxn ang="0">
                                  <a:pos x="55" y="85"/>
                                </a:cxn>
                                <a:cxn ang="0">
                                  <a:pos x="68" y="81"/>
                                </a:cxn>
                                <a:cxn ang="0">
                                  <a:pos x="77" y="68"/>
                                </a:cxn>
                                <a:cxn ang="0">
                                  <a:pos x="81" y="51"/>
                                </a:cxn>
                                <a:cxn ang="0">
                                  <a:pos x="81" y="34"/>
                                </a:cxn>
                                <a:cxn ang="0">
                                  <a:pos x="77" y="17"/>
                                </a:cxn>
                                <a:cxn ang="0">
                                  <a:pos x="64" y="5"/>
                                </a:cxn>
                                <a:cxn ang="0">
                                  <a:pos x="47" y="0"/>
                                </a:cxn>
                                <a:cxn ang="0">
                                  <a:pos x="30" y="5"/>
                                </a:cxn>
                                <a:cxn ang="0">
                                  <a:pos x="17" y="13"/>
                                </a:cxn>
                              </a:cxnLst>
                              <a:rect l="0" t="0" r="r" b="b"/>
                              <a:pathLst>
                                <a:path w="81" h="89">
                                  <a:moveTo>
                                    <a:pt x="17" y="13"/>
                                  </a:moveTo>
                                  <a:lnTo>
                                    <a:pt x="4" y="26"/>
                                  </a:lnTo>
                                  <a:lnTo>
                                    <a:pt x="0" y="38"/>
                                  </a:lnTo>
                                  <a:lnTo>
                                    <a:pt x="4" y="55"/>
                                  </a:lnTo>
                                  <a:lnTo>
                                    <a:pt x="8" y="72"/>
                                  </a:lnTo>
                                  <a:lnTo>
                                    <a:pt x="21" y="85"/>
                                  </a:lnTo>
                                  <a:lnTo>
                                    <a:pt x="38" y="89"/>
                                  </a:lnTo>
                                  <a:lnTo>
                                    <a:pt x="55" y="85"/>
                                  </a:lnTo>
                                  <a:lnTo>
                                    <a:pt x="68" y="81"/>
                                  </a:lnTo>
                                  <a:lnTo>
                                    <a:pt x="77" y="68"/>
                                  </a:lnTo>
                                  <a:lnTo>
                                    <a:pt x="81" y="51"/>
                                  </a:lnTo>
                                  <a:lnTo>
                                    <a:pt x="81" y="34"/>
                                  </a:lnTo>
                                  <a:lnTo>
                                    <a:pt x="77" y="17"/>
                                  </a:lnTo>
                                  <a:lnTo>
                                    <a:pt x="64" y="5"/>
                                  </a:lnTo>
                                  <a:lnTo>
                                    <a:pt x="47" y="0"/>
                                  </a:lnTo>
                                  <a:lnTo>
                                    <a:pt x="30" y="5"/>
                                  </a:lnTo>
                                  <a:lnTo>
                                    <a:pt x="17" y="13"/>
                                  </a:lnTo>
                                  <a:close/>
                                </a:path>
                              </a:pathLst>
                            </a:custGeom>
                            <a:solidFill>
                              <a:srgbClr val="274FC6"/>
                            </a:solidFill>
                            <a:ln w="9525">
                              <a:noFill/>
                              <a:round/>
                              <a:headEnd/>
                              <a:tailEnd/>
                            </a:ln>
                          </p:spPr>
                          <p:txBody>
                            <a:bodyPr/>
                            <a:lstStyle/>
                            <a:p>
                              <a:endParaRPr lang="en-US"/>
                            </a:p>
                          </p:txBody>
                        </p:sp>
                        <p:sp>
                          <p:nvSpPr>
                            <p:cNvPr id="266471" name="Freeform 231"/>
                            <p:cNvSpPr>
                              <a:spLocks/>
                            </p:cNvSpPr>
                            <p:nvPr/>
                          </p:nvSpPr>
                          <p:spPr bwMode="auto">
                            <a:xfrm>
                              <a:off x="563" y="1124"/>
                              <a:ext cx="69" cy="72"/>
                            </a:xfrm>
                            <a:custGeom>
                              <a:avLst/>
                              <a:gdLst/>
                              <a:ahLst/>
                              <a:cxnLst>
                                <a:cxn ang="0">
                                  <a:pos x="13" y="8"/>
                                </a:cxn>
                                <a:cxn ang="0">
                                  <a:pos x="4" y="17"/>
                                </a:cxn>
                                <a:cxn ang="0">
                                  <a:pos x="0" y="34"/>
                                </a:cxn>
                                <a:cxn ang="0">
                                  <a:pos x="0" y="46"/>
                                </a:cxn>
                                <a:cxn ang="0">
                                  <a:pos x="9" y="59"/>
                                </a:cxn>
                                <a:cxn ang="0">
                                  <a:pos x="30" y="72"/>
                                </a:cxn>
                                <a:cxn ang="0">
                                  <a:pos x="47" y="67"/>
                                </a:cxn>
                                <a:cxn ang="0">
                                  <a:pos x="51" y="63"/>
                                </a:cxn>
                                <a:cxn ang="0">
                                  <a:pos x="64" y="55"/>
                                </a:cxn>
                                <a:cxn ang="0">
                                  <a:pos x="64" y="42"/>
                                </a:cxn>
                                <a:cxn ang="0">
                                  <a:pos x="69" y="29"/>
                                </a:cxn>
                                <a:cxn ang="0">
                                  <a:pos x="60" y="12"/>
                                </a:cxn>
                                <a:cxn ang="0">
                                  <a:pos x="51" y="4"/>
                                </a:cxn>
                                <a:cxn ang="0">
                                  <a:pos x="39" y="4"/>
                                </a:cxn>
                                <a:cxn ang="0">
                                  <a:pos x="26" y="0"/>
                                </a:cxn>
                                <a:cxn ang="0">
                                  <a:pos x="13" y="8"/>
                                </a:cxn>
                              </a:cxnLst>
                              <a:rect l="0" t="0" r="r" b="b"/>
                              <a:pathLst>
                                <a:path w="69" h="72">
                                  <a:moveTo>
                                    <a:pt x="13" y="8"/>
                                  </a:moveTo>
                                  <a:lnTo>
                                    <a:pt x="4" y="17"/>
                                  </a:lnTo>
                                  <a:lnTo>
                                    <a:pt x="0" y="34"/>
                                  </a:lnTo>
                                  <a:lnTo>
                                    <a:pt x="0" y="46"/>
                                  </a:lnTo>
                                  <a:lnTo>
                                    <a:pt x="9" y="59"/>
                                  </a:lnTo>
                                  <a:lnTo>
                                    <a:pt x="30" y="72"/>
                                  </a:lnTo>
                                  <a:lnTo>
                                    <a:pt x="47" y="67"/>
                                  </a:lnTo>
                                  <a:lnTo>
                                    <a:pt x="51" y="63"/>
                                  </a:lnTo>
                                  <a:lnTo>
                                    <a:pt x="64" y="55"/>
                                  </a:lnTo>
                                  <a:lnTo>
                                    <a:pt x="64" y="42"/>
                                  </a:lnTo>
                                  <a:lnTo>
                                    <a:pt x="69" y="29"/>
                                  </a:lnTo>
                                  <a:lnTo>
                                    <a:pt x="60" y="12"/>
                                  </a:lnTo>
                                  <a:lnTo>
                                    <a:pt x="51" y="4"/>
                                  </a:lnTo>
                                  <a:lnTo>
                                    <a:pt x="39" y="4"/>
                                  </a:lnTo>
                                  <a:lnTo>
                                    <a:pt x="26" y="0"/>
                                  </a:lnTo>
                                  <a:lnTo>
                                    <a:pt x="13" y="8"/>
                                  </a:lnTo>
                                  <a:close/>
                                </a:path>
                              </a:pathLst>
                            </a:custGeom>
                            <a:solidFill>
                              <a:srgbClr val="2B56D7"/>
                            </a:solidFill>
                            <a:ln w="9525">
                              <a:noFill/>
                              <a:round/>
                              <a:headEnd/>
                              <a:tailEnd/>
                            </a:ln>
                          </p:spPr>
                          <p:txBody>
                            <a:bodyPr/>
                            <a:lstStyle/>
                            <a:p>
                              <a:endParaRPr lang="en-US"/>
                            </a:p>
                          </p:txBody>
                        </p:sp>
                        <p:sp>
                          <p:nvSpPr>
                            <p:cNvPr id="266472" name="Freeform 232"/>
                            <p:cNvSpPr>
                              <a:spLocks/>
                            </p:cNvSpPr>
                            <p:nvPr/>
                          </p:nvSpPr>
                          <p:spPr bwMode="auto">
                            <a:xfrm>
                              <a:off x="567" y="1128"/>
                              <a:ext cx="60" cy="63"/>
                            </a:xfrm>
                            <a:custGeom>
                              <a:avLst/>
                              <a:gdLst/>
                              <a:ahLst/>
                              <a:cxnLst>
                                <a:cxn ang="0">
                                  <a:pos x="13" y="13"/>
                                </a:cxn>
                                <a:cxn ang="0">
                                  <a:pos x="5" y="17"/>
                                </a:cxn>
                                <a:cxn ang="0">
                                  <a:pos x="0" y="30"/>
                                </a:cxn>
                                <a:cxn ang="0">
                                  <a:pos x="5" y="51"/>
                                </a:cxn>
                                <a:cxn ang="0">
                                  <a:pos x="26" y="63"/>
                                </a:cxn>
                                <a:cxn ang="0">
                                  <a:pos x="39" y="59"/>
                                </a:cxn>
                                <a:cxn ang="0">
                                  <a:pos x="47" y="55"/>
                                </a:cxn>
                                <a:cxn ang="0">
                                  <a:pos x="56" y="42"/>
                                </a:cxn>
                                <a:cxn ang="0">
                                  <a:pos x="56" y="34"/>
                                </a:cxn>
                                <a:cxn ang="0">
                                  <a:pos x="60" y="21"/>
                                </a:cxn>
                                <a:cxn ang="0">
                                  <a:pos x="56" y="13"/>
                                </a:cxn>
                                <a:cxn ang="0">
                                  <a:pos x="43" y="4"/>
                                </a:cxn>
                                <a:cxn ang="0">
                                  <a:pos x="30" y="0"/>
                                </a:cxn>
                                <a:cxn ang="0">
                                  <a:pos x="22" y="0"/>
                                </a:cxn>
                                <a:cxn ang="0">
                                  <a:pos x="13" y="13"/>
                                </a:cxn>
                              </a:cxnLst>
                              <a:rect l="0" t="0" r="r" b="b"/>
                              <a:pathLst>
                                <a:path w="60" h="63">
                                  <a:moveTo>
                                    <a:pt x="13" y="13"/>
                                  </a:moveTo>
                                  <a:lnTo>
                                    <a:pt x="5" y="17"/>
                                  </a:lnTo>
                                  <a:lnTo>
                                    <a:pt x="0" y="30"/>
                                  </a:lnTo>
                                  <a:lnTo>
                                    <a:pt x="5" y="51"/>
                                  </a:lnTo>
                                  <a:lnTo>
                                    <a:pt x="26" y="63"/>
                                  </a:lnTo>
                                  <a:lnTo>
                                    <a:pt x="39" y="59"/>
                                  </a:lnTo>
                                  <a:lnTo>
                                    <a:pt x="47" y="55"/>
                                  </a:lnTo>
                                  <a:lnTo>
                                    <a:pt x="56" y="42"/>
                                  </a:lnTo>
                                  <a:lnTo>
                                    <a:pt x="56" y="34"/>
                                  </a:lnTo>
                                  <a:lnTo>
                                    <a:pt x="60" y="21"/>
                                  </a:lnTo>
                                  <a:lnTo>
                                    <a:pt x="56" y="13"/>
                                  </a:lnTo>
                                  <a:lnTo>
                                    <a:pt x="43" y="4"/>
                                  </a:lnTo>
                                  <a:lnTo>
                                    <a:pt x="30" y="0"/>
                                  </a:lnTo>
                                  <a:lnTo>
                                    <a:pt x="22" y="0"/>
                                  </a:lnTo>
                                  <a:lnTo>
                                    <a:pt x="13" y="13"/>
                                  </a:lnTo>
                                  <a:close/>
                                </a:path>
                              </a:pathLst>
                            </a:custGeom>
                            <a:solidFill>
                              <a:srgbClr val="2D5BE5"/>
                            </a:solidFill>
                            <a:ln w="9525">
                              <a:noFill/>
                              <a:round/>
                              <a:headEnd/>
                              <a:tailEnd/>
                            </a:ln>
                          </p:spPr>
                          <p:txBody>
                            <a:bodyPr/>
                            <a:lstStyle/>
                            <a:p>
                              <a:endParaRPr lang="en-US"/>
                            </a:p>
                          </p:txBody>
                        </p:sp>
                        <p:sp>
                          <p:nvSpPr>
                            <p:cNvPr id="266473" name="Freeform 233"/>
                            <p:cNvSpPr>
                              <a:spLocks/>
                            </p:cNvSpPr>
                            <p:nvPr/>
                          </p:nvSpPr>
                          <p:spPr bwMode="auto">
                            <a:xfrm>
                              <a:off x="576" y="1136"/>
                              <a:ext cx="43" cy="47"/>
                            </a:xfrm>
                            <a:custGeom>
                              <a:avLst/>
                              <a:gdLst/>
                              <a:ahLst/>
                              <a:cxnLst>
                                <a:cxn ang="0">
                                  <a:pos x="9" y="5"/>
                                </a:cxn>
                                <a:cxn ang="0">
                                  <a:pos x="0" y="22"/>
                                </a:cxn>
                                <a:cxn ang="0">
                                  <a:pos x="4" y="38"/>
                                </a:cxn>
                                <a:cxn ang="0">
                                  <a:pos x="21" y="47"/>
                                </a:cxn>
                                <a:cxn ang="0">
                                  <a:pos x="38" y="38"/>
                                </a:cxn>
                                <a:cxn ang="0">
                                  <a:pos x="43" y="26"/>
                                </a:cxn>
                                <a:cxn ang="0">
                                  <a:pos x="38" y="9"/>
                                </a:cxn>
                                <a:cxn ang="0">
                                  <a:pos x="26" y="0"/>
                                </a:cxn>
                                <a:cxn ang="0">
                                  <a:pos x="9" y="5"/>
                                </a:cxn>
                              </a:cxnLst>
                              <a:rect l="0" t="0" r="r" b="b"/>
                              <a:pathLst>
                                <a:path w="43" h="47">
                                  <a:moveTo>
                                    <a:pt x="9" y="5"/>
                                  </a:moveTo>
                                  <a:lnTo>
                                    <a:pt x="0" y="22"/>
                                  </a:lnTo>
                                  <a:lnTo>
                                    <a:pt x="4" y="38"/>
                                  </a:lnTo>
                                  <a:lnTo>
                                    <a:pt x="21" y="47"/>
                                  </a:lnTo>
                                  <a:lnTo>
                                    <a:pt x="38" y="38"/>
                                  </a:lnTo>
                                  <a:lnTo>
                                    <a:pt x="43" y="26"/>
                                  </a:lnTo>
                                  <a:lnTo>
                                    <a:pt x="38" y="9"/>
                                  </a:lnTo>
                                  <a:lnTo>
                                    <a:pt x="26" y="0"/>
                                  </a:lnTo>
                                  <a:lnTo>
                                    <a:pt x="9" y="5"/>
                                  </a:lnTo>
                                  <a:close/>
                                </a:path>
                              </a:pathLst>
                            </a:custGeom>
                            <a:solidFill>
                              <a:srgbClr val="2F60F0"/>
                            </a:solidFill>
                            <a:ln w="9525">
                              <a:noFill/>
                              <a:round/>
                              <a:headEnd/>
                              <a:tailEnd/>
                            </a:ln>
                          </p:spPr>
                          <p:txBody>
                            <a:bodyPr/>
                            <a:lstStyle/>
                            <a:p>
                              <a:endParaRPr lang="en-US"/>
                            </a:p>
                          </p:txBody>
                        </p:sp>
                        <p:sp>
                          <p:nvSpPr>
                            <p:cNvPr id="266474" name="Freeform 234"/>
                            <p:cNvSpPr>
                              <a:spLocks/>
                            </p:cNvSpPr>
                            <p:nvPr/>
                          </p:nvSpPr>
                          <p:spPr bwMode="auto">
                            <a:xfrm>
                              <a:off x="585" y="1145"/>
                              <a:ext cx="25" cy="25"/>
                            </a:xfrm>
                            <a:custGeom>
                              <a:avLst/>
                              <a:gdLst/>
                              <a:ahLst/>
                              <a:cxnLst>
                                <a:cxn ang="0">
                                  <a:pos x="4" y="4"/>
                                </a:cxn>
                                <a:cxn ang="0">
                                  <a:pos x="0" y="13"/>
                                </a:cxn>
                                <a:cxn ang="0">
                                  <a:pos x="4" y="21"/>
                                </a:cxn>
                                <a:cxn ang="0">
                                  <a:pos x="12" y="25"/>
                                </a:cxn>
                                <a:cxn ang="0">
                                  <a:pos x="21" y="25"/>
                                </a:cxn>
                                <a:cxn ang="0">
                                  <a:pos x="25" y="17"/>
                                </a:cxn>
                                <a:cxn ang="0">
                                  <a:pos x="21" y="4"/>
                                </a:cxn>
                                <a:cxn ang="0">
                                  <a:pos x="17" y="0"/>
                                </a:cxn>
                                <a:cxn ang="0">
                                  <a:pos x="4" y="4"/>
                                </a:cxn>
                              </a:cxnLst>
                              <a:rect l="0" t="0" r="r" b="b"/>
                              <a:pathLst>
                                <a:path w="25" h="25">
                                  <a:moveTo>
                                    <a:pt x="4" y="4"/>
                                  </a:moveTo>
                                  <a:lnTo>
                                    <a:pt x="0" y="13"/>
                                  </a:lnTo>
                                  <a:lnTo>
                                    <a:pt x="4" y="21"/>
                                  </a:lnTo>
                                  <a:lnTo>
                                    <a:pt x="12" y="25"/>
                                  </a:lnTo>
                                  <a:lnTo>
                                    <a:pt x="21" y="25"/>
                                  </a:lnTo>
                                  <a:lnTo>
                                    <a:pt x="25" y="17"/>
                                  </a:lnTo>
                                  <a:lnTo>
                                    <a:pt x="21" y="4"/>
                                  </a:lnTo>
                                  <a:lnTo>
                                    <a:pt x="17" y="0"/>
                                  </a:lnTo>
                                  <a:lnTo>
                                    <a:pt x="4" y="4"/>
                                  </a:lnTo>
                                  <a:close/>
                                </a:path>
                              </a:pathLst>
                            </a:custGeom>
                            <a:solidFill>
                              <a:srgbClr val="3163F7"/>
                            </a:solidFill>
                            <a:ln w="9525">
                              <a:noFill/>
                              <a:round/>
                              <a:headEnd/>
                              <a:tailEnd/>
                            </a:ln>
                          </p:spPr>
                          <p:txBody>
                            <a:bodyPr/>
                            <a:lstStyle/>
                            <a:p>
                              <a:endParaRPr lang="en-US"/>
                            </a:p>
                          </p:txBody>
                        </p:sp>
                        <p:sp>
                          <p:nvSpPr>
                            <p:cNvPr id="266475" name="Freeform 235"/>
                            <p:cNvSpPr>
                              <a:spLocks/>
                            </p:cNvSpPr>
                            <p:nvPr/>
                          </p:nvSpPr>
                          <p:spPr bwMode="auto">
                            <a:xfrm>
                              <a:off x="593" y="1153"/>
                              <a:ext cx="9" cy="9"/>
                            </a:xfrm>
                            <a:custGeom>
                              <a:avLst/>
                              <a:gdLst/>
                              <a:ahLst/>
                              <a:cxnLst>
                                <a:cxn ang="0">
                                  <a:pos x="0" y="5"/>
                                </a:cxn>
                                <a:cxn ang="0">
                                  <a:pos x="0" y="5"/>
                                </a:cxn>
                                <a:cxn ang="0">
                                  <a:pos x="0" y="9"/>
                                </a:cxn>
                                <a:cxn ang="0">
                                  <a:pos x="4" y="9"/>
                                </a:cxn>
                                <a:cxn ang="0">
                                  <a:pos x="9" y="9"/>
                                </a:cxn>
                                <a:cxn ang="0">
                                  <a:pos x="9" y="9"/>
                                </a:cxn>
                                <a:cxn ang="0">
                                  <a:pos x="9" y="5"/>
                                </a:cxn>
                                <a:cxn ang="0">
                                  <a:pos x="9" y="0"/>
                                </a:cxn>
                                <a:cxn ang="0">
                                  <a:pos x="0" y="5"/>
                                </a:cxn>
                              </a:cxnLst>
                              <a:rect l="0" t="0" r="r" b="b"/>
                              <a:pathLst>
                                <a:path w="9" h="9">
                                  <a:moveTo>
                                    <a:pt x="0" y="5"/>
                                  </a:moveTo>
                                  <a:lnTo>
                                    <a:pt x="0" y="5"/>
                                  </a:lnTo>
                                  <a:lnTo>
                                    <a:pt x="0" y="9"/>
                                  </a:lnTo>
                                  <a:lnTo>
                                    <a:pt x="4" y="9"/>
                                  </a:lnTo>
                                  <a:lnTo>
                                    <a:pt x="9" y="9"/>
                                  </a:lnTo>
                                  <a:lnTo>
                                    <a:pt x="9" y="9"/>
                                  </a:lnTo>
                                  <a:lnTo>
                                    <a:pt x="9" y="5"/>
                                  </a:lnTo>
                                  <a:lnTo>
                                    <a:pt x="9" y="0"/>
                                  </a:lnTo>
                                  <a:lnTo>
                                    <a:pt x="0" y="5"/>
                                  </a:lnTo>
                                  <a:close/>
                                </a:path>
                              </a:pathLst>
                            </a:custGeom>
                            <a:solidFill>
                              <a:srgbClr val="3264FC"/>
                            </a:solidFill>
                            <a:ln w="9525">
                              <a:noFill/>
                              <a:round/>
                              <a:headEnd/>
                              <a:tailEnd/>
                            </a:ln>
                          </p:spPr>
                          <p:txBody>
                            <a:bodyPr/>
                            <a:lstStyle/>
                            <a:p>
                              <a:endParaRPr lang="en-US"/>
                            </a:p>
                          </p:txBody>
                        </p:sp>
                      </p:grpSp>
                      <p:sp>
                        <p:nvSpPr>
                          <p:cNvPr id="266476" name="Freeform 236"/>
                          <p:cNvSpPr>
                            <a:spLocks/>
                          </p:cNvSpPr>
                          <p:nvPr/>
                        </p:nvSpPr>
                        <p:spPr bwMode="auto">
                          <a:xfrm>
                            <a:off x="516" y="1077"/>
                            <a:ext cx="171" cy="165"/>
                          </a:xfrm>
                          <a:custGeom>
                            <a:avLst/>
                            <a:gdLst/>
                            <a:ahLst/>
                            <a:cxnLst>
                              <a:cxn ang="0">
                                <a:pos x="34" y="17"/>
                              </a:cxn>
                              <a:cxn ang="0">
                                <a:pos x="9" y="43"/>
                              </a:cxn>
                              <a:cxn ang="0">
                                <a:pos x="0" y="72"/>
                              </a:cxn>
                              <a:cxn ang="0">
                                <a:pos x="9" y="106"/>
                              </a:cxn>
                              <a:cxn ang="0">
                                <a:pos x="21" y="135"/>
                              </a:cxn>
                              <a:cxn ang="0">
                                <a:pos x="47" y="152"/>
                              </a:cxn>
                              <a:cxn ang="0">
                                <a:pos x="77" y="165"/>
                              </a:cxn>
                              <a:cxn ang="0">
                                <a:pos x="111" y="165"/>
                              </a:cxn>
                              <a:cxn ang="0">
                                <a:pos x="137" y="148"/>
                              </a:cxn>
                              <a:cxn ang="0">
                                <a:pos x="163" y="123"/>
                              </a:cxn>
                              <a:cxn ang="0">
                                <a:pos x="171" y="93"/>
                              </a:cxn>
                              <a:cxn ang="0">
                                <a:pos x="171" y="59"/>
                              </a:cxn>
                              <a:cxn ang="0">
                                <a:pos x="154" y="30"/>
                              </a:cxn>
                              <a:cxn ang="0">
                                <a:pos x="128" y="5"/>
                              </a:cxn>
                              <a:cxn ang="0">
                                <a:pos x="98" y="0"/>
                              </a:cxn>
                              <a:cxn ang="0">
                                <a:pos x="64" y="0"/>
                              </a:cxn>
                              <a:cxn ang="0">
                                <a:pos x="34" y="17"/>
                              </a:cxn>
                            </a:cxnLst>
                            <a:rect l="0" t="0" r="r" b="b"/>
                            <a:pathLst>
                              <a:path w="171" h="165">
                                <a:moveTo>
                                  <a:pt x="34" y="17"/>
                                </a:moveTo>
                                <a:lnTo>
                                  <a:pt x="9" y="43"/>
                                </a:lnTo>
                                <a:lnTo>
                                  <a:pt x="0" y="72"/>
                                </a:lnTo>
                                <a:lnTo>
                                  <a:pt x="9" y="106"/>
                                </a:lnTo>
                                <a:lnTo>
                                  <a:pt x="21" y="135"/>
                                </a:lnTo>
                                <a:lnTo>
                                  <a:pt x="47" y="152"/>
                                </a:lnTo>
                                <a:lnTo>
                                  <a:pt x="77" y="165"/>
                                </a:lnTo>
                                <a:lnTo>
                                  <a:pt x="111" y="165"/>
                                </a:lnTo>
                                <a:lnTo>
                                  <a:pt x="137" y="148"/>
                                </a:lnTo>
                                <a:lnTo>
                                  <a:pt x="163" y="123"/>
                                </a:lnTo>
                                <a:lnTo>
                                  <a:pt x="171" y="93"/>
                                </a:lnTo>
                                <a:lnTo>
                                  <a:pt x="171" y="59"/>
                                </a:lnTo>
                                <a:lnTo>
                                  <a:pt x="154" y="30"/>
                                </a:lnTo>
                                <a:lnTo>
                                  <a:pt x="128" y="5"/>
                                </a:lnTo>
                                <a:lnTo>
                                  <a:pt x="98" y="0"/>
                                </a:lnTo>
                                <a:lnTo>
                                  <a:pt x="64" y="0"/>
                                </a:lnTo>
                                <a:lnTo>
                                  <a:pt x="34" y="17"/>
                                </a:lnTo>
                                <a:close/>
                              </a:path>
                            </a:pathLst>
                          </a:custGeom>
                          <a:noFill/>
                          <a:ln w="6350">
                            <a:solidFill>
                              <a:srgbClr val="000000"/>
                            </a:solidFill>
                            <a:prstDash val="solid"/>
                            <a:round/>
                            <a:headEnd/>
                            <a:tailEnd/>
                          </a:ln>
                        </p:spPr>
                        <p:txBody>
                          <a:bodyPr/>
                          <a:lstStyle/>
                          <a:p>
                            <a:endParaRPr lang="en-US"/>
                          </a:p>
                        </p:txBody>
                      </p:sp>
                    </p:grpSp>
                    <p:grpSp>
                      <p:nvGrpSpPr>
                        <p:cNvPr id="21" name="Group 237"/>
                        <p:cNvGrpSpPr>
                          <a:grpSpLocks/>
                        </p:cNvGrpSpPr>
                        <p:nvPr/>
                      </p:nvGrpSpPr>
                      <p:grpSpPr bwMode="auto">
                        <a:xfrm>
                          <a:off x="623" y="1107"/>
                          <a:ext cx="171" cy="169"/>
                          <a:chOff x="623" y="1107"/>
                          <a:chExt cx="171" cy="169"/>
                        </a:xfrm>
                      </p:grpSpPr>
                      <p:grpSp>
                        <p:nvGrpSpPr>
                          <p:cNvPr id="22" name="Group 238"/>
                          <p:cNvGrpSpPr>
                            <a:grpSpLocks/>
                          </p:cNvGrpSpPr>
                          <p:nvPr/>
                        </p:nvGrpSpPr>
                        <p:grpSpPr bwMode="auto">
                          <a:xfrm>
                            <a:off x="623" y="1107"/>
                            <a:ext cx="171" cy="169"/>
                            <a:chOff x="623" y="1107"/>
                            <a:chExt cx="171" cy="169"/>
                          </a:xfrm>
                        </p:grpSpPr>
                        <p:sp>
                          <p:nvSpPr>
                            <p:cNvPr id="266479" name="Freeform 239"/>
                            <p:cNvSpPr>
                              <a:spLocks/>
                            </p:cNvSpPr>
                            <p:nvPr/>
                          </p:nvSpPr>
                          <p:spPr bwMode="auto">
                            <a:xfrm>
                              <a:off x="623" y="1107"/>
                              <a:ext cx="171" cy="169"/>
                            </a:xfrm>
                            <a:custGeom>
                              <a:avLst/>
                              <a:gdLst/>
                              <a:ahLst/>
                              <a:cxnLst>
                                <a:cxn ang="0">
                                  <a:pos x="30" y="17"/>
                                </a:cxn>
                                <a:cxn ang="0">
                                  <a:pos x="13" y="46"/>
                                </a:cxn>
                                <a:cxn ang="0">
                                  <a:pos x="0" y="76"/>
                                </a:cxn>
                                <a:cxn ang="0">
                                  <a:pos x="4" y="110"/>
                                </a:cxn>
                                <a:cxn ang="0">
                                  <a:pos x="17" y="135"/>
                                </a:cxn>
                                <a:cxn ang="0">
                                  <a:pos x="43" y="160"/>
                                </a:cxn>
                                <a:cxn ang="0">
                                  <a:pos x="73" y="169"/>
                                </a:cxn>
                                <a:cxn ang="0">
                                  <a:pos x="107" y="165"/>
                                </a:cxn>
                                <a:cxn ang="0">
                                  <a:pos x="141" y="152"/>
                                </a:cxn>
                                <a:cxn ang="0">
                                  <a:pos x="163" y="127"/>
                                </a:cxn>
                                <a:cxn ang="0">
                                  <a:pos x="171" y="97"/>
                                </a:cxn>
                                <a:cxn ang="0">
                                  <a:pos x="167" y="63"/>
                                </a:cxn>
                                <a:cxn ang="0">
                                  <a:pos x="150" y="34"/>
                                </a:cxn>
                                <a:cxn ang="0">
                                  <a:pos x="124" y="8"/>
                                </a:cxn>
                                <a:cxn ang="0">
                                  <a:pos x="94" y="0"/>
                                </a:cxn>
                                <a:cxn ang="0">
                                  <a:pos x="64" y="4"/>
                                </a:cxn>
                                <a:cxn ang="0">
                                  <a:pos x="30" y="17"/>
                                </a:cxn>
                              </a:cxnLst>
                              <a:rect l="0" t="0" r="r" b="b"/>
                              <a:pathLst>
                                <a:path w="171" h="169">
                                  <a:moveTo>
                                    <a:pt x="30" y="17"/>
                                  </a:moveTo>
                                  <a:lnTo>
                                    <a:pt x="13" y="46"/>
                                  </a:lnTo>
                                  <a:lnTo>
                                    <a:pt x="0" y="76"/>
                                  </a:lnTo>
                                  <a:lnTo>
                                    <a:pt x="4" y="110"/>
                                  </a:lnTo>
                                  <a:lnTo>
                                    <a:pt x="17" y="135"/>
                                  </a:lnTo>
                                  <a:lnTo>
                                    <a:pt x="43" y="160"/>
                                  </a:lnTo>
                                  <a:lnTo>
                                    <a:pt x="73" y="169"/>
                                  </a:lnTo>
                                  <a:lnTo>
                                    <a:pt x="107" y="165"/>
                                  </a:lnTo>
                                  <a:lnTo>
                                    <a:pt x="141" y="152"/>
                                  </a:lnTo>
                                  <a:lnTo>
                                    <a:pt x="163" y="127"/>
                                  </a:lnTo>
                                  <a:lnTo>
                                    <a:pt x="171" y="97"/>
                                  </a:lnTo>
                                  <a:lnTo>
                                    <a:pt x="167" y="63"/>
                                  </a:lnTo>
                                  <a:lnTo>
                                    <a:pt x="150" y="34"/>
                                  </a:lnTo>
                                  <a:lnTo>
                                    <a:pt x="124" y="8"/>
                                  </a:lnTo>
                                  <a:lnTo>
                                    <a:pt x="94" y="0"/>
                                  </a:lnTo>
                                  <a:lnTo>
                                    <a:pt x="64" y="4"/>
                                  </a:lnTo>
                                  <a:lnTo>
                                    <a:pt x="30" y="17"/>
                                  </a:lnTo>
                                  <a:close/>
                                </a:path>
                              </a:pathLst>
                            </a:custGeom>
                            <a:solidFill>
                              <a:srgbClr val="760000"/>
                            </a:solidFill>
                            <a:ln w="9525">
                              <a:noFill/>
                              <a:round/>
                              <a:headEnd/>
                              <a:tailEnd/>
                            </a:ln>
                          </p:spPr>
                          <p:txBody>
                            <a:bodyPr/>
                            <a:lstStyle/>
                            <a:p>
                              <a:endParaRPr lang="en-US"/>
                            </a:p>
                          </p:txBody>
                        </p:sp>
                        <p:sp>
                          <p:nvSpPr>
                            <p:cNvPr id="266480" name="Freeform 240"/>
                            <p:cNvSpPr>
                              <a:spLocks/>
                            </p:cNvSpPr>
                            <p:nvPr/>
                          </p:nvSpPr>
                          <p:spPr bwMode="auto">
                            <a:xfrm>
                              <a:off x="623" y="1115"/>
                              <a:ext cx="158" cy="157"/>
                            </a:xfrm>
                            <a:custGeom>
                              <a:avLst/>
                              <a:gdLst/>
                              <a:ahLst/>
                              <a:cxnLst>
                                <a:cxn ang="0">
                                  <a:pos x="26" y="17"/>
                                </a:cxn>
                                <a:cxn ang="0">
                                  <a:pos x="9" y="43"/>
                                </a:cxn>
                                <a:cxn ang="0">
                                  <a:pos x="0" y="72"/>
                                </a:cxn>
                                <a:cxn ang="0">
                                  <a:pos x="4" y="102"/>
                                </a:cxn>
                                <a:cxn ang="0">
                                  <a:pos x="17" y="127"/>
                                </a:cxn>
                                <a:cxn ang="0">
                                  <a:pos x="43" y="144"/>
                                </a:cxn>
                                <a:cxn ang="0">
                                  <a:pos x="68" y="157"/>
                                </a:cxn>
                                <a:cxn ang="0">
                                  <a:pos x="103" y="152"/>
                                </a:cxn>
                                <a:cxn ang="0">
                                  <a:pos x="133" y="140"/>
                                </a:cxn>
                                <a:cxn ang="0">
                                  <a:pos x="150" y="114"/>
                                </a:cxn>
                                <a:cxn ang="0">
                                  <a:pos x="158" y="89"/>
                                </a:cxn>
                                <a:cxn ang="0">
                                  <a:pos x="158" y="55"/>
                                </a:cxn>
                                <a:cxn ang="0">
                                  <a:pos x="137" y="30"/>
                                </a:cxn>
                                <a:cxn ang="0">
                                  <a:pos x="116" y="5"/>
                                </a:cxn>
                                <a:cxn ang="0">
                                  <a:pos x="90" y="0"/>
                                </a:cxn>
                                <a:cxn ang="0">
                                  <a:pos x="60" y="5"/>
                                </a:cxn>
                                <a:cxn ang="0">
                                  <a:pos x="26" y="17"/>
                                </a:cxn>
                              </a:cxnLst>
                              <a:rect l="0" t="0" r="r" b="b"/>
                              <a:pathLst>
                                <a:path w="158" h="157">
                                  <a:moveTo>
                                    <a:pt x="26" y="17"/>
                                  </a:moveTo>
                                  <a:lnTo>
                                    <a:pt x="9" y="43"/>
                                  </a:lnTo>
                                  <a:lnTo>
                                    <a:pt x="0" y="72"/>
                                  </a:lnTo>
                                  <a:lnTo>
                                    <a:pt x="4" y="102"/>
                                  </a:lnTo>
                                  <a:lnTo>
                                    <a:pt x="17" y="127"/>
                                  </a:lnTo>
                                  <a:lnTo>
                                    <a:pt x="43" y="144"/>
                                  </a:lnTo>
                                  <a:lnTo>
                                    <a:pt x="68" y="157"/>
                                  </a:lnTo>
                                  <a:lnTo>
                                    <a:pt x="103" y="152"/>
                                  </a:lnTo>
                                  <a:lnTo>
                                    <a:pt x="133" y="140"/>
                                  </a:lnTo>
                                  <a:lnTo>
                                    <a:pt x="150" y="114"/>
                                  </a:lnTo>
                                  <a:lnTo>
                                    <a:pt x="158" y="89"/>
                                  </a:lnTo>
                                  <a:lnTo>
                                    <a:pt x="158" y="55"/>
                                  </a:lnTo>
                                  <a:lnTo>
                                    <a:pt x="137" y="30"/>
                                  </a:lnTo>
                                  <a:lnTo>
                                    <a:pt x="116" y="5"/>
                                  </a:lnTo>
                                  <a:lnTo>
                                    <a:pt x="90" y="0"/>
                                  </a:lnTo>
                                  <a:lnTo>
                                    <a:pt x="60" y="5"/>
                                  </a:lnTo>
                                  <a:lnTo>
                                    <a:pt x="26" y="17"/>
                                  </a:lnTo>
                                  <a:close/>
                                </a:path>
                              </a:pathLst>
                            </a:custGeom>
                            <a:solidFill>
                              <a:srgbClr val="7B0000"/>
                            </a:solidFill>
                            <a:ln w="9525">
                              <a:noFill/>
                              <a:round/>
                              <a:headEnd/>
                              <a:tailEnd/>
                            </a:ln>
                          </p:spPr>
                          <p:txBody>
                            <a:bodyPr/>
                            <a:lstStyle/>
                            <a:p>
                              <a:endParaRPr lang="en-US"/>
                            </a:p>
                          </p:txBody>
                        </p:sp>
                        <p:sp>
                          <p:nvSpPr>
                            <p:cNvPr id="266481" name="Freeform 241"/>
                            <p:cNvSpPr>
                              <a:spLocks/>
                            </p:cNvSpPr>
                            <p:nvPr/>
                          </p:nvSpPr>
                          <p:spPr bwMode="auto">
                            <a:xfrm>
                              <a:off x="632" y="1120"/>
                              <a:ext cx="141" cy="139"/>
                            </a:xfrm>
                            <a:custGeom>
                              <a:avLst/>
                              <a:gdLst/>
                              <a:ahLst/>
                              <a:cxnLst>
                                <a:cxn ang="0">
                                  <a:pos x="25" y="16"/>
                                </a:cxn>
                                <a:cxn ang="0">
                                  <a:pos x="8" y="42"/>
                                </a:cxn>
                                <a:cxn ang="0">
                                  <a:pos x="0" y="67"/>
                                </a:cxn>
                                <a:cxn ang="0">
                                  <a:pos x="0" y="92"/>
                                </a:cxn>
                                <a:cxn ang="0">
                                  <a:pos x="12" y="114"/>
                                </a:cxn>
                                <a:cxn ang="0">
                                  <a:pos x="34" y="135"/>
                                </a:cxn>
                                <a:cxn ang="0">
                                  <a:pos x="59" y="139"/>
                                </a:cxn>
                                <a:cxn ang="0">
                                  <a:pos x="89" y="139"/>
                                </a:cxn>
                                <a:cxn ang="0">
                                  <a:pos x="115" y="130"/>
                                </a:cxn>
                                <a:cxn ang="0">
                                  <a:pos x="132" y="105"/>
                                </a:cxn>
                                <a:cxn ang="0">
                                  <a:pos x="141" y="80"/>
                                </a:cxn>
                                <a:cxn ang="0">
                                  <a:pos x="141" y="54"/>
                                </a:cxn>
                                <a:cxn ang="0">
                                  <a:pos x="124" y="29"/>
                                </a:cxn>
                                <a:cxn ang="0">
                                  <a:pos x="102" y="8"/>
                                </a:cxn>
                                <a:cxn ang="0">
                                  <a:pos x="77" y="0"/>
                                </a:cxn>
                                <a:cxn ang="0">
                                  <a:pos x="51" y="8"/>
                                </a:cxn>
                                <a:cxn ang="0">
                                  <a:pos x="25" y="16"/>
                                </a:cxn>
                              </a:cxnLst>
                              <a:rect l="0" t="0" r="r" b="b"/>
                              <a:pathLst>
                                <a:path w="141" h="139">
                                  <a:moveTo>
                                    <a:pt x="25" y="16"/>
                                  </a:moveTo>
                                  <a:lnTo>
                                    <a:pt x="8" y="42"/>
                                  </a:lnTo>
                                  <a:lnTo>
                                    <a:pt x="0" y="67"/>
                                  </a:lnTo>
                                  <a:lnTo>
                                    <a:pt x="0" y="92"/>
                                  </a:lnTo>
                                  <a:lnTo>
                                    <a:pt x="12" y="114"/>
                                  </a:lnTo>
                                  <a:lnTo>
                                    <a:pt x="34" y="135"/>
                                  </a:lnTo>
                                  <a:lnTo>
                                    <a:pt x="59" y="139"/>
                                  </a:lnTo>
                                  <a:lnTo>
                                    <a:pt x="89" y="139"/>
                                  </a:lnTo>
                                  <a:lnTo>
                                    <a:pt x="115" y="130"/>
                                  </a:lnTo>
                                  <a:lnTo>
                                    <a:pt x="132" y="105"/>
                                  </a:lnTo>
                                  <a:lnTo>
                                    <a:pt x="141" y="80"/>
                                  </a:lnTo>
                                  <a:lnTo>
                                    <a:pt x="141" y="54"/>
                                  </a:lnTo>
                                  <a:lnTo>
                                    <a:pt x="124" y="29"/>
                                  </a:lnTo>
                                  <a:lnTo>
                                    <a:pt x="102" y="8"/>
                                  </a:lnTo>
                                  <a:lnTo>
                                    <a:pt x="77" y="0"/>
                                  </a:lnTo>
                                  <a:lnTo>
                                    <a:pt x="51" y="8"/>
                                  </a:lnTo>
                                  <a:lnTo>
                                    <a:pt x="25" y="16"/>
                                  </a:lnTo>
                                  <a:close/>
                                </a:path>
                              </a:pathLst>
                            </a:custGeom>
                            <a:solidFill>
                              <a:srgbClr val="840000"/>
                            </a:solidFill>
                            <a:ln w="9525">
                              <a:noFill/>
                              <a:round/>
                              <a:headEnd/>
                              <a:tailEnd/>
                            </a:ln>
                          </p:spPr>
                          <p:txBody>
                            <a:bodyPr/>
                            <a:lstStyle/>
                            <a:p>
                              <a:endParaRPr lang="en-US"/>
                            </a:p>
                          </p:txBody>
                        </p:sp>
                        <p:sp>
                          <p:nvSpPr>
                            <p:cNvPr id="266482" name="Freeform 242"/>
                            <p:cNvSpPr>
                              <a:spLocks/>
                            </p:cNvSpPr>
                            <p:nvPr/>
                          </p:nvSpPr>
                          <p:spPr bwMode="auto">
                            <a:xfrm>
                              <a:off x="640" y="1132"/>
                              <a:ext cx="124" cy="123"/>
                            </a:xfrm>
                            <a:custGeom>
                              <a:avLst/>
                              <a:gdLst/>
                              <a:ahLst/>
                              <a:cxnLst>
                                <a:cxn ang="0">
                                  <a:pos x="22" y="13"/>
                                </a:cxn>
                                <a:cxn ang="0">
                                  <a:pos x="9" y="30"/>
                                </a:cxn>
                                <a:cxn ang="0">
                                  <a:pos x="0" y="55"/>
                                </a:cxn>
                                <a:cxn ang="0">
                                  <a:pos x="4" y="76"/>
                                </a:cxn>
                                <a:cxn ang="0">
                                  <a:pos x="13" y="97"/>
                                </a:cxn>
                                <a:cxn ang="0">
                                  <a:pos x="30" y="118"/>
                                </a:cxn>
                                <a:cxn ang="0">
                                  <a:pos x="56" y="123"/>
                                </a:cxn>
                                <a:cxn ang="0">
                                  <a:pos x="81" y="123"/>
                                </a:cxn>
                                <a:cxn ang="0">
                                  <a:pos x="103" y="110"/>
                                </a:cxn>
                                <a:cxn ang="0">
                                  <a:pos x="116" y="89"/>
                                </a:cxn>
                                <a:cxn ang="0">
                                  <a:pos x="124" y="68"/>
                                </a:cxn>
                                <a:cxn ang="0">
                                  <a:pos x="124" y="47"/>
                                </a:cxn>
                                <a:cxn ang="0">
                                  <a:pos x="111" y="26"/>
                                </a:cxn>
                                <a:cxn ang="0">
                                  <a:pos x="94" y="4"/>
                                </a:cxn>
                                <a:cxn ang="0">
                                  <a:pos x="69" y="0"/>
                                </a:cxn>
                                <a:cxn ang="0">
                                  <a:pos x="47" y="0"/>
                                </a:cxn>
                                <a:cxn ang="0">
                                  <a:pos x="22" y="13"/>
                                </a:cxn>
                              </a:cxnLst>
                              <a:rect l="0" t="0" r="r" b="b"/>
                              <a:pathLst>
                                <a:path w="124" h="123">
                                  <a:moveTo>
                                    <a:pt x="22" y="13"/>
                                  </a:moveTo>
                                  <a:lnTo>
                                    <a:pt x="9" y="30"/>
                                  </a:lnTo>
                                  <a:lnTo>
                                    <a:pt x="0" y="55"/>
                                  </a:lnTo>
                                  <a:lnTo>
                                    <a:pt x="4" y="76"/>
                                  </a:lnTo>
                                  <a:lnTo>
                                    <a:pt x="13" y="97"/>
                                  </a:lnTo>
                                  <a:lnTo>
                                    <a:pt x="30" y="118"/>
                                  </a:lnTo>
                                  <a:lnTo>
                                    <a:pt x="56" y="123"/>
                                  </a:lnTo>
                                  <a:lnTo>
                                    <a:pt x="81" y="123"/>
                                  </a:lnTo>
                                  <a:lnTo>
                                    <a:pt x="103" y="110"/>
                                  </a:lnTo>
                                  <a:lnTo>
                                    <a:pt x="116" y="89"/>
                                  </a:lnTo>
                                  <a:lnTo>
                                    <a:pt x="124" y="68"/>
                                  </a:lnTo>
                                  <a:lnTo>
                                    <a:pt x="124" y="47"/>
                                  </a:lnTo>
                                  <a:lnTo>
                                    <a:pt x="111" y="26"/>
                                  </a:lnTo>
                                  <a:lnTo>
                                    <a:pt x="94" y="4"/>
                                  </a:lnTo>
                                  <a:lnTo>
                                    <a:pt x="69" y="0"/>
                                  </a:lnTo>
                                  <a:lnTo>
                                    <a:pt x="47" y="0"/>
                                  </a:lnTo>
                                  <a:lnTo>
                                    <a:pt x="22" y="13"/>
                                  </a:lnTo>
                                  <a:close/>
                                </a:path>
                              </a:pathLst>
                            </a:custGeom>
                            <a:solidFill>
                              <a:srgbClr val="910000"/>
                            </a:solidFill>
                            <a:ln w="9525">
                              <a:noFill/>
                              <a:round/>
                              <a:headEnd/>
                              <a:tailEnd/>
                            </a:ln>
                          </p:spPr>
                          <p:txBody>
                            <a:bodyPr/>
                            <a:lstStyle/>
                            <a:p>
                              <a:endParaRPr lang="en-US"/>
                            </a:p>
                          </p:txBody>
                        </p:sp>
                        <p:sp>
                          <p:nvSpPr>
                            <p:cNvPr id="266483" name="Freeform 243"/>
                            <p:cNvSpPr>
                              <a:spLocks/>
                            </p:cNvSpPr>
                            <p:nvPr/>
                          </p:nvSpPr>
                          <p:spPr bwMode="auto">
                            <a:xfrm>
                              <a:off x="644" y="1136"/>
                              <a:ext cx="116" cy="119"/>
                            </a:xfrm>
                            <a:custGeom>
                              <a:avLst/>
                              <a:gdLst/>
                              <a:ahLst/>
                              <a:cxnLst>
                                <a:cxn ang="0">
                                  <a:pos x="22" y="9"/>
                                </a:cxn>
                                <a:cxn ang="0">
                                  <a:pos x="9" y="26"/>
                                </a:cxn>
                                <a:cxn ang="0">
                                  <a:pos x="0" y="51"/>
                                </a:cxn>
                                <a:cxn ang="0">
                                  <a:pos x="5" y="72"/>
                                </a:cxn>
                                <a:cxn ang="0">
                                  <a:pos x="13" y="93"/>
                                </a:cxn>
                                <a:cxn ang="0">
                                  <a:pos x="30" y="110"/>
                                </a:cxn>
                                <a:cxn ang="0">
                                  <a:pos x="52" y="119"/>
                                </a:cxn>
                                <a:cxn ang="0">
                                  <a:pos x="73" y="114"/>
                                </a:cxn>
                                <a:cxn ang="0">
                                  <a:pos x="95" y="106"/>
                                </a:cxn>
                                <a:cxn ang="0">
                                  <a:pos x="112" y="85"/>
                                </a:cxn>
                                <a:cxn ang="0">
                                  <a:pos x="116" y="64"/>
                                </a:cxn>
                                <a:cxn ang="0">
                                  <a:pos x="116" y="43"/>
                                </a:cxn>
                                <a:cxn ang="0">
                                  <a:pos x="103" y="22"/>
                                </a:cxn>
                                <a:cxn ang="0">
                                  <a:pos x="86" y="5"/>
                                </a:cxn>
                                <a:cxn ang="0">
                                  <a:pos x="69" y="0"/>
                                </a:cxn>
                                <a:cxn ang="0">
                                  <a:pos x="43" y="0"/>
                                </a:cxn>
                                <a:cxn ang="0">
                                  <a:pos x="22" y="9"/>
                                </a:cxn>
                              </a:cxnLst>
                              <a:rect l="0" t="0" r="r" b="b"/>
                              <a:pathLst>
                                <a:path w="116" h="119">
                                  <a:moveTo>
                                    <a:pt x="22" y="9"/>
                                  </a:moveTo>
                                  <a:lnTo>
                                    <a:pt x="9" y="26"/>
                                  </a:lnTo>
                                  <a:lnTo>
                                    <a:pt x="0" y="51"/>
                                  </a:lnTo>
                                  <a:lnTo>
                                    <a:pt x="5" y="72"/>
                                  </a:lnTo>
                                  <a:lnTo>
                                    <a:pt x="13" y="93"/>
                                  </a:lnTo>
                                  <a:lnTo>
                                    <a:pt x="30" y="110"/>
                                  </a:lnTo>
                                  <a:lnTo>
                                    <a:pt x="52" y="119"/>
                                  </a:lnTo>
                                  <a:lnTo>
                                    <a:pt x="73" y="114"/>
                                  </a:lnTo>
                                  <a:lnTo>
                                    <a:pt x="95" y="106"/>
                                  </a:lnTo>
                                  <a:lnTo>
                                    <a:pt x="112" y="85"/>
                                  </a:lnTo>
                                  <a:lnTo>
                                    <a:pt x="116" y="64"/>
                                  </a:lnTo>
                                  <a:lnTo>
                                    <a:pt x="116" y="43"/>
                                  </a:lnTo>
                                  <a:lnTo>
                                    <a:pt x="103" y="22"/>
                                  </a:lnTo>
                                  <a:lnTo>
                                    <a:pt x="86" y="5"/>
                                  </a:lnTo>
                                  <a:lnTo>
                                    <a:pt x="69" y="0"/>
                                  </a:lnTo>
                                  <a:lnTo>
                                    <a:pt x="43" y="0"/>
                                  </a:lnTo>
                                  <a:lnTo>
                                    <a:pt x="22" y="9"/>
                                  </a:lnTo>
                                  <a:close/>
                                </a:path>
                              </a:pathLst>
                            </a:custGeom>
                            <a:solidFill>
                              <a:srgbClr val="A10000"/>
                            </a:solidFill>
                            <a:ln w="9525">
                              <a:noFill/>
                              <a:round/>
                              <a:headEnd/>
                              <a:tailEnd/>
                            </a:ln>
                          </p:spPr>
                          <p:txBody>
                            <a:bodyPr/>
                            <a:lstStyle/>
                            <a:p>
                              <a:endParaRPr lang="en-US"/>
                            </a:p>
                          </p:txBody>
                        </p:sp>
                        <p:sp>
                          <p:nvSpPr>
                            <p:cNvPr id="266484" name="Freeform 244"/>
                            <p:cNvSpPr>
                              <a:spLocks/>
                            </p:cNvSpPr>
                            <p:nvPr/>
                          </p:nvSpPr>
                          <p:spPr bwMode="auto">
                            <a:xfrm>
                              <a:off x="653" y="1145"/>
                              <a:ext cx="103" cy="97"/>
                            </a:xfrm>
                            <a:custGeom>
                              <a:avLst/>
                              <a:gdLst/>
                              <a:ahLst/>
                              <a:cxnLst>
                                <a:cxn ang="0">
                                  <a:pos x="21" y="8"/>
                                </a:cxn>
                                <a:cxn ang="0">
                                  <a:pos x="4" y="25"/>
                                </a:cxn>
                                <a:cxn ang="0">
                                  <a:pos x="0" y="42"/>
                                </a:cxn>
                                <a:cxn ang="0">
                                  <a:pos x="0" y="63"/>
                                </a:cxn>
                                <a:cxn ang="0">
                                  <a:pos x="9" y="80"/>
                                </a:cxn>
                                <a:cxn ang="0">
                                  <a:pos x="26" y="93"/>
                                </a:cxn>
                                <a:cxn ang="0">
                                  <a:pos x="43" y="97"/>
                                </a:cxn>
                                <a:cxn ang="0">
                                  <a:pos x="64" y="97"/>
                                </a:cxn>
                                <a:cxn ang="0">
                                  <a:pos x="81" y="89"/>
                                </a:cxn>
                                <a:cxn ang="0">
                                  <a:pos x="98" y="72"/>
                                </a:cxn>
                                <a:cxn ang="0">
                                  <a:pos x="103" y="55"/>
                                </a:cxn>
                                <a:cxn ang="0">
                                  <a:pos x="98" y="34"/>
                                </a:cxn>
                                <a:cxn ang="0">
                                  <a:pos x="90" y="17"/>
                                </a:cxn>
                                <a:cxn ang="0">
                                  <a:pos x="77" y="4"/>
                                </a:cxn>
                                <a:cxn ang="0">
                                  <a:pos x="56" y="0"/>
                                </a:cxn>
                                <a:cxn ang="0">
                                  <a:pos x="38" y="0"/>
                                </a:cxn>
                                <a:cxn ang="0">
                                  <a:pos x="21" y="8"/>
                                </a:cxn>
                              </a:cxnLst>
                              <a:rect l="0" t="0" r="r" b="b"/>
                              <a:pathLst>
                                <a:path w="103" h="97">
                                  <a:moveTo>
                                    <a:pt x="21" y="8"/>
                                  </a:moveTo>
                                  <a:lnTo>
                                    <a:pt x="4" y="25"/>
                                  </a:lnTo>
                                  <a:lnTo>
                                    <a:pt x="0" y="42"/>
                                  </a:lnTo>
                                  <a:lnTo>
                                    <a:pt x="0" y="63"/>
                                  </a:lnTo>
                                  <a:lnTo>
                                    <a:pt x="9" y="80"/>
                                  </a:lnTo>
                                  <a:lnTo>
                                    <a:pt x="26" y="93"/>
                                  </a:lnTo>
                                  <a:lnTo>
                                    <a:pt x="43" y="97"/>
                                  </a:lnTo>
                                  <a:lnTo>
                                    <a:pt x="64" y="97"/>
                                  </a:lnTo>
                                  <a:lnTo>
                                    <a:pt x="81" y="89"/>
                                  </a:lnTo>
                                  <a:lnTo>
                                    <a:pt x="98" y="72"/>
                                  </a:lnTo>
                                  <a:lnTo>
                                    <a:pt x="103" y="55"/>
                                  </a:lnTo>
                                  <a:lnTo>
                                    <a:pt x="98" y="34"/>
                                  </a:lnTo>
                                  <a:lnTo>
                                    <a:pt x="90" y="17"/>
                                  </a:lnTo>
                                  <a:lnTo>
                                    <a:pt x="77" y="4"/>
                                  </a:lnTo>
                                  <a:lnTo>
                                    <a:pt x="56" y="0"/>
                                  </a:lnTo>
                                  <a:lnTo>
                                    <a:pt x="38" y="0"/>
                                  </a:lnTo>
                                  <a:lnTo>
                                    <a:pt x="21" y="8"/>
                                  </a:lnTo>
                                  <a:close/>
                                </a:path>
                              </a:pathLst>
                            </a:custGeom>
                            <a:solidFill>
                              <a:srgbClr val="B40000"/>
                            </a:solidFill>
                            <a:ln w="9525">
                              <a:noFill/>
                              <a:round/>
                              <a:headEnd/>
                              <a:tailEnd/>
                            </a:ln>
                          </p:spPr>
                          <p:txBody>
                            <a:bodyPr/>
                            <a:lstStyle/>
                            <a:p>
                              <a:endParaRPr lang="en-US"/>
                            </a:p>
                          </p:txBody>
                        </p:sp>
                        <p:sp>
                          <p:nvSpPr>
                            <p:cNvPr id="266485" name="Freeform 245"/>
                            <p:cNvSpPr>
                              <a:spLocks/>
                            </p:cNvSpPr>
                            <p:nvPr/>
                          </p:nvSpPr>
                          <p:spPr bwMode="auto">
                            <a:xfrm>
                              <a:off x="657" y="1153"/>
                              <a:ext cx="90" cy="81"/>
                            </a:xfrm>
                            <a:custGeom>
                              <a:avLst/>
                              <a:gdLst/>
                              <a:ahLst/>
                              <a:cxnLst>
                                <a:cxn ang="0">
                                  <a:pos x="17" y="9"/>
                                </a:cxn>
                                <a:cxn ang="0">
                                  <a:pos x="5" y="21"/>
                                </a:cxn>
                                <a:cxn ang="0">
                                  <a:pos x="0" y="38"/>
                                </a:cxn>
                                <a:cxn ang="0">
                                  <a:pos x="5" y="51"/>
                                </a:cxn>
                                <a:cxn ang="0">
                                  <a:pos x="9" y="64"/>
                                </a:cxn>
                                <a:cxn ang="0">
                                  <a:pos x="22" y="76"/>
                                </a:cxn>
                                <a:cxn ang="0">
                                  <a:pos x="39" y="81"/>
                                </a:cxn>
                                <a:cxn ang="0">
                                  <a:pos x="56" y="81"/>
                                </a:cxn>
                                <a:cxn ang="0">
                                  <a:pos x="73" y="72"/>
                                </a:cxn>
                                <a:cxn ang="0">
                                  <a:pos x="86" y="59"/>
                                </a:cxn>
                                <a:cxn ang="0">
                                  <a:pos x="90" y="43"/>
                                </a:cxn>
                                <a:cxn ang="0">
                                  <a:pos x="86" y="30"/>
                                </a:cxn>
                                <a:cxn ang="0">
                                  <a:pos x="77" y="13"/>
                                </a:cxn>
                                <a:cxn ang="0">
                                  <a:pos x="64" y="0"/>
                                </a:cxn>
                                <a:cxn ang="0">
                                  <a:pos x="52" y="0"/>
                                </a:cxn>
                                <a:cxn ang="0">
                                  <a:pos x="34" y="0"/>
                                </a:cxn>
                                <a:cxn ang="0">
                                  <a:pos x="17" y="9"/>
                                </a:cxn>
                              </a:cxnLst>
                              <a:rect l="0" t="0" r="r" b="b"/>
                              <a:pathLst>
                                <a:path w="90" h="81">
                                  <a:moveTo>
                                    <a:pt x="17" y="9"/>
                                  </a:moveTo>
                                  <a:lnTo>
                                    <a:pt x="5" y="21"/>
                                  </a:lnTo>
                                  <a:lnTo>
                                    <a:pt x="0" y="38"/>
                                  </a:lnTo>
                                  <a:lnTo>
                                    <a:pt x="5" y="51"/>
                                  </a:lnTo>
                                  <a:lnTo>
                                    <a:pt x="9" y="64"/>
                                  </a:lnTo>
                                  <a:lnTo>
                                    <a:pt x="22" y="76"/>
                                  </a:lnTo>
                                  <a:lnTo>
                                    <a:pt x="39" y="81"/>
                                  </a:lnTo>
                                  <a:lnTo>
                                    <a:pt x="56" y="81"/>
                                  </a:lnTo>
                                  <a:lnTo>
                                    <a:pt x="73" y="72"/>
                                  </a:lnTo>
                                  <a:lnTo>
                                    <a:pt x="86" y="59"/>
                                  </a:lnTo>
                                  <a:lnTo>
                                    <a:pt x="90" y="43"/>
                                  </a:lnTo>
                                  <a:lnTo>
                                    <a:pt x="86" y="30"/>
                                  </a:lnTo>
                                  <a:lnTo>
                                    <a:pt x="77" y="13"/>
                                  </a:lnTo>
                                  <a:lnTo>
                                    <a:pt x="64" y="0"/>
                                  </a:lnTo>
                                  <a:lnTo>
                                    <a:pt x="52" y="0"/>
                                  </a:lnTo>
                                  <a:lnTo>
                                    <a:pt x="34" y="0"/>
                                  </a:lnTo>
                                  <a:lnTo>
                                    <a:pt x="17" y="9"/>
                                  </a:lnTo>
                                  <a:close/>
                                </a:path>
                              </a:pathLst>
                            </a:custGeom>
                            <a:solidFill>
                              <a:srgbClr val="C60000"/>
                            </a:solidFill>
                            <a:ln w="9525">
                              <a:noFill/>
                              <a:round/>
                              <a:headEnd/>
                              <a:tailEnd/>
                            </a:ln>
                          </p:spPr>
                          <p:txBody>
                            <a:bodyPr/>
                            <a:lstStyle/>
                            <a:p>
                              <a:endParaRPr lang="en-US"/>
                            </a:p>
                          </p:txBody>
                        </p:sp>
                        <p:sp>
                          <p:nvSpPr>
                            <p:cNvPr id="266486" name="Freeform 246"/>
                            <p:cNvSpPr>
                              <a:spLocks/>
                            </p:cNvSpPr>
                            <p:nvPr/>
                          </p:nvSpPr>
                          <p:spPr bwMode="auto">
                            <a:xfrm>
                              <a:off x="666" y="1162"/>
                              <a:ext cx="73" cy="63"/>
                            </a:xfrm>
                            <a:custGeom>
                              <a:avLst/>
                              <a:gdLst/>
                              <a:ahLst/>
                              <a:cxnLst>
                                <a:cxn ang="0">
                                  <a:pos x="13" y="4"/>
                                </a:cxn>
                                <a:cxn ang="0">
                                  <a:pos x="0" y="29"/>
                                </a:cxn>
                                <a:cxn ang="0">
                                  <a:pos x="4" y="42"/>
                                </a:cxn>
                                <a:cxn ang="0">
                                  <a:pos x="8" y="50"/>
                                </a:cxn>
                                <a:cxn ang="0">
                                  <a:pos x="17" y="59"/>
                                </a:cxn>
                                <a:cxn ang="0">
                                  <a:pos x="30" y="63"/>
                                </a:cxn>
                                <a:cxn ang="0">
                                  <a:pos x="47" y="63"/>
                                </a:cxn>
                                <a:cxn ang="0">
                                  <a:pos x="60" y="59"/>
                                </a:cxn>
                                <a:cxn ang="0">
                                  <a:pos x="68" y="46"/>
                                </a:cxn>
                                <a:cxn ang="0">
                                  <a:pos x="73" y="34"/>
                                </a:cxn>
                                <a:cxn ang="0">
                                  <a:pos x="73" y="21"/>
                                </a:cxn>
                                <a:cxn ang="0">
                                  <a:pos x="64" y="12"/>
                                </a:cxn>
                                <a:cxn ang="0">
                                  <a:pos x="55" y="4"/>
                                </a:cxn>
                                <a:cxn ang="0">
                                  <a:pos x="43" y="0"/>
                                </a:cxn>
                                <a:cxn ang="0">
                                  <a:pos x="25" y="0"/>
                                </a:cxn>
                                <a:cxn ang="0">
                                  <a:pos x="13" y="4"/>
                                </a:cxn>
                              </a:cxnLst>
                              <a:rect l="0" t="0" r="r" b="b"/>
                              <a:pathLst>
                                <a:path w="73" h="63">
                                  <a:moveTo>
                                    <a:pt x="13" y="4"/>
                                  </a:moveTo>
                                  <a:lnTo>
                                    <a:pt x="0" y="29"/>
                                  </a:lnTo>
                                  <a:lnTo>
                                    <a:pt x="4" y="42"/>
                                  </a:lnTo>
                                  <a:lnTo>
                                    <a:pt x="8" y="50"/>
                                  </a:lnTo>
                                  <a:lnTo>
                                    <a:pt x="17" y="59"/>
                                  </a:lnTo>
                                  <a:lnTo>
                                    <a:pt x="30" y="63"/>
                                  </a:lnTo>
                                  <a:lnTo>
                                    <a:pt x="47" y="63"/>
                                  </a:lnTo>
                                  <a:lnTo>
                                    <a:pt x="60" y="59"/>
                                  </a:lnTo>
                                  <a:lnTo>
                                    <a:pt x="68" y="46"/>
                                  </a:lnTo>
                                  <a:lnTo>
                                    <a:pt x="73" y="34"/>
                                  </a:lnTo>
                                  <a:lnTo>
                                    <a:pt x="73" y="21"/>
                                  </a:lnTo>
                                  <a:lnTo>
                                    <a:pt x="64" y="12"/>
                                  </a:lnTo>
                                  <a:lnTo>
                                    <a:pt x="55" y="4"/>
                                  </a:lnTo>
                                  <a:lnTo>
                                    <a:pt x="43" y="0"/>
                                  </a:lnTo>
                                  <a:lnTo>
                                    <a:pt x="25" y="0"/>
                                  </a:lnTo>
                                  <a:lnTo>
                                    <a:pt x="13" y="4"/>
                                  </a:lnTo>
                                  <a:close/>
                                </a:path>
                              </a:pathLst>
                            </a:custGeom>
                            <a:solidFill>
                              <a:srgbClr val="D70000"/>
                            </a:solidFill>
                            <a:ln w="9525">
                              <a:noFill/>
                              <a:round/>
                              <a:headEnd/>
                              <a:tailEnd/>
                            </a:ln>
                          </p:spPr>
                          <p:txBody>
                            <a:bodyPr/>
                            <a:lstStyle/>
                            <a:p>
                              <a:endParaRPr lang="en-US"/>
                            </a:p>
                          </p:txBody>
                        </p:sp>
                        <p:sp>
                          <p:nvSpPr>
                            <p:cNvPr id="266487" name="Freeform 247"/>
                            <p:cNvSpPr>
                              <a:spLocks/>
                            </p:cNvSpPr>
                            <p:nvPr/>
                          </p:nvSpPr>
                          <p:spPr bwMode="auto">
                            <a:xfrm>
                              <a:off x="670" y="1166"/>
                              <a:ext cx="64" cy="59"/>
                            </a:xfrm>
                            <a:custGeom>
                              <a:avLst/>
                              <a:gdLst/>
                              <a:ahLst/>
                              <a:cxnLst>
                                <a:cxn ang="0">
                                  <a:pos x="13" y="4"/>
                                </a:cxn>
                                <a:cxn ang="0">
                                  <a:pos x="0" y="25"/>
                                </a:cxn>
                                <a:cxn ang="0">
                                  <a:pos x="4" y="38"/>
                                </a:cxn>
                                <a:cxn ang="0">
                                  <a:pos x="9" y="46"/>
                                </a:cxn>
                                <a:cxn ang="0">
                                  <a:pos x="21" y="55"/>
                                </a:cxn>
                                <a:cxn ang="0">
                                  <a:pos x="30" y="55"/>
                                </a:cxn>
                                <a:cxn ang="0">
                                  <a:pos x="43" y="59"/>
                                </a:cxn>
                                <a:cxn ang="0">
                                  <a:pos x="51" y="51"/>
                                </a:cxn>
                                <a:cxn ang="0">
                                  <a:pos x="60" y="42"/>
                                </a:cxn>
                                <a:cxn ang="0">
                                  <a:pos x="64" y="30"/>
                                </a:cxn>
                                <a:cxn ang="0">
                                  <a:pos x="64" y="21"/>
                                </a:cxn>
                                <a:cxn ang="0">
                                  <a:pos x="56" y="8"/>
                                </a:cxn>
                                <a:cxn ang="0">
                                  <a:pos x="47" y="4"/>
                                </a:cxn>
                                <a:cxn ang="0">
                                  <a:pos x="34" y="0"/>
                                </a:cxn>
                                <a:cxn ang="0">
                                  <a:pos x="13" y="4"/>
                                </a:cxn>
                              </a:cxnLst>
                              <a:rect l="0" t="0" r="r" b="b"/>
                              <a:pathLst>
                                <a:path w="64" h="59">
                                  <a:moveTo>
                                    <a:pt x="13" y="4"/>
                                  </a:moveTo>
                                  <a:lnTo>
                                    <a:pt x="0" y="25"/>
                                  </a:lnTo>
                                  <a:lnTo>
                                    <a:pt x="4" y="38"/>
                                  </a:lnTo>
                                  <a:lnTo>
                                    <a:pt x="9" y="46"/>
                                  </a:lnTo>
                                  <a:lnTo>
                                    <a:pt x="21" y="55"/>
                                  </a:lnTo>
                                  <a:lnTo>
                                    <a:pt x="30" y="55"/>
                                  </a:lnTo>
                                  <a:lnTo>
                                    <a:pt x="43" y="59"/>
                                  </a:lnTo>
                                  <a:lnTo>
                                    <a:pt x="51" y="51"/>
                                  </a:lnTo>
                                  <a:lnTo>
                                    <a:pt x="60" y="42"/>
                                  </a:lnTo>
                                  <a:lnTo>
                                    <a:pt x="64" y="30"/>
                                  </a:lnTo>
                                  <a:lnTo>
                                    <a:pt x="64" y="21"/>
                                  </a:lnTo>
                                  <a:lnTo>
                                    <a:pt x="56" y="8"/>
                                  </a:lnTo>
                                  <a:lnTo>
                                    <a:pt x="47" y="4"/>
                                  </a:lnTo>
                                  <a:lnTo>
                                    <a:pt x="34" y="0"/>
                                  </a:lnTo>
                                  <a:lnTo>
                                    <a:pt x="13" y="4"/>
                                  </a:lnTo>
                                  <a:close/>
                                </a:path>
                              </a:pathLst>
                            </a:custGeom>
                            <a:solidFill>
                              <a:srgbClr val="E50000"/>
                            </a:solidFill>
                            <a:ln w="9525">
                              <a:noFill/>
                              <a:round/>
                              <a:headEnd/>
                              <a:tailEnd/>
                            </a:ln>
                          </p:spPr>
                          <p:txBody>
                            <a:bodyPr/>
                            <a:lstStyle/>
                            <a:p>
                              <a:endParaRPr lang="en-US"/>
                            </a:p>
                          </p:txBody>
                        </p:sp>
                        <p:sp>
                          <p:nvSpPr>
                            <p:cNvPr id="266488" name="Freeform 248"/>
                            <p:cNvSpPr>
                              <a:spLocks/>
                            </p:cNvSpPr>
                            <p:nvPr/>
                          </p:nvSpPr>
                          <p:spPr bwMode="auto">
                            <a:xfrm>
                              <a:off x="683" y="1170"/>
                              <a:ext cx="43" cy="47"/>
                            </a:xfrm>
                            <a:custGeom>
                              <a:avLst/>
                              <a:gdLst/>
                              <a:ahLst/>
                              <a:cxnLst>
                                <a:cxn ang="0">
                                  <a:pos x="4" y="9"/>
                                </a:cxn>
                                <a:cxn ang="0">
                                  <a:pos x="0" y="21"/>
                                </a:cxn>
                                <a:cxn ang="0">
                                  <a:pos x="4" y="38"/>
                                </a:cxn>
                                <a:cxn ang="0">
                                  <a:pos x="17" y="47"/>
                                </a:cxn>
                                <a:cxn ang="0">
                                  <a:pos x="38" y="42"/>
                                </a:cxn>
                                <a:cxn ang="0">
                                  <a:pos x="43" y="26"/>
                                </a:cxn>
                                <a:cxn ang="0">
                                  <a:pos x="38" y="9"/>
                                </a:cxn>
                                <a:cxn ang="0">
                                  <a:pos x="26" y="0"/>
                                </a:cxn>
                                <a:cxn ang="0">
                                  <a:pos x="4" y="9"/>
                                </a:cxn>
                              </a:cxnLst>
                              <a:rect l="0" t="0" r="r" b="b"/>
                              <a:pathLst>
                                <a:path w="43" h="47">
                                  <a:moveTo>
                                    <a:pt x="4" y="9"/>
                                  </a:moveTo>
                                  <a:lnTo>
                                    <a:pt x="0" y="21"/>
                                  </a:lnTo>
                                  <a:lnTo>
                                    <a:pt x="4" y="38"/>
                                  </a:lnTo>
                                  <a:lnTo>
                                    <a:pt x="17" y="47"/>
                                  </a:lnTo>
                                  <a:lnTo>
                                    <a:pt x="38" y="42"/>
                                  </a:lnTo>
                                  <a:lnTo>
                                    <a:pt x="43" y="26"/>
                                  </a:lnTo>
                                  <a:lnTo>
                                    <a:pt x="38" y="9"/>
                                  </a:lnTo>
                                  <a:lnTo>
                                    <a:pt x="26" y="0"/>
                                  </a:lnTo>
                                  <a:lnTo>
                                    <a:pt x="4" y="9"/>
                                  </a:lnTo>
                                  <a:close/>
                                </a:path>
                              </a:pathLst>
                            </a:custGeom>
                            <a:solidFill>
                              <a:srgbClr val="F00000"/>
                            </a:solidFill>
                            <a:ln w="9525">
                              <a:noFill/>
                              <a:round/>
                              <a:headEnd/>
                              <a:tailEnd/>
                            </a:ln>
                          </p:spPr>
                          <p:txBody>
                            <a:bodyPr/>
                            <a:lstStyle/>
                            <a:p>
                              <a:endParaRPr lang="en-US"/>
                            </a:p>
                          </p:txBody>
                        </p:sp>
                        <p:sp>
                          <p:nvSpPr>
                            <p:cNvPr id="266489" name="Freeform 249"/>
                            <p:cNvSpPr>
                              <a:spLocks/>
                            </p:cNvSpPr>
                            <p:nvPr/>
                          </p:nvSpPr>
                          <p:spPr bwMode="auto">
                            <a:xfrm>
                              <a:off x="691" y="1183"/>
                              <a:ext cx="26" cy="25"/>
                            </a:xfrm>
                            <a:custGeom>
                              <a:avLst/>
                              <a:gdLst/>
                              <a:ahLst/>
                              <a:cxnLst>
                                <a:cxn ang="0">
                                  <a:pos x="5" y="0"/>
                                </a:cxn>
                                <a:cxn ang="0">
                                  <a:pos x="0" y="8"/>
                                </a:cxn>
                                <a:cxn ang="0">
                                  <a:pos x="0" y="17"/>
                                </a:cxn>
                                <a:cxn ang="0">
                                  <a:pos x="9" y="25"/>
                                </a:cxn>
                                <a:cxn ang="0">
                                  <a:pos x="22" y="21"/>
                                </a:cxn>
                                <a:cxn ang="0">
                                  <a:pos x="26" y="13"/>
                                </a:cxn>
                                <a:cxn ang="0">
                                  <a:pos x="22" y="4"/>
                                </a:cxn>
                                <a:cxn ang="0">
                                  <a:pos x="13" y="0"/>
                                </a:cxn>
                                <a:cxn ang="0">
                                  <a:pos x="5" y="0"/>
                                </a:cxn>
                              </a:cxnLst>
                              <a:rect l="0" t="0" r="r" b="b"/>
                              <a:pathLst>
                                <a:path w="26" h="25">
                                  <a:moveTo>
                                    <a:pt x="5" y="0"/>
                                  </a:moveTo>
                                  <a:lnTo>
                                    <a:pt x="0" y="8"/>
                                  </a:lnTo>
                                  <a:lnTo>
                                    <a:pt x="0" y="17"/>
                                  </a:lnTo>
                                  <a:lnTo>
                                    <a:pt x="9" y="25"/>
                                  </a:lnTo>
                                  <a:lnTo>
                                    <a:pt x="22" y="21"/>
                                  </a:lnTo>
                                  <a:lnTo>
                                    <a:pt x="26" y="13"/>
                                  </a:lnTo>
                                  <a:lnTo>
                                    <a:pt x="22" y="4"/>
                                  </a:lnTo>
                                  <a:lnTo>
                                    <a:pt x="13" y="0"/>
                                  </a:lnTo>
                                  <a:lnTo>
                                    <a:pt x="5" y="0"/>
                                  </a:lnTo>
                                  <a:close/>
                                </a:path>
                              </a:pathLst>
                            </a:custGeom>
                            <a:solidFill>
                              <a:srgbClr val="F70000"/>
                            </a:solidFill>
                            <a:ln w="9525">
                              <a:noFill/>
                              <a:round/>
                              <a:headEnd/>
                              <a:tailEnd/>
                            </a:ln>
                          </p:spPr>
                          <p:txBody>
                            <a:bodyPr/>
                            <a:lstStyle/>
                            <a:p>
                              <a:endParaRPr lang="en-US"/>
                            </a:p>
                          </p:txBody>
                        </p:sp>
                        <p:sp>
                          <p:nvSpPr>
                            <p:cNvPr id="266490" name="Freeform 250"/>
                            <p:cNvSpPr>
                              <a:spLocks/>
                            </p:cNvSpPr>
                            <p:nvPr/>
                          </p:nvSpPr>
                          <p:spPr bwMode="auto">
                            <a:xfrm>
                              <a:off x="700" y="1187"/>
                              <a:ext cx="9" cy="13"/>
                            </a:xfrm>
                            <a:custGeom>
                              <a:avLst/>
                              <a:gdLst/>
                              <a:ahLst/>
                              <a:cxnLst>
                                <a:cxn ang="0">
                                  <a:pos x="4" y="0"/>
                                </a:cxn>
                                <a:cxn ang="0">
                                  <a:pos x="0" y="4"/>
                                </a:cxn>
                                <a:cxn ang="0">
                                  <a:pos x="0" y="9"/>
                                </a:cxn>
                                <a:cxn ang="0">
                                  <a:pos x="0" y="13"/>
                                </a:cxn>
                                <a:cxn ang="0">
                                  <a:pos x="4" y="13"/>
                                </a:cxn>
                                <a:cxn ang="0">
                                  <a:pos x="9" y="9"/>
                                </a:cxn>
                                <a:cxn ang="0">
                                  <a:pos x="4" y="4"/>
                                </a:cxn>
                                <a:cxn ang="0">
                                  <a:pos x="4" y="0"/>
                                </a:cxn>
                              </a:cxnLst>
                              <a:rect l="0" t="0" r="r" b="b"/>
                              <a:pathLst>
                                <a:path w="9" h="13">
                                  <a:moveTo>
                                    <a:pt x="4" y="0"/>
                                  </a:moveTo>
                                  <a:lnTo>
                                    <a:pt x="0" y="4"/>
                                  </a:lnTo>
                                  <a:lnTo>
                                    <a:pt x="0" y="9"/>
                                  </a:lnTo>
                                  <a:lnTo>
                                    <a:pt x="0" y="13"/>
                                  </a:lnTo>
                                  <a:lnTo>
                                    <a:pt x="4" y="13"/>
                                  </a:lnTo>
                                  <a:lnTo>
                                    <a:pt x="9" y="9"/>
                                  </a:lnTo>
                                  <a:lnTo>
                                    <a:pt x="4" y="4"/>
                                  </a:lnTo>
                                  <a:lnTo>
                                    <a:pt x="4" y="0"/>
                                  </a:lnTo>
                                  <a:close/>
                                </a:path>
                              </a:pathLst>
                            </a:custGeom>
                            <a:solidFill>
                              <a:srgbClr val="FC0000"/>
                            </a:solidFill>
                            <a:ln w="9525">
                              <a:noFill/>
                              <a:round/>
                              <a:headEnd/>
                              <a:tailEnd/>
                            </a:ln>
                          </p:spPr>
                          <p:txBody>
                            <a:bodyPr/>
                            <a:lstStyle/>
                            <a:p>
                              <a:endParaRPr lang="en-US"/>
                            </a:p>
                          </p:txBody>
                        </p:sp>
                      </p:grpSp>
                      <p:sp>
                        <p:nvSpPr>
                          <p:cNvPr id="266491" name="Freeform 251"/>
                          <p:cNvSpPr>
                            <a:spLocks/>
                          </p:cNvSpPr>
                          <p:nvPr/>
                        </p:nvSpPr>
                        <p:spPr bwMode="auto">
                          <a:xfrm>
                            <a:off x="623" y="1107"/>
                            <a:ext cx="171" cy="169"/>
                          </a:xfrm>
                          <a:custGeom>
                            <a:avLst/>
                            <a:gdLst/>
                            <a:ahLst/>
                            <a:cxnLst>
                              <a:cxn ang="0">
                                <a:pos x="30" y="17"/>
                              </a:cxn>
                              <a:cxn ang="0">
                                <a:pos x="13" y="46"/>
                              </a:cxn>
                              <a:cxn ang="0">
                                <a:pos x="0" y="76"/>
                              </a:cxn>
                              <a:cxn ang="0">
                                <a:pos x="4" y="110"/>
                              </a:cxn>
                              <a:cxn ang="0">
                                <a:pos x="17" y="135"/>
                              </a:cxn>
                              <a:cxn ang="0">
                                <a:pos x="43" y="160"/>
                              </a:cxn>
                              <a:cxn ang="0">
                                <a:pos x="73" y="169"/>
                              </a:cxn>
                              <a:cxn ang="0">
                                <a:pos x="107" y="165"/>
                              </a:cxn>
                              <a:cxn ang="0">
                                <a:pos x="141" y="152"/>
                              </a:cxn>
                              <a:cxn ang="0">
                                <a:pos x="163" y="127"/>
                              </a:cxn>
                              <a:cxn ang="0">
                                <a:pos x="171" y="97"/>
                              </a:cxn>
                              <a:cxn ang="0">
                                <a:pos x="167" y="63"/>
                              </a:cxn>
                              <a:cxn ang="0">
                                <a:pos x="150" y="34"/>
                              </a:cxn>
                              <a:cxn ang="0">
                                <a:pos x="124" y="8"/>
                              </a:cxn>
                              <a:cxn ang="0">
                                <a:pos x="94" y="0"/>
                              </a:cxn>
                              <a:cxn ang="0">
                                <a:pos x="64" y="4"/>
                              </a:cxn>
                              <a:cxn ang="0">
                                <a:pos x="30" y="17"/>
                              </a:cxn>
                            </a:cxnLst>
                            <a:rect l="0" t="0" r="r" b="b"/>
                            <a:pathLst>
                              <a:path w="171" h="169">
                                <a:moveTo>
                                  <a:pt x="30" y="17"/>
                                </a:moveTo>
                                <a:lnTo>
                                  <a:pt x="13" y="46"/>
                                </a:lnTo>
                                <a:lnTo>
                                  <a:pt x="0" y="76"/>
                                </a:lnTo>
                                <a:lnTo>
                                  <a:pt x="4" y="110"/>
                                </a:lnTo>
                                <a:lnTo>
                                  <a:pt x="17" y="135"/>
                                </a:lnTo>
                                <a:lnTo>
                                  <a:pt x="43" y="160"/>
                                </a:lnTo>
                                <a:lnTo>
                                  <a:pt x="73" y="169"/>
                                </a:lnTo>
                                <a:lnTo>
                                  <a:pt x="107" y="165"/>
                                </a:lnTo>
                                <a:lnTo>
                                  <a:pt x="141" y="152"/>
                                </a:lnTo>
                                <a:lnTo>
                                  <a:pt x="163" y="127"/>
                                </a:lnTo>
                                <a:lnTo>
                                  <a:pt x="171" y="97"/>
                                </a:lnTo>
                                <a:lnTo>
                                  <a:pt x="167" y="63"/>
                                </a:lnTo>
                                <a:lnTo>
                                  <a:pt x="150" y="34"/>
                                </a:lnTo>
                                <a:lnTo>
                                  <a:pt x="124" y="8"/>
                                </a:lnTo>
                                <a:lnTo>
                                  <a:pt x="94" y="0"/>
                                </a:lnTo>
                                <a:lnTo>
                                  <a:pt x="64" y="4"/>
                                </a:lnTo>
                                <a:lnTo>
                                  <a:pt x="30" y="17"/>
                                </a:lnTo>
                                <a:close/>
                              </a:path>
                            </a:pathLst>
                          </a:custGeom>
                          <a:noFill/>
                          <a:ln w="6350">
                            <a:solidFill>
                              <a:srgbClr val="000000"/>
                            </a:solidFill>
                            <a:prstDash val="solid"/>
                            <a:round/>
                            <a:headEnd/>
                            <a:tailEnd/>
                          </a:ln>
                        </p:spPr>
                        <p:txBody>
                          <a:bodyPr/>
                          <a:lstStyle/>
                          <a:p>
                            <a:endParaRPr lang="en-US"/>
                          </a:p>
                        </p:txBody>
                      </p:sp>
                    </p:grpSp>
                    <p:grpSp>
                      <p:nvGrpSpPr>
                        <p:cNvPr id="23" name="Group 252"/>
                        <p:cNvGrpSpPr>
                          <a:grpSpLocks/>
                        </p:cNvGrpSpPr>
                        <p:nvPr/>
                      </p:nvGrpSpPr>
                      <p:grpSpPr bwMode="auto">
                        <a:xfrm>
                          <a:off x="726" y="1048"/>
                          <a:ext cx="167" cy="164"/>
                          <a:chOff x="726" y="1048"/>
                          <a:chExt cx="167" cy="164"/>
                        </a:xfrm>
                      </p:grpSpPr>
                      <p:grpSp>
                        <p:nvGrpSpPr>
                          <p:cNvPr id="24" name="Group 253"/>
                          <p:cNvGrpSpPr>
                            <a:grpSpLocks/>
                          </p:cNvGrpSpPr>
                          <p:nvPr/>
                        </p:nvGrpSpPr>
                        <p:grpSpPr bwMode="auto">
                          <a:xfrm>
                            <a:off x="726" y="1048"/>
                            <a:ext cx="167" cy="164"/>
                            <a:chOff x="726" y="1048"/>
                            <a:chExt cx="167" cy="164"/>
                          </a:xfrm>
                        </p:grpSpPr>
                        <p:sp>
                          <p:nvSpPr>
                            <p:cNvPr id="266494" name="Freeform 254"/>
                            <p:cNvSpPr>
                              <a:spLocks/>
                            </p:cNvSpPr>
                            <p:nvPr/>
                          </p:nvSpPr>
                          <p:spPr bwMode="auto">
                            <a:xfrm>
                              <a:off x="726" y="1048"/>
                              <a:ext cx="167" cy="164"/>
                            </a:xfrm>
                            <a:custGeom>
                              <a:avLst/>
                              <a:gdLst/>
                              <a:ahLst/>
                              <a:cxnLst>
                                <a:cxn ang="0">
                                  <a:pos x="34" y="13"/>
                                </a:cxn>
                                <a:cxn ang="0">
                                  <a:pos x="13" y="38"/>
                                </a:cxn>
                                <a:cxn ang="0">
                                  <a:pos x="0" y="67"/>
                                </a:cxn>
                                <a:cxn ang="0">
                                  <a:pos x="4" y="105"/>
                                </a:cxn>
                                <a:cxn ang="0">
                                  <a:pos x="17" y="135"/>
                                </a:cxn>
                                <a:cxn ang="0">
                                  <a:pos x="47" y="152"/>
                                </a:cxn>
                                <a:cxn ang="0">
                                  <a:pos x="77" y="164"/>
                                </a:cxn>
                                <a:cxn ang="0">
                                  <a:pos x="111" y="164"/>
                                </a:cxn>
                                <a:cxn ang="0">
                                  <a:pos x="137" y="148"/>
                                </a:cxn>
                                <a:cxn ang="0">
                                  <a:pos x="162" y="122"/>
                                </a:cxn>
                                <a:cxn ang="0">
                                  <a:pos x="167" y="93"/>
                                </a:cxn>
                                <a:cxn ang="0">
                                  <a:pos x="167" y="59"/>
                                </a:cxn>
                                <a:cxn ang="0">
                                  <a:pos x="154" y="29"/>
                                </a:cxn>
                                <a:cxn ang="0">
                                  <a:pos x="128" y="4"/>
                                </a:cxn>
                                <a:cxn ang="0">
                                  <a:pos x="98" y="0"/>
                                </a:cxn>
                                <a:cxn ang="0">
                                  <a:pos x="64" y="0"/>
                                </a:cxn>
                                <a:cxn ang="0">
                                  <a:pos x="34" y="13"/>
                                </a:cxn>
                              </a:cxnLst>
                              <a:rect l="0" t="0" r="r" b="b"/>
                              <a:pathLst>
                                <a:path w="167" h="164">
                                  <a:moveTo>
                                    <a:pt x="34" y="13"/>
                                  </a:moveTo>
                                  <a:lnTo>
                                    <a:pt x="13" y="38"/>
                                  </a:lnTo>
                                  <a:lnTo>
                                    <a:pt x="0" y="67"/>
                                  </a:lnTo>
                                  <a:lnTo>
                                    <a:pt x="4" y="105"/>
                                  </a:lnTo>
                                  <a:lnTo>
                                    <a:pt x="17" y="135"/>
                                  </a:lnTo>
                                  <a:lnTo>
                                    <a:pt x="47" y="152"/>
                                  </a:lnTo>
                                  <a:lnTo>
                                    <a:pt x="77" y="164"/>
                                  </a:lnTo>
                                  <a:lnTo>
                                    <a:pt x="111" y="164"/>
                                  </a:lnTo>
                                  <a:lnTo>
                                    <a:pt x="137" y="148"/>
                                  </a:lnTo>
                                  <a:lnTo>
                                    <a:pt x="162" y="122"/>
                                  </a:lnTo>
                                  <a:lnTo>
                                    <a:pt x="167" y="93"/>
                                  </a:lnTo>
                                  <a:lnTo>
                                    <a:pt x="167" y="59"/>
                                  </a:lnTo>
                                  <a:lnTo>
                                    <a:pt x="154" y="29"/>
                                  </a:lnTo>
                                  <a:lnTo>
                                    <a:pt x="128" y="4"/>
                                  </a:lnTo>
                                  <a:lnTo>
                                    <a:pt x="98" y="0"/>
                                  </a:lnTo>
                                  <a:lnTo>
                                    <a:pt x="64" y="0"/>
                                  </a:lnTo>
                                  <a:lnTo>
                                    <a:pt x="34" y="13"/>
                                  </a:lnTo>
                                  <a:close/>
                                </a:path>
                              </a:pathLst>
                            </a:custGeom>
                            <a:solidFill>
                              <a:srgbClr val="172F76"/>
                            </a:solidFill>
                            <a:ln w="9525">
                              <a:noFill/>
                              <a:round/>
                              <a:headEnd/>
                              <a:tailEnd/>
                            </a:ln>
                          </p:spPr>
                          <p:txBody>
                            <a:bodyPr/>
                            <a:lstStyle/>
                            <a:p>
                              <a:endParaRPr lang="en-US"/>
                            </a:p>
                          </p:txBody>
                        </p:sp>
                        <p:sp>
                          <p:nvSpPr>
                            <p:cNvPr id="266495" name="Freeform 255"/>
                            <p:cNvSpPr>
                              <a:spLocks/>
                            </p:cNvSpPr>
                            <p:nvPr/>
                          </p:nvSpPr>
                          <p:spPr bwMode="auto">
                            <a:xfrm>
                              <a:off x="730" y="1052"/>
                              <a:ext cx="154" cy="156"/>
                            </a:xfrm>
                            <a:custGeom>
                              <a:avLst/>
                              <a:gdLst/>
                              <a:ahLst/>
                              <a:cxnLst>
                                <a:cxn ang="0">
                                  <a:pos x="26" y="17"/>
                                </a:cxn>
                                <a:cxn ang="0">
                                  <a:pos x="9" y="42"/>
                                </a:cxn>
                                <a:cxn ang="0">
                                  <a:pos x="0" y="68"/>
                                </a:cxn>
                                <a:cxn ang="0">
                                  <a:pos x="0" y="101"/>
                                </a:cxn>
                                <a:cxn ang="0">
                                  <a:pos x="13" y="131"/>
                                </a:cxn>
                                <a:cxn ang="0">
                                  <a:pos x="39" y="148"/>
                                </a:cxn>
                                <a:cxn ang="0">
                                  <a:pos x="68" y="156"/>
                                </a:cxn>
                                <a:cxn ang="0">
                                  <a:pos x="98" y="156"/>
                                </a:cxn>
                                <a:cxn ang="0">
                                  <a:pos x="124" y="139"/>
                                </a:cxn>
                                <a:cxn ang="0">
                                  <a:pos x="146" y="114"/>
                                </a:cxn>
                                <a:cxn ang="0">
                                  <a:pos x="154" y="89"/>
                                </a:cxn>
                                <a:cxn ang="0">
                                  <a:pos x="150" y="59"/>
                                </a:cxn>
                                <a:cxn ang="0">
                                  <a:pos x="137" y="25"/>
                                </a:cxn>
                                <a:cxn ang="0">
                                  <a:pos x="111" y="9"/>
                                </a:cxn>
                                <a:cxn ang="0">
                                  <a:pos x="86" y="0"/>
                                </a:cxn>
                                <a:cxn ang="0">
                                  <a:pos x="56" y="4"/>
                                </a:cxn>
                                <a:cxn ang="0">
                                  <a:pos x="26" y="17"/>
                                </a:cxn>
                              </a:cxnLst>
                              <a:rect l="0" t="0" r="r" b="b"/>
                              <a:pathLst>
                                <a:path w="154" h="156">
                                  <a:moveTo>
                                    <a:pt x="26" y="17"/>
                                  </a:moveTo>
                                  <a:lnTo>
                                    <a:pt x="9" y="42"/>
                                  </a:lnTo>
                                  <a:lnTo>
                                    <a:pt x="0" y="68"/>
                                  </a:lnTo>
                                  <a:lnTo>
                                    <a:pt x="0" y="101"/>
                                  </a:lnTo>
                                  <a:lnTo>
                                    <a:pt x="13" y="131"/>
                                  </a:lnTo>
                                  <a:lnTo>
                                    <a:pt x="39" y="148"/>
                                  </a:lnTo>
                                  <a:lnTo>
                                    <a:pt x="68" y="156"/>
                                  </a:lnTo>
                                  <a:lnTo>
                                    <a:pt x="98" y="156"/>
                                  </a:lnTo>
                                  <a:lnTo>
                                    <a:pt x="124" y="139"/>
                                  </a:lnTo>
                                  <a:lnTo>
                                    <a:pt x="146" y="114"/>
                                  </a:lnTo>
                                  <a:lnTo>
                                    <a:pt x="154" y="89"/>
                                  </a:lnTo>
                                  <a:lnTo>
                                    <a:pt x="150" y="59"/>
                                  </a:lnTo>
                                  <a:lnTo>
                                    <a:pt x="137" y="25"/>
                                  </a:lnTo>
                                  <a:lnTo>
                                    <a:pt x="111" y="9"/>
                                  </a:lnTo>
                                  <a:lnTo>
                                    <a:pt x="86" y="0"/>
                                  </a:lnTo>
                                  <a:lnTo>
                                    <a:pt x="56" y="4"/>
                                  </a:lnTo>
                                  <a:lnTo>
                                    <a:pt x="26" y="17"/>
                                  </a:lnTo>
                                  <a:close/>
                                </a:path>
                              </a:pathLst>
                            </a:custGeom>
                            <a:solidFill>
                              <a:srgbClr val="18317B"/>
                            </a:solidFill>
                            <a:ln w="9525">
                              <a:noFill/>
                              <a:round/>
                              <a:headEnd/>
                              <a:tailEnd/>
                            </a:ln>
                          </p:spPr>
                          <p:txBody>
                            <a:bodyPr/>
                            <a:lstStyle/>
                            <a:p>
                              <a:endParaRPr lang="en-US"/>
                            </a:p>
                          </p:txBody>
                        </p:sp>
                        <p:sp>
                          <p:nvSpPr>
                            <p:cNvPr id="266496" name="Freeform 256"/>
                            <p:cNvSpPr>
                              <a:spLocks/>
                            </p:cNvSpPr>
                            <p:nvPr/>
                          </p:nvSpPr>
                          <p:spPr bwMode="auto">
                            <a:xfrm>
                              <a:off x="739" y="1061"/>
                              <a:ext cx="137" cy="139"/>
                            </a:xfrm>
                            <a:custGeom>
                              <a:avLst/>
                              <a:gdLst/>
                              <a:ahLst/>
                              <a:cxnLst>
                                <a:cxn ang="0">
                                  <a:pos x="25" y="12"/>
                                </a:cxn>
                                <a:cxn ang="0">
                                  <a:pos x="4" y="33"/>
                                </a:cxn>
                                <a:cxn ang="0">
                                  <a:pos x="0" y="59"/>
                                </a:cxn>
                                <a:cxn ang="0">
                                  <a:pos x="0" y="88"/>
                                </a:cxn>
                                <a:cxn ang="0">
                                  <a:pos x="8" y="113"/>
                                </a:cxn>
                                <a:cxn ang="0">
                                  <a:pos x="34" y="130"/>
                                </a:cxn>
                                <a:cxn ang="0">
                                  <a:pos x="59" y="139"/>
                                </a:cxn>
                                <a:cxn ang="0">
                                  <a:pos x="89" y="139"/>
                                </a:cxn>
                                <a:cxn ang="0">
                                  <a:pos x="111" y="126"/>
                                </a:cxn>
                                <a:cxn ang="0">
                                  <a:pos x="128" y="105"/>
                                </a:cxn>
                                <a:cxn ang="0">
                                  <a:pos x="137" y="80"/>
                                </a:cxn>
                                <a:cxn ang="0">
                                  <a:pos x="137" y="50"/>
                                </a:cxn>
                                <a:cxn ang="0">
                                  <a:pos x="124" y="25"/>
                                </a:cxn>
                                <a:cxn ang="0">
                                  <a:pos x="102" y="8"/>
                                </a:cxn>
                                <a:cxn ang="0">
                                  <a:pos x="77" y="0"/>
                                </a:cxn>
                                <a:cxn ang="0">
                                  <a:pos x="47" y="0"/>
                                </a:cxn>
                                <a:cxn ang="0">
                                  <a:pos x="25" y="12"/>
                                </a:cxn>
                              </a:cxnLst>
                              <a:rect l="0" t="0" r="r" b="b"/>
                              <a:pathLst>
                                <a:path w="137" h="139">
                                  <a:moveTo>
                                    <a:pt x="25" y="12"/>
                                  </a:moveTo>
                                  <a:lnTo>
                                    <a:pt x="4" y="33"/>
                                  </a:lnTo>
                                  <a:lnTo>
                                    <a:pt x="0" y="59"/>
                                  </a:lnTo>
                                  <a:lnTo>
                                    <a:pt x="0" y="88"/>
                                  </a:lnTo>
                                  <a:lnTo>
                                    <a:pt x="8" y="113"/>
                                  </a:lnTo>
                                  <a:lnTo>
                                    <a:pt x="34" y="130"/>
                                  </a:lnTo>
                                  <a:lnTo>
                                    <a:pt x="59" y="139"/>
                                  </a:lnTo>
                                  <a:lnTo>
                                    <a:pt x="89" y="139"/>
                                  </a:lnTo>
                                  <a:lnTo>
                                    <a:pt x="111" y="126"/>
                                  </a:lnTo>
                                  <a:lnTo>
                                    <a:pt x="128" y="105"/>
                                  </a:lnTo>
                                  <a:lnTo>
                                    <a:pt x="137" y="80"/>
                                  </a:lnTo>
                                  <a:lnTo>
                                    <a:pt x="137" y="50"/>
                                  </a:lnTo>
                                  <a:lnTo>
                                    <a:pt x="124" y="25"/>
                                  </a:lnTo>
                                  <a:lnTo>
                                    <a:pt x="102" y="8"/>
                                  </a:lnTo>
                                  <a:lnTo>
                                    <a:pt x="77" y="0"/>
                                  </a:lnTo>
                                  <a:lnTo>
                                    <a:pt x="47" y="0"/>
                                  </a:lnTo>
                                  <a:lnTo>
                                    <a:pt x="25" y="12"/>
                                  </a:lnTo>
                                  <a:close/>
                                </a:path>
                              </a:pathLst>
                            </a:custGeom>
                            <a:solidFill>
                              <a:srgbClr val="193484"/>
                            </a:solidFill>
                            <a:ln w="9525">
                              <a:noFill/>
                              <a:round/>
                              <a:headEnd/>
                              <a:tailEnd/>
                            </a:ln>
                          </p:spPr>
                          <p:txBody>
                            <a:bodyPr/>
                            <a:lstStyle/>
                            <a:p>
                              <a:endParaRPr lang="en-US"/>
                            </a:p>
                          </p:txBody>
                        </p:sp>
                        <p:sp>
                          <p:nvSpPr>
                            <p:cNvPr id="266497" name="Freeform 257"/>
                            <p:cNvSpPr>
                              <a:spLocks/>
                            </p:cNvSpPr>
                            <p:nvPr/>
                          </p:nvSpPr>
                          <p:spPr bwMode="auto">
                            <a:xfrm>
                              <a:off x="743" y="1069"/>
                              <a:ext cx="124" cy="122"/>
                            </a:xfrm>
                            <a:custGeom>
                              <a:avLst/>
                              <a:gdLst/>
                              <a:ahLst/>
                              <a:cxnLst>
                                <a:cxn ang="0">
                                  <a:pos x="26" y="13"/>
                                </a:cxn>
                                <a:cxn ang="0">
                                  <a:pos x="8" y="25"/>
                                </a:cxn>
                                <a:cxn ang="0">
                                  <a:pos x="0" y="51"/>
                                </a:cxn>
                                <a:cxn ang="0">
                                  <a:pos x="4" y="76"/>
                                </a:cxn>
                                <a:cxn ang="0">
                                  <a:pos x="13" y="101"/>
                                </a:cxn>
                                <a:cxn ang="0">
                                  <a:pos x="34" y="114"/>
                                </a:cxn>
                                <a:cxn ang="0">
                                  <a:pos x="55" y="122"/>
                                </a:cxn>
                                <a:cxn ang="0">
                                  <a:pos x="81" y="122"/>
                                </a:cxn>
                                <a:cxn ang="0">
                                  <a:pos x="98" y="110"/>
                                </a:cxn>
                                <a:cxn ang="0">
                                  <a:pos x="115" y="93"/>
                                </a:cxn>
                                <a:cxn ang="0">
                                  <a:pos x="124" y="67"/>
                                </a:cxn>
                                <a:cxn ang="0">
                                  <a:pos x="124" y="42"/>
                                </a:cxn>
                                <a:cxn ang="0">
                                  <a:pos x="111" y="21"/>
                                </a:cxn>
                                <a:cxn ang="0">
                                  <a:pos x="94" y="8"/>
                                </a:cxn>
                                <a:cxn ang="0">
                                  <a:pos x="73" y="0"/>
                                </a:cxn>
                                <a:cxn ang="0">
                                  <a:pos x="47" y="0"/>
                                </a:cxn>
                                <a:cxn ang="0">
                                  <a:pos x="26" y="13"/>
                                </a:cxn>
                              </a:cxnLst>
                              <a:rect l="0" t="0" r="r" b="b"/>
                              <a:pathLst>
                                <a:path w="124" h="122">
                                  <a:moveTo>
                                    <a:pt x="26" y="13"/>
                                  </a:moveTo>
                                  <a:lnTo>
                                    <a:pt x="8" y="25"/>
                                  </a:lnTo>
                                  <a:lnTo>
                                    <a:pt x="0" y="51"/>
                                  </a:lnTo>
                                  <a:lnTo>
                                    <a:pt x="4" y="76"/>
                                  </a:lnTo>
                                  <a:lnTo>
                                    <a:pt x="13" y="101"/>
                                  </a:lnTo>
                                  <a:lnTo>
                                    <a:pt x="34" y="114"/>
                                  </a:lnTo>
                                  <a:lnTo>
                                    <a:pt x="55" y="122"/>
                                  </a:lnTo>
                                  <a:lnTo>
                                    <a:pt x="81" y="122"/>
                                  </a:lnTo>
                                  <a:lnTo>
                                    <a:pt x="98" y="110"/>
                                  </a:lnTo>
                                  <a:lnTo>
                                    <a:pt x="115" y="93"/>
                                  </a:lnTo>
                                  <a:lnTo>
                                    <a:pt x="124" y="67"/>
                                  </a:lnTo>
                                  <a:lnTo>
                                    <a:pt x="124" y="42"/>
                                  </a:lnTo>
                                  <a:lnTo>
                                    <a:pt x="111" y="21"/>
                                  </a:lnTo>
                                  <a:lnTo>
                                    <a:pt x="94" y="8"/>
                                  </a:lnTo>
                                  <a:lnTo>
                                    <a:pt x="73" y="0"/>
                                  </a:lnTo>
                                  <a:lnTo>
                                    <a:pt x="47" y="0"/>
                                  </a:lnTo>
                                  <a:lnTo>
                                    <a:pt x="26" y="13"/>
                                  </a:lnTo>
                                  <a:close/>
                                </a:path>
                              </a:pathLst>
                            </a:custGeom>
                            <a:solidFill>
                              <a:srgbClr val="1C3991"/>
                            </a:solidFill>
                            <a:ln w="9525">
                              <a:noFill/>
                              <a:round/>
                              <a:headEnd/>
                              <a:tailEnd/>
                            </a:ln>
                          </p:spPr>
                          <p:txBody>
                            <a:bodyPr/>
                            <a:lstStyle/>
                            <a:p>
                              <a:endParaRPr lang="en-US"/>
                            </a:p>
                          </p:txBody>
                        </p:sp>
                        <p:sp>
                          <p:nvSpPr>
                            <p:cNvPr id="266498" name="Freeform 258"/>
                            <p:cNvSpPr>
                              <a:spLocks/>
                            </p:cNvSpPr>
                            <p:nvPr/>
                          </p:nvSpPr>
                          <p:spPr bwMode="auto">
                            <a:xfrm>
                              <a:off x="747" y="1073"/>
                              <a:ext cx="116" cy="114"/>
                            </a:xfrm>
                            <a:custGeom>
                              <a:avLst/>
                              <a:gdLst/>
                              <a:ahLst/>
                              <a:cxnLst>
                                <a:cxn ang="0">
                                  <a:pos x="26" y="9"/>
                                </a:cxn>
                                <a:cxn ang="0">
                                  <a:pos x="9" y="26"/>
                                </a:cxn>
                                <a:cxn ang="0">
                                  <a:pos x="0" y="47"/>
                                </a:cxn>
                                <a:cxn ang="0">
                                  <a:pos x="4" y="72"/>
                                </a:cxn>
                                <a:cxn ang="0">
                                  <a:pos x="13" y="93"/>
                                </a:cxn>
                                <a:cxn ang="0">
                                  <a:pos x="30" y="110"/>
                                </a:cxn>
                                <a:cxn ang="0">
                                  <a:pos x="51" y="114"/>
                                </a:cxn>
                                <a:cxn ang="0">
                                  <a:pos x="73" y="110"/>
                                </a:cxn>
                                <a:cxn ang="0">
                                  <a:pos x="94" y="101"/>
                                </a:cxn>
                                <a:cxn ang="0">
                                  <a:pos x="107" y="85"/>
                                </a:cxn>
                                <a:cxn ang="0">
                                  <a:pos x="116" y="59"/>
                                </a:cxn>
                                <a:cxn ang="0">
                                  <a:pos x="116" y="42"/>
                                </a:cxn>
                                <a:cxn ang="0">
                                  <a:pos x="107" y="21"/>
                                </a:cxn>
                                <a:cxn ang="0">
                                  <a:pos x="90" y="9"/>
                                </a:cxn>
                                <a:cxn ang="0">
                                  <a:pos x="64" y="0"/>
                                </a:cxn>
                                <a:cxn ang="0">
                                  <a:pos x="47" y="0"/>
                                </a:cxn>
                                <a:cxn ang="0">
                                  <a:pos x="26" y="9"/>
                                </a:cxn>
                              </a:cxnLst>
                              <a:rect l="0" t="0" r="r" b="b"/>
                              <a:pathLst>
                                <a:path w="116" h="114">
                                  <a:moveTo>
                                    <a:pt x="26" y="9"/>
                                  </a:moveTo>
                                  <a:lnTo>
                                    <a:pt x="9" y="26"/>
                                  </a:lnTo>
                                  <a:lnTo>
                                    <a:pt x="0" y="47"/>
                                  </a:lnTo>
                                  <a:lnTo>
                                    <a:pt x="4" y="72"/>
                                  </a:lnTo>
                                  <a:lnTo>
                                    <a:pt x="13" y="93"/>
                                  </a:lnTo>
                                  <a:lnTo>
                                    <a:pt x="30" y="110"/>
                                  </a:lnTo>
                                  <a:lnTo>
                                    <a:pt x="51" y="114"/>
                                  </a:lnTo>
                                  <a:lnTo>
                                    <a:pt x="73" y="110"/>
                                  </a:lnTo>
                                  <a:lnTo>
                                    <a:pt x="94" y="101"/>
                                  </a:lnTo>
                                  <a:lnTo>
                                    <a:pt x="107" y="85"/>
                                  </a:lnTo>
                                  <a:lnTo>
                                    <a:pt x="116" y="59"/>
                                  </a:lnTo>
                                  <a:lnTo>
                                    <a:pt x="116" y="42"/>
                                  </a:lnTo>
                                  <a:lnTo>
                                    <a:pt x="107" y="21"/>
                                  </a:lnTo>
                                  <a:lnTo>
                                    <a:pt x="90" y="9"/>
                                  </a:lnTo>
                                  <a:lnTo>
                                    <a:pt x="64" y="0"/>
                                  </a:lnTo>
                                  <a:lnTo>
                                    <a:pt x="47" y="0"/>
                                  </a:lnTo>
                                  <a:lnTo>
                                    <a:pt x="26" y="9"/>
                                  </a:lnTo>
                                  <a:close/>
                                </a:path>
                              </a:pathLst>
                            </a:custGeom>
                            <a:solidFill>
                              <a:srgbClr val="2040A1"/>
                            </a:solidFill>
                            <a:ln w="9525">
                              <a:noFill/>
                              <a:round/>
                              <a:headEnd/>
                              <a:tailEnd/>
                            </a:ln>
                          </p:spPr>
                          <p:txBody>
                            <a:bodyPr/>
                            <a:lstStyle/>
                            <a:p>
                              <a:endParaRPr lang="en-US"/>
                            </a:p>
                          </p:txBody>
                        </p:sp>
                        <p:sp>
                          <p:nvSpPr>
                            <p:cNvPr id="266499" name="Freeform 259"/>
                            <p:cNvSpPr>
                              <a:spLocks/>
                            </p:cNvSpPr>
                            <p:nvPr/>
                          </p:nvSpPr>
                          <p:spPr bwMode="auto">
                            <a:xfrm>
                              <a:off x="756" y="1077"/>
                              <a:ext cx="102" cy="102"/>
                            </a:xfrm>
                            <a:custGeom>
                              <a:avLst/>
                              <a:gdLst/>
                              <a:ahLst/>
                              <a:cxnLst>
                                <a:cxn ang="0">
                                  <a:pos x="21" y="13"/>
                                </a:cxn>
                                <a:cxn ang="0">
                                  <a:pos x="4" y="30"/>
                                </a:cxn>
                                <a:cxn ang="0">
                                  <a:pos x="0" y="47"/>
                                </a:cxn>
                                <a:cxn ang="0">
                                  <a:pos x="0" y="64"/>
                                </a:cxn>
                                <a:cxn ang="0">
                                  <a:pos x="8" y="85"/>
                                </a:cxn>
                                <a:cxn ang="0">
                                  <a:pos x="25" y="97"/>
                                </a:cxn>
                                <a:cxn ang="0">
                                  <a:pos x="42" y="102"/>
                                </a:cxn>
                                <a:cxn ang="0">
                                  <a:pos x="64" y="102"/>
                                </a:cxn>
                                <a:cxn ang="0">
                                  <a:pos x="81" y="93"/>
                                </a:cxn>
                                <a:cxn ang="0">
                                  <a:pos x="98" y="76"/>
                                </a:cxn>
                                <a:cxn ang="0">
                                  <a:pos x="102" y="59"/>
                                </a:cxn>
                                <a:cxn ang="0">
                                  <a:pos x="102" y="38"/>
                                </a:cxn>
                                <a:cxn ang="0">
                                  <a:pos x="94" y="22"/>
                                </a:cxn>
                                <a:cxn ang="0">
                                  <a:pos x="77" y="9"/>
                                </a:cxn>
                                <a:cxn ang="0">
                                  <a:pos x="60" y="5"/>
                                </a:cxn>
                                <a:cxn ang="0">
                                  <a:pos x="38" y="0"/>
                                </a:cxn>
                                <a:cxn ang="0">
                                  <a:pos x="21" y="13"/>
                                </a:cxn>
                              </a:cxnLst>
                              <a:rect l="0" t="0" r="r" b="b"/>
                              <a:pathLst>
                                <a:path w="102" h="102">
                                  <a:moveTo>
                                    <a:pt x="21" y="13"/>
                                  </a:moveTo>
                                  <a:lnTo>
                                    <a:pt x="4" y="30"/>
                                  </a:lnTo>
                                  <a:lnTo>
                                    <a:pt x="0" y="47"/>
                                  </a:lnTo>
                                  <a:lnTo>
                                    <a:pt x="0" y="64"/>
                                  </a:lnTo>
                                  <a:lnTo>
                                    <a:pt x="8" y="85"/>
                                  </a:lnTo>
                                  <a:lnTo>
                                    <a:pt x="25" y="97"/>
                                  </a:lnTo>
                                  <a:lnTo>
                                    <a:pt x="42" y="102"/>
                                  </a:lnTo>
                                  <a:lnTo>
                                    <a:pt x="64" y="102"/>
                                  </a:lnTo>
                                  <a:lnTo>
                                    <a:pt x="81" y="93"/>
                                  </a:lnTo>
                                  <a:lnTo>
                                    <a:pt x="98" y="76"/>
                                  </a:lnTo>
                                  <a:lnTo>
                                    <a:pt x="102" y="59"/>
                                  </a:lnTo>
                                  <a:lnTo>
                                    <a:pt x="102" y="38"/>
                                  </a:lnTo>
                                  <a:lnTo>
                                    <a:pt x="94" y="22"/>
                                  </a:lnTo>
                                  <a:lnTo>
                                    <a:pt x="77" y="9"/>
                                  </a:lnTo>
                                  <a:lnTo>
                                    <a:pt x="60" y="5"/>
                                  </a:lnTo>
                                  <a:lnTo>
                                    <a:pt x="38" y="0"/>
                                  </a:lnTo>
                                  <a:lnTo>
                                    <a:pt x="21" y="13"/>
                                  </a:lnTo>
                                  <a:close/>
                                </a:path>
                              </a:pathLst>
                            </a:custGeom>
                            <a:solidFill>
                              <a:srgbClr val="2347B4"/>
                            </a:solidFill>
                            <a:ln w="9525">
                              <a:noFill/>
                              <a:round/>
                              <a:headEnd/>
                              <a:tailEnd/>
                            </a:ln>
                          </p:spPr>
                          <p:txBody>
                            <a:bodyPr/>
                            <a:lstStyle/>
                            <a:p>
                              <a:endParaRPr lang="en-US"/>
                            </a:p>
                          </p:txBody>
                        </p:sp>
                        <p:sp>
                          <p:nvSpPr>
                            <p:cNvPr id="266500" name="Freeform 260"/>
                            <p:cNvSpPr>
                              <a:spLocks/>
                            </p:cNvSpPr>
                            <p:nvPr/>
                          </p:nvSpPr>
                          <p:spPr bwMode="auto">
                            <a:xfrm>
                              <a:off x="764" y="1086"/>
                              <a:ext cx="82" cy="88"/>
                            </a:xfrm>
                            <a:custGeom>
                              <a:avLst/>
                              <a:gdLst/>
                              <a:ahLst/>
                              <a:cxnLst>
                                <a:cxn ang="0">
                                  <a:pos x="17" y="8"/>
                                </a:cxn>
                                <a:cxn ang="0">
                                  <a:pos x="5" y="25"/>
                                </a:cxn>
                                <a:cxn ang="0">
                                  <a:pos x="0" y="42"/>
                                </a:cxn>
                                <a:cxn ang="0">
                                  <a:pos x="5" y="55"/>
                                </a:cxn>
                                <a:cxn ang="0">
                                  <a:pos x="9" y="72"/>
                                </a:cxn>
                                <a:cxn ang="0">
                                  <a:pos x="22" y="84"/>
                                </a:cxn>
                                <a:cxn ang="0">
                                  <a:pos x="39" y="88"/>
                                </a:cxn>
                                <a:cxn ang="0">
                                  <a:pos x="56" y="88"/>
                                </a:cxn>
                                <a:cxn ang="0">
                                  <a:pos x="69" y="80"/>
                                </a:cxn>
                                <a:cxn ang="0">
                                  <a:pos x="77" y="67"/>
                                </a:cxn>
                                <a:cxn ang="0">
                                  <a:pos x="82" y="50"/>
                                </a:cxn>
                                <a:cxn ang="0">
                                  <a:pos x="82" y="34"/>
                                </a:cxn>
                                <a:cxn ang="0">
                                  <a:pos x="77" y="17"/>
                                </a:cxn>
                                <a:cxn ang="0">
                                  <a:pos x="64" y="4"/>
                                </a:cxn>
                                <a:cxn ang="0">
                                  <a:pos x="47" y="0"/>
                                </a:cxn>
                                <a:cxn ang="0">
                                  <a:pos x="30" y="4"/>
                                </a:cxn>
                                <a:cxn ang="0">
                                  <a:pos x="17" y="8"/>
                                </a:cxn>
                              </a:cxnLst>
                              <a:rect l="0" t="0" r="r" b="b"/>
                              <a:pathLst>
                                <a:path w="82" h="88">
                                  <a:moveTo>
                                    <a:pt x="17" y="8"/>
                                  </a:moveTo>
                                  <a:lnTo>
                                    <a:pt x="5" y="25"/>
                                  </a:lnTo>
                                  <a:lnTo>
                                    <a:pt x="0" y="42"/>
                                  </a:lnTo>
                                  <a:lnTo>
                                    <a:pt x="5" y="55"/>
                                  </a:lnTo>
                                  <a:lnTo>
                                    <a:pt x="9" y="72"/>
                                  </a:lnTo>
                                  <a:lnTo>
                                    <a:pt x="22" y="84"/>
                                  </a:lnTo>
                                  <a:lnTo>
                                    <a:pt x="39" y="88"/>
                                  </a:lnTo>
                                  <a:lnTo>
                                    <a:pt x="56" y="88"/>
                                  </a:lnTo>
                                  <a:lnTo>
                                    <a:pt x="69" y="80"/>
                                  </a:lnTo>
                                  <a:lnTo>
                                    <a:pt x="77" y="67"/>
                                  </a:lnTo>
                                  <a:lnTo>
                                    <a:pt x="82" y="50"/>
                                  </a:lnTo>
                                  <a:lnTo>
                                    <a:pt x="82" y="34"/>
                                  </a:lnTo>
                                  <a:lnTo>
                                    <a:pt x="77" y="17"/>
                                  </a:lnTo>
                                  <a:lnTo>
                                    <a:pt x="64" y="4"/>
                                  </a:lnTo>
                                  <a:lnTo>
                                    <a:pt x="47" y="0"/>
                                  </a:lnTo>
                                  <a:lnTo>
                                    <a:pt x="30" y="4"/>
                                  </a:lnTo>
                                  <a:lnTo>
                                    <a:pt x="17" y="8"/>
                                  </a:lnTo>
                                  <a:close/>
                                </a:path>
                              </a:pathLst>
                            </a:custGeom>
                            <a:solidFill>
                              <a:srgbClr val="274FC6"/>
                            </a:solidFill>
                            <a:ln w="9525">
                              <a:noFill/>
                              <a:round/>
                              <a:headEnd/>
                              <a:tailEnd/>
                            </a:ln>
                          </p:spPr>
                          <p:txBody>
                            <a:bodyPr/>
                            <a:lstStyle/>
                            <a:p>
                              <a:endParaRPr lang="en-US"/>
                            </a:p>
                          </p:txBody>
                        </p:sp>
                        <p:sp>
                          <p:nvSpPr>
                            <p:cNvPr id="266501" name="Freeform 261"/>
                            <p:cNvSpPr>
                              <a:spLocks/>
                            </p:cNvSpPr>
                            <p:nvPr/>
                          </p:nvSpPr>
                          <p:spPr bwMode="auto">
                            <a:xfrm>
                              <a:off x="773" y="1094"/>
                              <a:ext cx="68" cy="72"/>
                            </a:xfrm>
                            <a:custGeom>
                              <a:avLst/>
                              <a:gdLst/>
                              <a:ahLst/>
                              <a:cxnLst>
                                <a:cxn ang="0">
                                  <a:pos x="13" y="9"/>
                                </a:cxn>
                                <a:cxn ang="0">
                                  <a:pos x="4" y="17"/>
                                </a:cxn>
                                <a:cxn ang="0">
                                  <a:pos x="0" y="34"/>
                                </a:cxn>
                                <a:cxn ang="0">
                                  <a:pos x="0" y="47"/>
                                </a:cxn>
                                <a:cxn ang="0">
                                  <a:pos x="8" y="59"/>
                                </a:cxn>
                                <a:cxn ang="0">
                                  <a:pos x="30" y="72"/>
                                </a:cxn>
                                <a:cxn ang="0">
                                  <a:pos x="47" y="68"/>
                                </a:cxn>
                                <a:cxn ang="0">
                                  <a:pos x="51" y="64"/>
                                </a:cxn>
                                <a:cxn ang="0">
                                  <a:pos x="64" y="55"/>
                                </a:cxn>
                                <a:cxn ang="0">
                                  <a:pos x="64" y="42"/>
                                </a:cxn>
                                <a:cxn ang="0">
                                  <a:pos x="68" y="30"/>
                                </a:cxn>
                                <a:cxn ang="0">
                                  <a:pos x="60" y="13"/>
                                </a:cxn>
                                <a:cxn ang="0">
                                  <a:pos x="51" y="5"/>
                                </a:cxn>
                                <a:cxn ang="0">
                                  <a:pos x="38" y="5"/>
                                </a:cxn>
                                <a:cxn ang="0">
                                  <a:pos x="25" y="0"/>
                                </a:cxn>
                                <a:cxn ang="0">
                                  <a:pos x="13" y="9"/>
                                </a:cxn>
                              </a:cxnLst>
                              <a:rect l="0" t="0" r="r" b="b"/>
                              <a:pathLst>
                                <a:path w="68" h="72">
                                  <a:moveTo>
                                    <a:pt x="13" y="9"/>
                                  </a:moveTo>
                                  <a:lnTo>
                                    <a:pt x="4" y="17"/>
                                  </a:lnTo>
                                  <a:lnTo>
                                    <a:pt x="0" y="34"/>
                                  </a:lnTo>
                                  <a:lnTo>
                                    <a:pt x="0" y="47"/>
                                  </a:lnTo>
                                  <a:lnTo>
                                    <a:pt x="8" y="59"/>
                                  </a:lnTo>
                                  <a:lnTo>
                                    <a:pt x="30" y="72"/>
                                  </a:lnTo>
                                  <a:lnTo>
                                    <a:pt x="47" y="68"/>
                                  </a:lnTo>
                                  <a:lnTo>
                                    <a:pt x="51" y="64"/>
                                  </a:lnTo>
                                  <a:lnTo>
                                    <a:pt x="64" y="55"/>
                                  </a:lnTo>
                                  <a:lnTo>
                                    <a:pt x="64" y="42"/>
                                  </a:lnTo>
                                  <a:lnTo>
                                    <a:pt x="68" y="30"/>
                                  </a:lnTo>
                                  <a:lnTo>
                                    <a:pt x="60" y="13"/>
                                  </a:lnTo>
                                  <a:lnTo>
                                    <a:pt x="51" y="5"/>
                                  </a:lnTo>
                                  <a:lnTo>
                                    <a:pt x="38" y="5"/>
                                  </a:lnTo>
                                  <a:lnTo>
                                    <a:pt x="25" y="0"/>
                                  </a:lnTo>
                                  <a:lnTo>
                                    <a:pt x="13" y="9"/>
                                  </a:lnTo>
                                  <a:close/>
                                </a:path>
                              </a:pathLst>
                            </a:custGeom>
                            <a:solidFill>
                              <a:srgbClr val="2B56D7"/>
                            </a:solidFill>
                            <a:ln w="9525">
                              <a:noFill/>
                              <a:round/>
                              <a:headEnd/>
                              <a:tailEnd/>
                            </a:ln>
                          </p:spPr>
                          <p:txBody>
                            <a:bodyPr/>
                            <a:lstStyle/>
                            <a:p>
                              <a:endParaRPr lang="en-US"/>
                            </a:p>
                          </p:txBody>
                        </p:sp>
                        <p:sp>
                          <p:nvSpPr>
                            <p:cNvPr id="266502" name="Freeform 262"/>
                            <p:cNvSpPr>
                              <a:spLocks/>
                            </p:cNvSpPr>
                            <p:nvPr/>
                          </p:nvSpPr>
                          <p:spPr bwMode="auto">
                            <a:xfrm>
                              <a:off x="777" y="1099"/>
                              <a:ext cx="60" cy="63"/>
                            </a:xfrm>
                            <a:custGeom>
                              <a:avLst/>
                              <a:gdLst/>
                              <a:ahLst/>
                              <a:cxnLst>
                                <a:cxn ang="0">
                                  <a:pos x="13" y="8"/>
                                </a:cxn>
                                <a:cxn ang="0">
                                  <a:pos x="4" y="16"/>
                                </a:cxn>
                                <a:cxn ang="0">
                                  <a:pos x="0" y="29"/>
                                </a:cxn>
                                <a:cxn ang="0">
                                  <a:pos x="4" y="50"/>
                                </a:cxn>
                                <a:cxn ang="0">
                                  <a:pos x="26" y="63"/>
                                </a:cxn>
                                <a:cxn ang="0">
                                  <a:pos x="39" y="59"/>
                                </a:cxn>
                                <a:cxn ang="0">
                                  <a:pos x="47" y="54"/>
                                </a:cxn>
                                <a:cxn ang="0">
                                  <a:pos x="56" y="42"/>
                                </a:cxn>
                                <a:cxn ang="0">
                                  <a:pos x="56" y="33"/>
                                </a:cxn>
                                <a:cxn ang="0">
                                  <a:pos x="60" y="21"/>
                                </a:cxn>
                                <a:cxn ang="0">
                                  <a:pos x="56" y="12"/>
                                </a:cxn>
                                <a:cxn ang="0">
                                  <a:pos x="43" y="4"/>
                                </a:cxn>
                                <a:cxn ang="0">
                                  <a:pos x="30" y="4"/>
                                </a:cxn>
                                <a:cxn ang="0">
                                  <a:pos x="21" y="0"/>
                                </a:cxn>
                                <a:cxn ang="0">
                                  <a:pos x="13" y="8"/>
                                </a:cxn>
                              </a:cxnLst>
                              <a:rect l="0" t="0" r="r" b="b"/>
                              <a:pathLst>
                                <a:path w="60" h="63">
                                  <a:moveTo>
                                    <a:pt x="13" y="8"/>
                                  </a:moveTo>
                                  <a:lnTo>
                                    <a:pt x="4" y="16"/>
                                  </a:lnTo>
                                  <a:lnTo>
                                    <a:pt x="0" y="29"/>
                                  </a:lnTo>
                                  <a:lnTo>
                                    <a:pt x="4" y="50"/>
                                  </a:lnTo>
                                  <a:lnTo>
                                    <a:pt x="26" y="63"/>
                                  </a:lnTo>
                                  <a:lnTo>
                                    <a:pt x="39" y="59"/>
                                  </a:lnTo>
                                  <a:lnTo>
                                    <a:pt x="47" y="54"/>
                                  </a:lnTo>
                                  <a:lnTo>
                                    <a:pt x="56" y="42"/>
                                  </a:lnTo>
                                  <a:lnTo>
                                    <a:pt x="56" y="33"/>
                                  </a:lnTo>
                                  <a:lnTo>
                                    <a:pt x="60" y="21"/>
                                  </a:lnTo>
                                  <a:lnTo>
                                    <a:pt x="56" y="12"/>
                                  </a:lnTo>
                                  <a:lnTo>
                                    <a:pt x="43" y="4"/>
                                  </a:lnTo>
                                  <a:lnTo>
                                    <a:pt x="30" y="4"/>
                                  </a:lnTo>
                                  <a:lnTo>
                                    <a:pt x="21" y="0"/>
                                  </a:lnTo>
                                  <a:lnTo>
                                    <a:pt x="13" y="8"/>
                                  </a:lnTo>
                                  <a:close/>
                                </a:path>
                              </a:pathLst>
                            </a:custGeom>
                            <a:solidFill>
                              <a:srgbClr val="2D5BE5"/>
                            </a:solidFill>
                            <a:ln w="9525">
                              <a:noFill/>
                              <a:round/>
                              <a:headEnd/>
                              <a:tailEnd/>
                            </a:ln>
                          </p:spPr>
                          <p:txBody>
                            <a:bodyPr/>
                            <a:lstStyle/>
                            <a:p>
                              <a:endParaRPr lang="en-US"/>
                            </a:p>
                          </p:txBody>
                        </p:sp>
                        <p:sp>
                          <p:nvSpPr>
                            <p:cNvPr id="266503" name="Freeform 263"/>
                            <p:cNvSpPr>
                              <a:spLocks/>
                            </p:cNvSpPr>
                            <p:nvPr/>
                          </p:nvSpPr>
                          <p:spPr bwMode="auto">
                            <a:xfrm>
                              <a:off x="786" y="1107"/>
                              <a:ext cx="42" cy="46"/>
                            </a:xfrm>
                            <a:custGeom>
                              <a:avLst/>
                              <a:gdLst/>
                              <a:ahLst/>
                              <a:cxnLst>
                                <a:cxn ang="0">
                                  <a:pos x="8" y="4"/>
                                </a:cxn>
                                <a:cxn ang="0">
                                  <a:pos x="0" y="21"/>
                                </a:cxn>
                                <a:cxn ang="0">
                                  <a:pos x="4" y="38"/>
                                </a:cxn>
                                <a:cxn ang="0">
                                  <a:pos x="21" y="46"/>
                                </a:cxn>
                                <a:cxn ang="0">
                                  <a:pos x="38" y="38"/>
                                </a:cxn>
                                <a:cxn ang="0">
                                  <a:pos x="42" y="25"/>
                                </a:cxn>
                                <a:cxn ang="0">
                                  <a:pos x="38" y="8"/>
                                </a:cxn>
                                <a:cxn ang="0">
                                  <a:pos x="25" y="0"/>
                                </a:cxn>
                                <a:cxn ang="0">
                                  <a:pos x="8" y="4"/>
                                </a:cxn>
                              </a:cxnLst>
                              <a:rect l="0" t="0" r="r" b="b"/>
                              <a:pathLst>
                                <a:path w="42" h="46">
                                  <a:moveTo>
                                    <a:pt x="8" y="4"/>
                                  </a:moveTo>
                                  <a:lnTo>
                                    <a:pt x="0" y="21"/>
                                  </a:lnTo>
                                  <a:lnTo>
                                    <a:pt x="4" y="38"/>
                                  </a:lnTo>
                                  <a:lnTo>
                                    <a:pt x="21" y="46"/>
                                  </a:lnTo>
                                  <a:lnTo>
                                    <a:pt x="38" y="38"/>
                                  </a:lnTo>
                                  <a:lnTo>
                                    <a:pt x="42" y="25"/>
                                  </a:lnTo>
                                  <a:lnTo>
                                    <a:pt x="38" y="8"/>
                                  </a:lnTo>
                                  <a:lnTo>
                                    <a:pt x="25" y="0"/>
                                  </a:lnTo>
                                  <a:lnTo>
                                    <a:pt x="8" y="4"/>
                                  </a:lnTo>
                                  <a:close/>
                                </a:path>
                              </a:pathLst>
                            </a:custGeom>
                            <a:solidFill>
                              <a:srgbClr val="2F60F0"/>
                            </a:solidFill>
                            <a:ln w="9525">
                              <a:noFill/>
                              <a:round/>
                              <a:headEnd/>
                              <a:tailEnd/>
                            </a:ln>
                          </p:spPr>
                          <p:txBody>
                            <a:bodyPr/>
                            <a:lstStyle/>
                            <a:p>
                              <a:endParaRPr lang="en-US"/>
                            </a:p>
                          </p:txBody>
                        </p:sp>
                        <p:sp>
                          <p:nvSpPr>
                            <p:cNvPr id="266504" name="Freeform 264"/>
                            <p:cNvSpPr>
                              <a:spLocks/>
                            </p:cNvSpPr>
                            <p:nvPr/>
                          </p:nvSpPr>
                          <p:spPr bwMode="auto">
                            <a:xfrm>
                              <a:off x="794" y="1115"/>
                              <a:ext cx="26" cy="26"/>
                            </a:xfrm>
                            <a:custGeom>
                              <a:avLst/>
                              <a:gdLst/>
                              <a:ahLst/>
                              <a:cxnLst>
                                <a:cxn ang="0">
                                  <a:pos x="4" y="5"/>
                                </a:cxn>
                                <a:cxn ang="0">
                                  <a:pos x="0" y="13"/>
                                </a:cxn>
                                <a:cxn ang="0">
                                  <a:pos x="4" y="21"/>
                                </a:cxn>
                                <a:cxn ang="0">
                                  <a:pos x="13" y="26"/>
                                </a:cxn>
                                <a:cxn ang="0">
                                  <a:pos x="22" y="26"/>
                                </a:cxn>
                                <a:cxn ang="0">
                                  <a:pos x="26" y="17"/>
                                </a:cxn>
                                <a:cxn ang="0">
                                  <a:pos x="22" y="5"/>
                                </a:cxn>
                                <a:cxn ang="0">
                                  <a:pos x="17" y="0"/>
                                </a:cxn>
                                <a:cxn ang="0">
                                  <a:pos x="4" y="5"/>
                                </a:cxn>
                              </a:cxnLst>
                              <a:rect l="0" t="0" r="r" b="b"/>
                              <a:pathLst>
                                <a:path w="26" h="26">
                                  <a:moveTo>
                                    <a:pt x="4" y="5"/>
                                  </a:moveTo>
                                  <a:lnTo>
                                    <a:pt x="0" y="13"/>
                                  </a:lnTo>
                                  <a:lnTo>
                                    <a:pt x="4" y="21"/>
                                  </a:lnTo>
                                  <a:lnTo>
                                    <a:pt x="13" y="26"/>
                                  </a:lnTo>
                                  <a:lnTo>
                                    <a:pt x="22" y="26"/>
                                  </a:lnTo>
                                  <a:lnTo>
                                    <a:pt x="26" y="17"/>
                                  </a:lnTo>
                                  <a:lnTo>
                                    <a:pt x="22" y="5"/>
                                  </a:lnTo>
                                  <a:lnTo>
                                    <a:pt x="17" y="0"/>
                                  </a:lnTo>
                                  <a:lnTo>
                                    <a:pt x="4" y="5"/>
                                  </a:lnTo>
                                  <a:close/>
                                </a:path>
                              </a:pathLst>
                            </a:custGeom>
                            <a:solidFill>
                              <a:srgbClr val="3163F7"/>
                            </a:solidFill>
                            <a:ln w="9525">
                              <a:noFill/>
                              <a:round/>
                              <a:headEnd/>
                              <a:tailEnd/>
                            </a:ln>
                          </p:spPr>
                          <p:txBody>
                            <a:bodyPr/>
                            <a:lstStyle/>
                            <a:p>
                              <a:endParaRPr lang="en-US"/>
                            </a:p>
                          </p:txBody>
                        </p:sp>
                        <p:sp>
                          <p:nvSpPr>
                            <p:cNvPr id="266505" name="Freeform 265"/>
                            <p:cNvSpPr>
                              <a:spLocks/>
                            </p:cNvSpPr>
                            <p:nvPr/>
                          </p:nvSpPr>
                          <p:spPr bwMode="auto">
                            <a:xfrm>
                              <a:off x="803" y="1124"/>
                              <a:ext cx="8" cy="12"/>
                            </a:xfrm>
                            <a:custGeom>
                              <a:avLst/>
                              <a:gdLst/>
                              <a:ahLst/>
                              <a:cxnLst>
                                <a:cxn ang="0">
                                  <a:pos x="4" y="0"/>
                                </a:cxn>
                                <a:cxn ang="0">
                                  <a:pos x="0" y="4"/>
                                </a:cxn>
                                <a:cxn ang="0">
                                  <a:pos x="0" y="8"/>
                                </a:cxn>
                                <a:cxn ang="0">
                                  <a:pos x="4" y="8"/>
                                </a:cxn>
                                <a:cxn ang="0">
                                  <a:pos x="4" y="12"/>
                                </a:cxn>
                                <a:cxn ang="0">
                                  <a:pos x="8" y="8"/>
                                </a:cxn>
                                <a:cxn ang="0">
                                  <a:pos x="8" y="4"/>
                                </a:cxn>
                                <a:cxn ang="0">
                                  <a:pos x="8" y="0"/>
                                </a:cxn>
                                <a:cxn ang="0">
                                  <a:pos x="4" y="0"/>
                                </a:cxn>
                              </a:cxnLst>
                              <a:rect l="0" t="0" r="r" b="b"/>
                              <a:pathLst>
                                <a:path w="8" h="12">
                                  <a:moveTo>
                                    <a:pt x="4" y="0"/>
                                  </a:moveTo>
                                  <a:lnTo>
                                    <a:pt x="0" y="4"/>
                                  </a:lnTo>
                                  <a:lnTo>
                                    <a:pt x="0" y="8"/>
                                  </a:lnTo>
                                  <a:lnTo>
                                    <a:pt x="4" y="8"/>
                                  </a:lnTo>
                                  <a:lnTo>
                                    <a:pt x="4" y="12"/>
                                  </a:lnTo>
                                  <a:lnTo>
                                    <a:pt x="8" y="8"/>
                                  </a:lnTo>
                                  <a:lnTo>
                                    <a:pt x="8" y="4"/>
                                  </a:lnTo>
                                  <a:lnTo>
                                    <a:pt x="8" y="0"/>
                                  </a:lnTo>
                                  <a:lnTo>
                                    <a:pt x="4" y="0"/>
                                  </a:lnTo>
                                  <a:close/>
                                </a:path>
                              </a:pathLst>
                            </a:custGeom>
                            <a:solidFill>
                              <a:srgbClr val="3264FC"/>
                            </a:solidFill>
                            <a:ln w="9525">
                              <a:noFill/>
                              <a:round/>
                              <a:headEnd/>
                              <a:tailEnd/>
                            </a:ln>
                          </p:spPr>
                          <p:txBody>
                            <a:bodyPr/>
                            <a:lstStyle/>
                            <a:p>
                              <a:endParaRPr lang="en-US"/>
                            </a:p>
                          </p:txBody>
                        </p:sp>
                      </p:grpSp>
                      <p:sp>
                        <p:nvSpPr>
                          <p:cNvPr id="266506" name="Freeform 266"/>
                          <p:cNvSpPr>
                            <a:spLocks/>
                          </p:cNvSpPr>
                          <p:nvPr/>
                        </p:nvSpPr>
                        <p:spPr bwMode="auto">
                          <a:xfrm>
                            <a:off x="726" y="1048"/>
                            <a:ext cx="167" cy="164"/>
                          </a:xfrm>
                          <a:custGeom>
                            <a:avLst/>
                            <a:gdLst/>
                            <a:ahLst/>
                            <a:cxnLst>
                              <a:cxn ang="0">
                                <a:pos x="34" y="13"/>
                              </a:cxn>
                              <a:cxn ang="0">
                                <a:pos x="13" y="38"/>
                              </a:cxn>
                              <a:cxn ang="0">
                                <a:pos x="0" y="67"/>
                              </a:cxn>
                              <a:cxn ang="0">
                                <a:pos x="4" y="105"/>
                              </a:cxn>
                              <a:cxn ang="0">
                                <a:pos x="17" y="135"/>
                              </a:cxn>
                              <a:cxn ang="0">
                                <a:pos x="47" y="152"/>
                              </a:cxn>
                              <a:cxn ang="0">
                                <a:pos x="77" y="164"/>
                              </a:cxn>
                              <a:cxn ang="0">
                                <a:pos x="111" y="164"/>
                              </a:cxn>
                              <a:cxn ang="0">
                                <a:pos x="137" y="148"/>
                              </a:cxn>
                              <a:cxn ang="0">
                                <a:pos x="162" y="122"/>
                              </a:cxn>
                              <a:cxn ang="0">
                                <a:pos x="167" y="93"/>
                              </a:cxn>
                              <a:cxn ang="0">
                                <a:pos x="167" y="59"/>
                              </a:cxn>
                              <a:cxn ang="0">
                                <a:pos x="154" y="29"/>
                              </a:cxn>
                              <a:cxn ang="0">
                                <a:pos x="128" y="4"/>
                              </a:cxn>
                              <a:cxn ang="0">
                                <a:pos x="98" y="0"/>
                              </a:cxn>
                              <a:cxn ang="0">
                                <a:pos x="64" y="0"/>
                              </a:cxn>
                              <a:cxn ang="0">
                                <a:pos x="34" y="13"/>
                              </a:cxn>
                            </a:cxnLst>
                            <a:rect l="0" t="0" r="r" b="b"/>
                            <a:pathLst>
                              <a:path w="167" h="164">
                                <a:moveTo>
                                  <a:pt x="34" y="13"/>
                                </a:moveTo>
                                <a:lnTo>
                                  <a:pt x="13" y="38"/>
                                </a:lnTo>
                                <a:lnTo>
                                  <a:pt x="0" y="67"/>
                                </a:lnTo>
                                <a:lnTo>
                                  <a:pt x="4" y="105"/>
                                </a:lnTo>
                                <a:lnTo>
                                  <a:pt x="17" y="135"/>
                                </a:lnTo>
                                <a:lnTo>
                                  <a:pt x="47" y="152"/>
                                </a:lnTo>
                                <a:lnTo>
                                  <a:pt x="77" y="164"/>
                                </a:lnTo>
                                <a:lnTo>
                                  <a:pt x="111" y="164"/>
                                </a:lnTo>
                                <a:lnTo>
                                  <a:pt x="137" y="148"/>
                                </a:lnTo>
                                <a:lnTo>
                                  <a:pt x="162" y="122"/>
                                </a:lnTo>
                                <a:lnTo>
                                  <a:pt x="167" y="93"/>
                                </a:lnTo>
                                <a:lnTo>
                                  <a:pt x="167" y="59"/>
                                </a:lnTo>
                                <a:lnTo>
                                  <a:pt x="154" y="29"/>
                                </a:lnTo>
                                <a:lnTo>
                                  <a:pt x="128" y="4"/>
                                </a:lnTo>
                                <a:lnTo>
                                  <a:pt x="98" y="0"/>
                                </a:lnTo>
                                <a:lnTo>
                                  <a:pt x="64" y="0"/>
                                </a:lnTo>
                                <a:lnTo>
                                  <a:pt x="34" y="13"/>
                                </a:lnTo>
                                <a:close/>
                              </a:path>
                            </a:pathLst>
                          </a:custGeom>
                          <a:noFill/>
                          <a:ln w="6350">
                            <a:solidFill>
                              <a:srgbClr val="000000"/>
                            </a:solidFill>
                            <a:prstDash val="solid"/>
                            <a:round/>
                            <a:headEnd/>
                            <a:tailEnd/>
                          </a:ln>
                        </p:spPr>
                        <p:txBody>
                          <a:bodyPr/>
                          <a:lstStyle/>
                          <a:p>
                            <a:endParaRPr lang="en-US"/>
                          </a:p>
                        </p:txBody>
                      </p:sp>
                    </p:grpSp>
                  </p:grpSp>
                  <p:grpSp>
                    <p:nvGrpSpPr>
                      <p:cNvPr id="25" name="Group 267"/>
                      <p:cNvGrpSpPr>
                        <a:grpSpLocks/>
                      </p:cNvGrpSpPr>
                      <p:nvPr/>
                    </p:nvGrpSpPr>
                    <p:grpSpPr bwMode="auto">
                      <a:xfrm>
                        <a:off x="3501" y="1228"/>
                        <a:ext cx="308" cy="295"/>
                        <a:chOff x="931" y="985"/>
                        <a:chExt cx="308" cy="295"/>
                      </a:xfrm>
                    </p:grpSpPr>
                    <p:grpSp>
                      <p:nvGrpSpPr>
                        <p:cNvPr id="26" name="Group 268"/>
                        <p:cNvGrpSpPr>
                          <a:grpSpLocks/>
                        </p:cNvGrpSpPr>
                        <p:nvPr/>
                      </p:nvGrpSpPr>
                      <p:grpSpPr bwMode="auto">
                        <a:xfrm>
                          <a:off x="1055" y="985"/>
                          <a:ext cx="176" cy="173"/>
                          <a:chOff x="1055" y="985"/>
                          <a:chExt cx="176" cy="173"/>
                        </a:xfrm>
                      </p:grpSpPr>
                      <p:grpSp>
                        <p:nvGrpSpPr>
                          <p:cNvPr id="27" name="Group 269"/>
                          <p:cNvGrpSpPr>
                            <a:grpSpLocks/>
                          </p:cNvGrpSpPr>
                          <p:nvPr/>
                        </p:nvGrpSpPr>
                        <p:grpSpPr bwMode="auto">
                          <a:xfrm>
                            <a:off x="1055" y="985"/>
                            <a:ext cx="176" cy="173"/>
                            <a:chOff x="1055" y="985"/>
                            <a:chExt cx="176" cy="173"/>
                          </a:xfrm>
                        </p:grpSpPr>
                        <p:sp>
                          <p:nvSpPr>
                            <p:cNvPr id="266510" name="Freeform 270"/>
                            <p:cNvSpPr>
                              <a:spLocks/>
                            </p:cNvSpPr>
                            <p:nvPr/>
                          </p:nvSpPr>
                          <p:spPr bwMode="auto">
                            <a:xfrm>
                              <a:off x="1055" y="985"/>
                              <a:ext cx="176" cy="173"/>
                            </a:xfrm>
                            <a:custGeom>
                              <a:avLst/>
                              <a:gdLst/>
                              <a:ahLst/>
                              <a:cxnLst>
                                <a:cxn ang="0">
                                  <a:pos x="129" y="12"/>
                                </a:cxn>
                                <a:cxn ang="0">
                                  <a:pos x="94" y="0"/>
                                </a:cxn>
                                <a:cxn ang="0">
                                  <a:pos x="64" y="4"/>
                                </a:cxn>
                                <a:cxn ang="0">
                                  <a:pos x="35" y="21"/>
                                </a:cxn>
                                <a:cxn ang="0">
                                  <a:pos x="9" y="46"/>
                                </a:cxn>
                                <a:cxn ang="0">
                                  <a:pos x="0" y="80"/>
                                </a:cxn>
                                <a:cxn ang="0">
                                  <a:pos x="5" y="114"/>
                                </a:cxn>
                                <a:cxn ang="0">
                                  <a:pos x="22" y="143"/>
                                </a:cxn>
                                <a:cxn ang="0">
                                  <a:pos x="47" y="164"/>
                                </a:cxn>
                                <a:cxn ang="0">
                                  <a:pos x="82" y="173"/>
                                </a:cxn>
                                <a:cxn ang="0">
                                  <a:pos x="112" y="168"/>
                                </a:cxn>
                                <a:cxn ang="0">
                                  <a:pos x="142" y="151"/>
                                </a:cxn>
                                <a:cxn ang="0">
                                  <a:pos x="163" y="126"/>
                                </a:cxn>
                                <a:cxn ang="0">
                                  <a:pos x="176" y="92"/>
                                </a:cxn>
                                <a:cxn ang="0">
                                  <a:pos x="171" y="63"/>
                                </a:cxn>
                                <a:cxn ang="0">
                                  <a:pos x="154" y="33"/>
                                </a:cxn>
                                <a:cxn ang="0">
                                  <a:pos x="129" y="12"/>
                                </a:cxn>
                              </a:cxnLst>
                              <a:rect l="0" t="0" r="r" b="b"/>
                              <a:pathLst>
                                <a:path w="176" h="173">
                                  <a:moveTo>
                                    <a:pt x="129" y="12"/>
                                  </a:moveTo>
                                  <a:lnTo>
                                    <a:pt x="94" y="0"/>
                                  </a:lnTo>
                                  <a:lnTo>
                                    <a:pt x="64" y="4"/>
                                  </a:lnTo>
                                  <a:lnTo>
                                    <a:pt x="35" y="21"/>
                                  </a:lnTo>
                                  <a:lnTo>
                                    <a:pt x="9" y="46"/>
                                  </a:lnTo>
                                  <a:lnTo>
                                    <a:pt x="0" y="80"/>
                                  </a:lnTo>
                                  <a:lnTo>
                                    <a:pt x="5" y="114"/>
                                  </a:lnTo>
                                  <a:lnTo>
                                    <a:pt x="22" y="143"/>
                                  </a:lnTo>
                                  <a:lnTo>
                                    <a:pt x="47" y="164"/>
                                  </a:lnTo>
                                  <a:lnTo>
                                    <a:pt x="82" y="173"/>
                                  </a:lnTo>
                                  <a:lnTo>
                                    <a:pt x="112" y="168"/>
                                  </a:lnTo>
                                  <a:lnTo>
                                    <a:pt x="142" y="151"/>
                                  </a:lnTo>
                                  <a:lnTo>
                                    <a:pt x="163" y="126"/>
                                  </a:lnTo>
                                  <a:lnTo>
                                    <a:pt x="176" y="92"/>
                                  </a:lnTo>
                                  <a:lnTo>
                                    <a:pt x="171" y="63"/>
                                  </a:lnTo>
                                  <a:lnTo>
                                    <a:pt x="154" y="33"/>
                                  </a:lnTo>
                                  <a:lnTo>
                                    <a:pt x="129" y="12"/>
                                  </a:lnTo>
                                  <a:close/>
                                </a:path>
                              </a:pathLst>
                            </a:custGeom>
                            <a:solidFill>
                              <a:srgbClr val="760000"/>
                            </a:solidFill>
                            <a:ln w="9525">
                              <a:noFill/>
                              <a:round/>
                              <a:headEnd/>
                              <a:tailEnd/>
                            </a:ln>
                          </p:spPr>
                          <p:txBody>
                            <a:bodyPr/>
                            <a:lstStyle/>
                            <a:p>
                              <a:endParaRPr lang="en-US"/>
                            </a:p>
                          </p:txBody>
                        </p:sp>
                        <p:sp>
                          <p:nvSpPr>
                            <p:cNvPr id="266511" name="Freeform 271"/>
                            <p:cNvSpPr>
                              <a:spLocks/>
                            </p:cNvSpPr>
                            <p:nvPr/>
                          </p:nvSpPr>
                          <p:spPr bwMode="auto">
                            <a:xfrm>
                              <a:off x="1060" y="985"/>
                              <a:ext cx="162" cy="164"/>
                            </a:xfrm>
                            <a:custGeom>
                              <a:avLst/>
                              <a:gdLst/>
                              <a:ahLst/>
                              <a:cxnLst>
                                <a:cxn ang="0">
                                  <a:pos x="119" y="8"/>
                                </a:cxn>
                                <a:cxn ang="0">
                                  <a:pos x="89" y="0"/>
                                </a:cxn>
                                <a:cxn ang="0">
                                  <a:pos x="59" y="4"/>
                                </a:cxn>
                                <a:cxn ang="0">
                                  <a:pos x="30" y="16"/>
                                </a:cxn>
                                <a:cxn ang="0">
                                  <a:pos x="8" y="42"/>
                                </a:cxn>
                                <a:cxn ang="0">
                                  <a:pos x="0" y="71"/>
                                </a:cxn>
                                <a:cxn ang="0">
                                  <a:pos x="0" y="105"/>
                                </a:cxn>
                                <a:cxn ang="0">
                                  <a:pos x="17" y="130"/>
                                </a:cxn>
                                <a:cxn ang="0">
                                  <a:pos x="42" y="151"/>
                                </a:cxn>
                                <a:cxn ang="0">
                                  <a:pos x="72" y="164"/>
                                </a:cxn>
                                <a:cxn ang="0">
                                  <a:pos x="107" y="160"/>
                                </a:cxn>
                                <a:cxn ang="0">
                                  <a:pos x="132" y="147"/>
                                </a:cxn>
                                <a:cxn ang="0">
                                  <a:pos x="154" y="122"/>
                                </a:cxn>
                                <a:cxn ang="0">
                                  <a:pos x="162" y="88"/>
                                </a:cxn>
                                <a:cxn ang="0">
                                  <a:pos x="162" y="59"/>
                                </a:cxn>
                                <a:cxn ang="0">
                                  <a:pos x="145" y="29"/>
                                </a:cxn>
                                <a:cxn ang="0">
                                  <a:pos x="119" y="8"/>
                                </a:cxn>
                              </a:cxnLst>
                              <a:rect l="0" t="0" r="r" b="b"/>
                              <a:pathLst>
                                <a:path w="162" h="164">
                                  <a:moveTo>
                                    <a:pt x="119" y="8"/>
                                  </a:moveTo>
                                  <a:lnTo>
                                    <a:pt x="89" y="0"/>
                                  </a:lnTo>
                                  <a:lnTo>
                                    <a:pt x="59" y="4"/>
                                  </a:lnTo>
                                  <a:lnTo>
                                    <a:pt x="30" y="16"/>
                                  </a:lnTo>
                                  <a:lnTo>
                                    <a:pt x="8" y="42"/>
                                  </a:lnTo>
                                  <a:lnTo>
                                    <a:pt x="0" y="71"/>
                                  </a:lnTo>
                                  <a:lnTo>
                                    <a:pt x="0" y="105"/>
                                  </a:lnTo>
                                  <a:lnTo>
                                    <a:pt x="17" y="130"/>
                                  </a:lnTo>
                                  <a:lnTo>
                                    <a:pt x="42" y="151"/>
                                  </a:lnTo>
                                  <a:lnTo>
                                    <a:pt x="72" y="164"/>
                                  </a:lnTo>
                                  <a:lnTo>
                                    <a:pt x="107" y="160"/>
                                  </a:lnTo>
                                  <a:lnTo>
                                    <a:pt x="132" y="147"/>
                                  </a:lnTo>
                                  <a:lnTo>
                                    <a:pt x="154" y="122"/>
                                  </a:lnTo>
                                  <a:lnTo>
                                    <a:pt x="162" y="88"/>
                                  </a:lnTo>
                                  <a:lnTo>
                                    <a:pt x="162" y="59"/>
                                  </a:lnTo>
                                  <a:lnTo>
                                    <a:pt x="145" y="29"/>
                                  </a:lnTo>
                                  <a:lnTo>
                                    <a:pt x="119" y="8"/>
                                  </a:lnTo>
                                  <a:close/>
                                </a:path>
                              </a:pathLst>
                            </a:custGeom>
                            <a:solidFill>
                              <a:srgbClr val="7B0000"/>
                            </a:solidFill>
                            <a:ln w="9525">
                              <a:noFill/>
                              <a:round/>
                              <a:headEnd/>
                              <a:tailEnd/>
                            </a:ln>
                          </p:spPr>
                          <p:txBody>
                            <a:bodyPr/>
                            <a:lstStyle/>
                            <a:p>
                              <a:endParaRPr lang="en-US"/>
                            </a:p>
                          </p:txBody>
                        </p:sp>
                        <p:sp>
                          <p:nvSpPr>
                            <p:cNvPr id="266512" name="Freeform 272"/>
                            <p:cNvSpPr>
                              <a:spLocks/>
                            </p:cNvSpPr>
                            <p:nvPr/>
                          </p:nvSpPr>
                          <p:spPr bwMode="auto">
                            <a:xfrm>
                              <a:off x="1068" y="993"/>
                              <a:ext cx="146" cy="148"/>
                            </a:xfrm>
                            <a:custGeom>
                              <a:avLst/>
                              <a:gdLst/>
                              <a:ahLst/>
                              <a:cxnLst>
                                <a:cxn ang="0">
                                  <a:pos x="107" y="8"/>
                                </a:cxn>
                                <a:cxn ang="0">
                                  <a:pos x="81" y="0"/>
                                </a:cxn>
                                <a:cxn ang="0">
                                  <a:pos x="51" y="0"/>
                                </a:cxn>
                                <a:cxn ang="0">
                                  <a:pos x="26" y="13"/>
                                </a:cxn>
                                <a:cxn ang="0">
                                  <a:pos x="9" y="38"/>
                                </a:cxn>
                                <a:cxn ang="0">
                                  <a:pos x="0" y="63"/>
                                </a:cxn>
                                <a:cxn ang="0">
                                  <a:pos x="0" y="93"/>
                                </a:cxn>
                                <a:cxn ang="0">
                                  <a:pos x="13" y="118"/>
                                </a:cxn>
                                <a:cxn ang="0">
                                  <a:pos x="39" y="139"/>
                                </a:cxn>
                                <a:cxn ang="0">
                                  <a:pos x="64" y="148"/>
                                </a:cxn>
                                <a:cxn ang="0">
                                  <a:pos x="94" y="143"/>
                                </a:cxn>
                                <a:cxn ang="0">
                                  <a:pos x="120" y="131"/>
                                </a:cxn>
                                <a:cxn ang="0">
                                  <a:pos x="137" y="110"/>
                                </a:cxn>
                                <a:cxn ang="0">
                                  <a:pos x="146" y="80"/>
                                </a:cxn>
                                <a:cxn ang="0">
                                  <a:pos x="146" y="55"/>
                                </a:cxn>
                                <a:cxn ang="0">
                                  <a:pos x="133" y="30"/>
                                </a:cxn>
                                <a:cxn ang="0">
                                  <a:pos x="107" y="8"/>
                                </a:cxn>
                              </a:cxnLst>
                              <a:rect l="0" t="0" r="r" b="b"/>
                              <a:pathLst>
                                <a:path w="146" h="148">
                                  <a:moveTo>
                                    <a:pt x="107" y="8"/>
                                  </a:moveTo>
                                  <a:lnTo>
                                    <a:pt x="81" y="0"/>
                                  </a:lnTo>
                                  <a:lnTo>
                                    <a:pt x="51" y="0"/>
                                  </a:lnTo>
                                  <a:lnTo>
                                    <a:pt x="26" y="13"/>
                                  </a:lnTo>
                                  <a:lnTo>
                                    <a:pt x="9" y="38"/>
                                  </a:lnTo>
                                  <a:lnTo>
                                    <a:pt x="0" y="63"/>
                                  </a:lnTo>
                                  <a:lnTo>
                                    <a:pt x="0" y="93"/>
                                  </a:lnTo>
                                  <a:lnTo>
                                    <a:pt x="13" y="118"/>
                                  </a:lnTo>
                                  <a:lnTo>
                                    <a:pt x="39" y="139"/>
                                  </a:lnTo>
                                  <a:lnTo>
                                    <a:pt x="64" y="148"/>
                                  </a:lnTo>
                                  <a:lnTo>
                                    <a:pt x="94" y="143"/>
                                  </a:lnTo>
                                  <a:lnTo>
                                    <a:pt x="120" y="131"/>
                                  </a:lnTo>
                                  <a:lnTo>
                                    <a:pt x="137" y="110"/>
                                  </a:lnTo>
                                  <a:lnTo>
                                    <a:pt x="146" y="80"/>
                                  </a:lnTo>
                                  <a:lnTo>
                                    <a:pt x="146" y="55"/>
                                  </a:lnTo>
                                  <a:lnTo>
                                    <a:pt x="133" y="30"/>
                                  </a:lnTo>
                                  <a:lnTo>
                                    <a:pt x="107" y="8"/>
                                  </a:lnTo>
                                  <a:close/>
                                </a:path>
                              </a:pathLst>
                            </a:custGeom>
                            <a:solidFill>
                              <a:srgbClr val="840000"/>
                            </a:solidFill>
                            <a:ln w="9525">
                              <a:noFill/>
                              <a:round/>
                              <a:headEnd/>
                              <a:tailEnd/>
                            </a:ln>
                          </p:spPr>
                          <p:txBody>
                            <a:bodyPr/>
                            <a:lstStyle/>
                            <a:p>
                              <a:endParaRPr lang="en-US"/>
                            </a:p>
                          </p:txBody>
                        </p:sp>
                        <p:sp>
                          <p:nvSpPr>
                            <p:cNvPr id="266513" name="Freeform 273"/>
                            <p:cNvSpPr>
                              <a:spLocks/>
                            </p:cNvSpPr>
                            <p:nvPr/>
                          </p:nvSpPr>
                          <p:spPr bwMode="auto">
                            <a:xfrm>
                              <a:off x="1072" y="1001"/>
                              <a:ext cx="137" cy="131"/>
                            </a:xfrm>
                            <a:custGeom>
                              <a:avLst/>
                              <a:gdLst/>
                              <a:ahLst/>
                              <a:cxnLst>
                                <a:cxn ang="0">
                                  <a:pos x="99" y="9"/>
                                </a:cxn>
                                <a:cxn ang="0">
                                  <a:pos x="73" y="0"/>
                                </a:cxn>
                                <a:cxn ang="0">
                                  <a:pos x="47" y="5"/>
                                </a:cxn>
                                <a:cxn ang="0">
                                  <a:pos x="26" y="13"/>
                                </a:cxn>
                                <a:cxn ang="0">
                                  <a:pos x="9" y="34"/>
                                </a:cxn>
                                <a:cxn ang="0">
                                  <a:pos x="0" y="60"/>
                                </a:cxn>
                                <a:cxn ang="0">
                                  <a:pos x="5" y="85"/>
                                </a:cxn>
                                <a:cxn ang="0">
                                  <a:pos x="18" y="106"/>
                                </a:cxn>
                                <a:cxn ang="0">
                                  <a:pos x="39" y="123"/>
                                </a:cxn>
                                <a:cxn ang="0">
                                  <a:pos x="65" y="131"/>
                                </a:cxn>
                                <a:cxn ang="0">
                                  <a:pos x="90" y="127"/>
                                </a:cxn>
                                <a:cxn ang="0">
                                  <a:pos x="112" y="114"/>
                                </a:cxn>
                                <a:cxn ang="0">
                                  <a:pos x="129" y="98"/>
                                </a:cxn>
                                <a:cxn ang="0">
                                  <a:pos x="137" y="72"/>
                                </a:cxn>
                                <a:cxn ang="0">
                                  <a:pos x="133" y="47"/>
                                </a:cxn>
                                <a:cxn ang="0">
                                  <a:pos x="120" y="26"/>
                                </a:cxn>
                                <a:cxn ang="0">
                                  <a:pos x="99" y="9"/>
                                </a:cxn>
                              </a:cxnLst>
                              <a:rect l="0" t="0" r="r" b="b"/>
                              <a:pathLst>
                                <a:path w="137" h="131">
                                  <a:moveTo>
                                    <a:pt x="99" y="9"/>
                                  </a:moveTo>
                                  <a:lnTo>
                                    <a:pt x="73" y="0"/>
                                  </a:lnTo>
                                  <a:lnTo>
                                    <a:pt x="47" y="5"/>
                                  </a:lnTo>
                                  <a:lnTo>
                                    <a:pt x="26" y="13"/>
                                  </a:lnTo>
                                  <a:lnTo>
                                    <a:pt x="9" y="34"/>
                                  </a:lnTo>
                                  <a:lnTo>
                                    <a:pt x="0" y="60"/>
                                  </a:lnTo>
                                  <a:lnTo>
                                    <a:pt x="5" y="85"/>
                                  </a:lnTo>
                                  <a:lnTo>
                                    <a:pt x="18" y="106"/>
                                  </a:lnTo>
                                  <a:lnTo>
                                    <a:pt x="39" y="123"/>
                                  </a:lnTo>
                                  <a:lnTo>
                                    <a:pt x="65" y="131"/>
                                  </a:lnTo>
                                  <a:lnTo>
                                    <a:pt x="90" y="127"/>
                                  </a:lnTo>
                                  <a:lnTo>
                                    <a:pt x="112" y="114"/>
                                  </a:lnTo>
                                  <a:lnTo>
                                    <a:pt x="129" y="98"/>
                                  </a:lnTo>
                                  <a:lnTo>
                                    <a:pt x="137" y="72"/>
                                  </a:lnTo>
                                  <a:lnTo>
                                    <a:pt x="133" y="47"/>
                                  </a:lnTo>
                                  <a:lnTo>
                                    <a:pt x="120" y="26"/>
                                  </a:lnTo>
                                  <a:lnTo>
                                    <a:pt x="99" y="9"/>
                                  </a:lnTo>
                                  <a:close/>
                                </a:path>
                              </a:pathLst>
                            </a:custGeom>
                            <a:solidFill>
                              <a:srgbClr val="910000"/>
                            </a:solidFill>
                            <a:ln w="9525">
                              <a:noFill/>
                              <a:round/>
                              <a:headEnd/>
                              <a:tailEnd/>
                            </a:ln>
                          </p:spPr>
                          <p:txBody>
                            <a:bodyPr/>
                            <a:lstStyle/>
                            <a:p>
                              <a:endParaRPr lang="en-US"/>
                            </a:p>
                          </p:txBody>
                        </p:sp>
                        <p:sp>
                          <p:nvSpPr>
                            <p:cNvPr id="266514" name="Freeform 274"/>
                            <p:cNvSpPr>
                              <a:spLocks/>
                            </p:cNvSpPr>
                            <p:nvPr/>
                          </p:nvSpPr>
                          <p:spPr bwMode="auto">
                            <a:xfrm>
                              <a:off x="1077" y="1006"/>
                              <a:ext cx="128" cy="122"/>
                            </a:xfrm>
                            <a:custGeom>
                              <a:avLst/>
                              <a:gdLst/>
                              <a:ahLst/>
                              <a:cxnLst>
                                <a:cxn ang="0">
                                  <a:pos x="94" y="8"/>
                                </a:cxn>
                                <a:cxn ang="0">
                                  <a:pos x="72" y="0"/>
                                </a:cxn>
                                <a:cxn ang="0">
                                  <a:pos x="47" y="0"/>
                                </a:cxn>
                                <a:cxn ang="0">
                                  <a:pos x="25" y="12"/>
                                </a:cxn>
                                <a:cxn ang="0">
                                  <a:pos x="8" y="29"/>
                                </a:cxn>
                                <a:cxn ang="0">
                                  <a:pos x="0" y="55"/>
                                </a:cxn>
                                <a:cxn ang="0">
                                  <a:pos x="4" y="76"/>
                                </a:cxn>
                                <a:cxn ang="0">
                                  <a:pos x="17" y="97"/>
                                </a:cxn>
                                <a:cxn ang="0">
                                  <a:pos x="34" y="114"/>
                                </a:cxn>
                                <a:cxn ang="0">
                                  <a:pos x="60" y="122"/>
                                </a:cxn>
                                <a:cxn ang="0">
                                  <a:pos x="81" y="118"/>
                                </a:cxn>
                                <a:cxn ang="0">
                                  <a:pos x="102" y="105"/>
                                </a:cxn>
                                <a:cxn ang="0">
                                  <a:pos x="120" y="88"/>
                                </a:cxn>
                                <a:cxn ang="0">
                                  <a:pos x="128" y="67"/>
                                </a:cxn>
                                <a:cxn ang="0">
                                  <a:pos x="124" y="42"/>
                                </a:cxn>
                                <a:cxn ang="0">
                                  <a:pos x="111" y="21"/>
                                </a:cxn>
                                <a:cxn ang="0">
                                  <a:pos x="94" y="8"/>
                                </a:cxn>
                              </a:cxnLst>
                              <a:rect l="0" t="0" r="r" b="b"/>
                              <a:pathLst>
                                <a:path w="128" h="122">
                                  <a:moveTo>
                                    <a:pt x="94" y="8"/>
                                  </a:moveTo>
                                  <a:lnTo>
                                    <a:pt x="72" y="0"/>
                                  </a:lnTo>
                                  <a:lnTo>
                                    <a:pt x="47" y="0"/>
                                  </a:lnTo>
                                  <a:lnTo>
                                    <a:pt x="25" y="12"/>
                                  </a:lnTo>
                                  <a:lnTo>
                                    <a:pt x="8" y="29"/>
                                  </a:lnTo>
                                  <a:lnTo>
                                    <a:pt x="0" y="55"/>
                                  </a:lnTo>
                                  <a:lnTo>
                                    <a:pt x="4" y="76"/>
                                  </a:lnTo>
                                  <a:lnTo>
                                    <a:pt x="17" y="97"/>
                                  </a:lnTo>
                                  <a:lnTo>
                                    <a:pt x="34" y="114"/>
                                  </a:lnTo>
                                  <a:lnTo>
                                    <a:pt x="60" y="122"/>
                                  </a:lnTo>
                                  <a:lnTo>
                                    <a:pt x="81" y="118"/>
                                  </a:lnTo>
                                  <a:lnTo>
                                    <a:pt x="102" y="105"/>
                                  </a:lnTo>
                                  <a:lnTo>
                                    <a:pt x="120" y="88"/>
                                  </a:lnTo>
                                  <a:lnTo>
                                    <a:pt x="128" y="67"/>
                                  </a:lnTo>
                                  <a:lnTo>
                                    <a:pt x="124" y="42"/>
                                  </a:lnTo>
                                  <a:lnTo>
                                    <a:pt x="111" y="21"/>
                                  </a:lnTo>
                                  <a:lnTo>
                                    <a:pt x="94" y="8"/>
                                  </a:lnTo>
                                  <a:close/>
                                </a:path>
                              </a:pathLst>
                            </a:custGeom>
                            <a:solidFill>
                              <a:srgbClr val="A10000"/>
                            </a:solidFill>
                            <a:ln w="9525">
                              <a:noFill/>
                              <a:round/>
                              <a:headEnd/>
                              <a:tailEnd/>
                            </a:ln>
                          </p:spPr>
                          <p:txBody>
                            <a:bodyPr/>
                            <a:lstStyle/>
                            <a:p>
                              <a:endParaRPr lang="en-US"/>
                            </a:p>
                          </p:txBody>
                        </p:sp>
                        <p:sp>
                          <p:nvSpPr>
                            <p:cNvPr id="266515" name="Freeform 275"/>
                            <p:cNvSpPr>
                              <a:spLocks/>
                            </p:cNvSpPr>
                            <p:nvPr/>
                          </p:nvSpPr>
                          <p:spPr bwMode="auto">
                            <a:xfrm>
                              <a:off x="1090" y="1014"/>
                              <a:ext cx="102" cy="106"/>
                            </a:xfrm>
                            <a:custGeom>
                              <a:avLst/>
                              <a:gdLst/>
                              <a:ahLst/>
                              <a:cxnLst>
                                <a:cxn ang="0">
                                  <a:pos x="77" y="4"/>
                                </a:cxn>
                                <a:cxn ang="0">
                                  <a:pos x="55" y="0"/>
                                </a:cxn>
                                <a:cxn ang="0">
                                  <a:pos x="34" y="0"/>
                                </a:cxn>
                                <a:cxn ang="0">
                                  <a:pos x="17" y="9"/>
                                </a:cxn>
                                <a:cxn ang="0">
                                  <a:pos x="4" y="25"/>
                                </a:cxn>
                                <a:cxn ang="0">
                                  <a:pos x="0" y="47"/>
                                </a:cxn>
                                <a:cxn ang="0">
                                  <a:pos x="0" y="68"/>
                                </a:cxn>
                                <a:cxn ang="0">
                                  <a:pos x="8" y="85"/>
                                </a:cxn>
                                <a:cxn ang="0">
                                  <a:pos x="25" y="97"/>
                                </a:cxn>
                                <a:cxn ang="0">
                                  <a:pos x="47" y="106"/>
                                </a:cxn>
                                <a:cxn ang="0">
                                  <a:pos x="68" y="101"/>
                                </a:cxn>
                                <a:cxn ang="0">
                                  <a:pos x="85" y="93"/>
                                </a:cxn>
                                <a:cxn ang="0">
                                  <a:pos x="98" y="76"/>
                                </a:cxn>
                                <a:cxn ang="0">
                                  <a:pos x="102" y="55"/>
                                </a:cxn>
                                <a:cxn ang="0">
                                  <a:pos x="102" y="38"/>
                                </a:cxn>
                                <a:cxn ang="0">
                                  <a:pos x="94" y="21"/>
                                </a:cxn>
                                <a:cxn ang="0">
                                  <a:pos x="77" y="4"/>
                                </a:cxn>
                              </a:cxnLst>
                              <a:rect l="0" t="0" r="r" b="b"/>
                              <a:pathLst>
                                <a:path w="102" h="106">
                                  <a:moveTo>
                                    <a:pt x="77" y="4"/>
                                  </a:moveTo>
                                  <a:lnTo>
                                    <a:pt x="55" y="0"/>
                                  </a:lnTo>
                                  <a:lnTo>
                                    <a:pt x="34" y="0"/>
                                  </a:lnTo>
                                  <a:lnTo>
                                    <a:pt x="17" y="9"/>
                                  </a:lnTo>
                                  <a:lnTo>
                                    <a:pt x="4" y="25"/>
                                  </a:lnTo>
                                  <a:lnTo>
                                    <a:pt x="0" y="47"/>
                                  </a:lnTo>
                                  <a:lnTo>
                                    <a:pt x="0" y="68"/>
                                  </a:lnTo>
                                  <a:lnTo>
                                    <a:pt x="8" y="85"/>
                                  </a:lnTo>
                                  <a:lnTo>
                                    <a:pt x="25" y="97"/>
                                  </a:lnTo>
                                  <a:lnTo>
                                    <a:pt x="47" y="106"/>
                                  </a:lnTo>
                                  <a:lnTo>
                                    <a:pt x="68" y="101"/>
                                  </a:lnTo>
                                  <a:lnTo>
                                    <a:pt x="85" y="93"/>
                                  </a:lnTo>
                                  <a:lnTo>
                                    <a:pt x="98" y="76"/>
                                  </a:lnTo>
                                  <a:lnTo>
                                    <a:pt x="102" y="55"/>
                                  </a:lnTo>
                                  <a:lnTo>
                                    <a:pt x="102" y="38"/>
                                  </a:lnTo>
                                  <a:lnTo>
                                    <a:pt x="94" y="21"/>
                                  </a:lnTo>
                                  <a:lnTo>
                                    <a:pt x="77" y="4"/>
                                  </a:lnTo>
                                  <a:close/>
                                </a:path>
                              </a:pathLst>
                            </a:custGeom>
                            <a:solidFill>
                              <a:srgbClr val="B40000"/>
                            </a:solidFill>
                            <a:ln w="9525">
                              <a:noFill/>
                              <a:round/>
                              <a:headEnd/>
                              <a:tailEnd/>
                            </a:ln>
                          </p:spPr>
                          <p:txBody>
                            <a:bodyPr/>
                            <a:lstStyle/>
                            <a:p>
                              <a:endParaRPr lang="en-US"/>
                            </a:p>
                          </p:txBody>
                        </p:sp>
                        <p:sp>
                          <p:nvSpPr>
                            <p:cNvPr id="266516" name="Freeform 276"/>
                            <p:cNvSpPr>
                              <a:spLocks/>
                            </p:cNvSpPr>
                            <p:nvPr/>
                          </p:nvSpPr>
                          <p:spPr bwMode="auto">
                            <a:xfrm>
                              <a:off x="1098" y="1023"/>
                              <a:ext cx="86" cy="88"/>
                            </a:xfrm>
                            <a:custGeom>
                              <a:avLst/>
                              <a:gdLst/>
                              <a:ahLst/>
                              <a:cxnLst>
                                <a:cxn ang="0">
                                  <a:pos x="64" y="4"/>
                                </a:cxn>
                                <a:cxn ang="0">
                                  <a:pos x="47" y="0"/>
                                </a:cxn>
                                <a:cxn ang="0">
                                  <a:pos x="30" y="0"/>
                                </a:cxn>
                                <a:cxn ang="0">
                                  <a:pos x="17" y="8"/>
                                </a:cxn>
                                <a:cxn ang="0">
                                  <a:pos x="4" y="21"/>
                                </a:cxn>
                                <a:cxn ang="0">
                                  <a:pos x="0" y="38"/>
                                </a:cxn>
                                <a:cxn ang="0">
                                  <a:pos x="0" y="54"/>
                                </a:cxn>
                                <a:cxn ang="0">
                                  <a:pos x="9" y="71"/>
                                </a:cxn>
                                <a:cxn ang="0">
                                  <a:pos x="21" y="84"/>
                                </a:cxn>
                                <a:cxn ang="0">
                                  <a:pos x="39" y="88"/>
                                </a:cxn>
                                <a:cxn ang="0">
                                  <a:pos x="56" y="84"/>
                                </a:cxn>
                                <a:cxn ang="0">
                                  <a:pos x="69" y="76"/>
                                </a:cxn>
                                <a:cxn ang="0">
                                  <a:pos x="81" y="63"/>
                                </a:cxn>
                                <a:cxn ang="0">
                                  <a:pos x="86" y="46"/>
                                </a:cxn>
                                <a:cxn ang="0">
                                  <a:pos x="86" y="29"/>
                                </a:cxn>
                                <a:cxn ang="0">
                                  <a:pos x="77" y="16"/>
                                </a:cxn>
                                <a:cxn ang="0">
                                  <a:pos x="64" y="4"/>
                                </a:cxn>
                              </a:cxnLst>
                              <a:rect l="0" t="0" r="r" b="b"/>
                              <a:pathLst>
                                <a:path w="86" h="88">
                                  <a:moveTo>
                                    <a:pt x="64" y="4"/>
                                  </a:moveTo>
                                  <a:lnTo>
                                    <a:pt x="47" y="0"/>
                                  </a:lnTo>
                                  <a:lnTo>
                                    <a:pt x="30" y="0"/>
                                  </a:lnTo>
                                  <a:lnTo>
                                    <a:pt x="17" y="8"/>
                                  </a:lnTo>
                                  <a:lnTo>
                                    <a:pt x="4" y="21"/>
                                  </a:lnTo>
                                  <a:lnTo>
                                    <a:pt x="0" y="38"/>
                                  </a:lnTo>
                                  <a:lnTo>
                                    <a:pt x="0" y="54"/>
                                  </a:lnTo>
                                  <a:lnTo>
                                    <a:pt x="9" y="71"/>
                                  </a:lnTo>
                                  <a:lnTo>
                                    <a:pt x="21" y="84"/>
                                  </a:lnTo>
                                  <a:lnTo>
                                    <a:pt x="39" y="88"/>
                                  </a:lnTo>
                                  <a:lnTo>
                                    <a:pt x="56" y="84"/>
                                  </a:lnTo>
                                  <a:lnTo>
                                    <a:pt x="69" y="76"/>
                                  </a:lnTo>
                                  <a:lnTo>
                                    <a:pt x="81" y="63"/>
                                  </a:lnTo>
                                  <a:lnTo>
                                    <a:pt x="86" y="46"/>
                                  </a:lnTo>
                                  <a:lnTo>
                                    <a:pt x="86" y="29"/>
                                  </a:lnTo>
                                  <a:lnTo>
                                    <a:pt x="77" y="16"/>
                                  </a:lnTo>
                                  <a:lnTo>
                                    <a:pt x="64" y="4"/>
                                  </a:lnTo>
                                  <a:close/>
                                </a:path>
                              </a:pathLst>
                            </a:custGeom>
                            <a:solidFill>
                              <a:srgbClr val="C60000"/>
                            </a:solidFill>
                            <a:ln w="9525">
                              <a:noFill/>
                              <a:round/>
                              <a:headEnd/>
                              <a:tailEnd/>
                            </a:ln>
                          </p:spPr>
                          <p:txBody>
                            <a:bodyPr/>
                            <a:lstStyle/>
                            <a:p>
                              <a:endParaRPr lang="en-US"/>
                            </a:p>
                          </p:txBody>
                        </p:sp>
                        <p:sp>
                          <p:nvSpPr>
                            <p:cNvPr id="266517" name="Freeform 277"/>
                            <p:cNvSpPr>
                              <a:spLocks/>
                            </p:cNvSpPr>
                            <p:nvPr/>
                          </p:nvSpPr>
                          <p:spPr bwMode="auto">
                            <a:xfrm>
                              <a:off x="1102" y="1031"/>
                              <a:ext cx="77" cy="76"/>
                            </a:xfrm>
                            <a:custGeom>
                              <a:avLst/>
                              <a:gdLst/>
                              <a:ahLst/>
                              <a:cxnLst>
                                <a:cxn ang="0">
                                  <a:pos x="56" y="4"/>
                                </a:cxn>
                                <a:cxn ang="0">
                                  <a:pos x="43" y="0"/>
                                </a:cxn>
                                <a:cxn ang="0">
                                  <a:pos x="30" y="0"/>
                                </a:cxn>
                                <a:cxn ang="0">
                                  <a:pos x="17" y="8"/>
                                </a:cxn>
                                <a:cxn ang="0">
                                  <a:pos x="5" y="21"/>
                                </a:cxn>
                                <a:cxn ang="0">
                                  <a:pos x="0" y="34"/>
                                </a:cxn>
                                <a:cxn ang="0">
                                  <a:pos x="5" y="46"/>
                                </a:cxn>
                                <a:cxn ang="0">
                                  <a:pos x="9" y="59"/>
                                </a:cxn>
                                <a:cxn ang="0">
                                  <a:pos x="22" y="72"/>
                                </a:cxn>
                                <a:cxn ang="0">
                                  <a:pos x="35" y="76"/>
                                </a:cxn>
                                <a:cxn ang="0">
                                  <a:pos x="52" y="76"/>
                                </a:cxn>
                                <a:cxn ang="0">
                                  <a:pos x="65" y="68"/>
                                </a:cxn>
                                <a:cxn ang="0">
                                  <a:pos x="73" y="55"/>
                                </a:cxn>
                                <a:cxn ang="0">
                                  <a:pos x="77" y="42"/>
                                </a:cxn>
                                <a:cxn ang="0">
                                  <a:pos x="77" y="25"/>
                                </a:cxn>
                                <a:cxn ang="0">
                                  <a:pos x="69" y="13"/>
                                </a:cxn>
                                <a:cxn ang="0">
                                  <a:pos x="56" y="4"/>
                                </a:cxn>
                              </a:cxnLst>
                              <a:rect l="0" t="0" r="r" b="b"/>
                              <a:pathLst>
                                <a:path w="77" h="76">
                                  <a:moveTo>
                                    <a:pt x="56" y="4"/>
                                  </a:moveTo>
                                  <a:lnTo>
                                    <a:pt x="43" y="0"/>
                                  </a:lnTo>
                                  <a:lnTo>
                                    <a:pt x="30" y="0"/>
                                  </a:lnTo>
                                  <a:lnTo>
                                    <a:pt x="17" y="8"/>
                                  </a:lnTo>
                                  <a:lnTo>
                                    <a:pt x="5" y="21"/>
                                  </a:lnTo>
                                  <a:lnTo>
                                    <a:pt x="0" y="34"/>
                                  </a:lnTo>
                                  <a:lnTo>
                                    <a:pt x="5" y="46"/>
                                  </a:lnTo>
                                  <a:lnTo>
                                    <a:pt x="9" y="59"/>
                                  </a:lnTo>
                                  <a:lnTo>
                                    <a:pt x="22" y="72"/>
                                  </a:lnTo>
                                  <a:lnTo>
                                    <a:pt x="35" y="76"/>
                                  </a:lnTo>
                                  <a:lnTo>
                                    <a:pt x="52" y="76"/>
                                  </a:lnTo>
                                  <a:lnTo>
                                    <a:pt x="65" y="68"/>
                                  </a:lnTo>
                                  <a:lnTo>
                                    <a:pt x="73" y="55"/>
                                  </a:lnTo>
                                  <a:lnTo>
                                    <a:pt x="77" y="42"/>
                                  </a:lnTo>
                                  <a:lnTo>
                                    <a:pt x="77" y="25"/>
                                  </a:lnTo>
                                  <a:lnTo>
                                    <a:pt x="69" y="13"/>
                                  </a:lnTo>
                                  <a:lnTo>
                                    <a:pt x="56" y="4"/>
                                  </a:lnTo>
                                  <a:close/>
                                </a:path>
                              </a:pathLst>
                            </a:custGeom>
                            <a:solidFill>
                              <a:srgbClr val="D70000"/>
                            </a:solidFill>
                            <a:ln w="9525">
                              <a:noFill/>
                              <a:round/>
                              <a:headEnd/>
                              <a:tailEnd/>
                            </a:ln>
                          </p:spPr>
                          <p:txBody>
                            <a:bodyPr/>
                            <a:lstStyle/>
                            <a:p>
                              <a:endParaRPr lang="en-US"/>
                            </a:p>
                          </p:txBody>
                        </p:sp>
                        <p:sp>
                          <p:nvSpPr>
                            <p:cNvPr id="266518" name="Freeform 278"/>
                            <p:cNvSpPr>
                              <a:spLocks/>
                            </p:cNvSpPr>
                            <p:nvPr/>
                          </p:nvSpPr>
                          <p:spPr bwMode="auto">
                            <a:xfrm>
                              <a:off x="1107" y="1035"/>
                              <a:ext cx="68" cy="68"/>
                            </a:xfrm>
                            <a:custGeom>
                              <a:avLst/>
                              <a:gdLst/>
                              <a:ahLst/>
                              <a:cxnLst>
                                <a:cxn ang="0">
                                  <a:pos x="51" y="4"/>
                                </a:cxn>
                                <a:cxn ang="0">
                                  <a:pos x="38" y="0"/>
                                </a:cxn>
                                <a:cxn ang="0">
                                  <a:pos x="25" y="0"/>
                                </a:cxn>
                                <a:cxn ang="0">
                                  <a:pos x="12" y="9"/>
                                </a:cxn>
                                <a:cxn ang="0">
                                  <a:pos x="4" y="17"/>
                                </a:cxn>
                                <a:cxn ang="0">
                                  <a:pos x="0" y="30"/>
                                </a:cxn>
                                <a:cxn ang="0">
                                  <a:pos x="0" y="42"/>
                                </a:cxn>
                                <a:cxn ang="0">
                                  <a:pos x="8" y="55"/>
                                </a:cxn>
                                <a:cxn ang="0">
                                  <a:pos x="17" y="64"/>
                                </a:cxn>
                                <a:cxn ang="0">
                                  <a:pos x="30" y="68"/>
                                </a:cxn>
                                <a:cxn ang="0">
                                  <a:pos x="42" y="68"/>
                                </a:cxn>
                                <a:cxn ang="0">
                                  <a:pos x="55" y="59"/>
                                </a:cxn>
                                <a:cxn ang="0">
                                  <a:pos x="64" y="51"/>
                                </a:cxn>
                                <a:cxn ang="0">
                                  <a:pos x="68" y="38"/>
                                </a:cxn>
                                <a:cxn ang="0">
                                  <a:pos x="68" y="26"/>
                                </a:cxn>
                                <a:cxn ang="0">
                                  <a:pos x="60" y="13"/>
                                </a:cxn>
                                <a:cxn ang="0">
                                  <a:pos x="51" y="4"/>
                                </a:cxn>
                              </a:cxnLst>
                              <a:rect l="0" t="0" r="r" b="b"/>
                              <a:pathLst>
                                <a:path w="68" h="68">
                                  <a:moveTo>
                                    <a:pt x="51" y="4"/>
                                  </a:moveTo>
                                  <a:lnTo>
                                    <a:pt x="38" y="0"/>
                                  </a:lnTo>
                                  <a:lnTo>
                                    <a:pt x="25" y="0"/>
                                  </a:lnTo>
                                  <a:lnTo>
                                    <a:pt x="12" y="9"/>
                                  </a:lnTo>
                                  <a:lnTo>
                                    <a:pt x="4" y="17"/>
                                  </a:lnTo>
                                  <a:lnTo>
                                    <a:pt x="0" y="30"/>
                                  </a:lnTo>
                                  <a:lnTo>
                                    <a:pt x="0" y="42"/>
                                  </a:lnTo>
                                  <a:lnTo>
                                    <a:pt x="8" y="55"/>
                                  </a:lnTo>
                                  <a:lnTo>
                                    <a:pt x="17" y="64"/>
                                  </a:lnTo>
                                  <a:lnTo>
                                    <a:pt x="30" y="68"/>
                                  </a:lnTo>
                                  <a:lnTo>
                                    <a:pt x="42" y="68"/>
                                  </a:lnTo>
                                  <a:lnTo>
                                    <a:pt x="55" y="59"/>
                                  </a:lnTo>
                                  <a:lnTo>
                                    <a:pt x="64" y="51"/>
                                  </a:lnTo>
                                  <a:lnTo>
                                    <a:pt x="68" y="38"/>
                                  </a:lnTo>
                                  <a:lnTo>
                                    <a:pt x="68" y="26"/>
                                  </a:lnTo>
                                  <a:lnTo>
                                    <a:pt x="60" y="13"/>
                                  </a:lnTo>
                                  <a:lnTo>
                                    <a:pt x="51" y="4"/>
                                  </a:lnTo>
                                  <a:close/>
                                </a:path>
                              </a:pathLst>
                            </a:custGeom>
                            <a:solidFill>
                              <a:srgbClr val="E50000"/>
                            </a:solidFill>
                            <a:ln w="9525">
                              <a:noFill/>
                              <a:round/>
                              <a:headEnd/>
                              <a:tailEnd/>
                            </a:ln>
                          </p:spPr>
                          <p:txBody>
                            <a:bodyPr/>
                            <a:lstStyle/>
                            <a:p>
                              <a:endParaRPr lang="en-US"/>
                            </a:p>
                          </p:txBody>
                        </p:sp>
                        <p:sp>
                          <p:nvSpPr>
                            <p:cNvPr id="266519" name="Freeform 279"/>
                            <p:cNvSpPr>
                              <a:spLocks/>
                            </p:cNvSpPr>
                            <p:nvPr/>
                          </p:nvSpPr>
                          <p:spPr bwMode="auto">
                            <a:xfrm>
                              <a:off x="1115" y="1044"/>
                              <a:ext cx="52" cy="50"/>
                            </a:xfrm>
                            <a:custGeom>
                              <a:avLst/>
                              <a:gdLst/>
                              <a:ahLst/>
                              <a:cxnLst>
                                <a:cxn ang="0">
                                  <a:pos x="39" y="4"/>
                                </a:cxn>
                                <a:cxn ang="0">
                                  <a:pos x="30" y="0"/>
                                </a:cxn>
                                <a:cxn ang="0">
                                  <a:pos x="22" y="0"/>
                                </a:cxn>
                                <a:cxn ang="0">
                                  <a:pos x="4" y="12"/>
                                </a:cxn>
                                <a:cxn ang="0">
                                  <a:pos x="0" y="21"/>
                                </a:cxn>
                                <a:cxn ang="0">
                                  <a:pos x="0" y="33"/>
                                </a:cxn>
                                <a:cxn ang="0">
                                  <a:pos x="4" y="42"/>
                                </a:cxn>
                                <a:cxn ang="0">
                                  <a:pos x="13" y="46"/>
                                </a:cxn>
                                <a:cxn ang="0">
                                  <a:pos x="22" y="50"/>
                                </a:cxn>
                                <a:cxn ang="0">
                                  <a:pos x="34" y="50"/>
                                </a:cxn>
                                <a:cxn ang="0">
                                  <a:pos x="43" y="46"/>
                                </a:cxn>
                                <a:cxn ang="0">
                                  <a:pos x="47" y="38"/>
                                </a:cxn>
                                <a:cxn ang="0">
                                  <a:pos x="52" y="29"/>
                                </a:cxn>
                                <a:cxn ang="0">
                                  <a:pos x="52" y="17"/>
                                </a:cxn>
                                <a:cxn ang="0">
                                  <a:pos x="47" y="8"/>
                                </a:cxn>
                                <a:cxn ang="0">
                                  <a:pos x="39" y="4"/>
                                </a:cxn>
                              </a:cxnLst>
                              <a:rect l="0" t="0" r="r" b="b"/>
                              <a:pathLst>
                                <a:path w="52" h="50">
                                  <a:moveTo>
                                    <a:pt x="39" y="4"/>
                                  </a:moveTo>
                                  <a:lnTo>
                                    <a:pt x="30" y="0"/>
                                  </a:lnTo>
                                  <a:lnTo>
                                    <a:pt x="22" y="0"/>
                                  </a:lnTo>
                                  <a:lnTo>
                                    <a:pt x="4" y="12"/>
                                  </a:lnTo>
                                  <a:lnTo>
                                    <a:pt x="0" y="21"/>
                                  </a:lnTo>
                                  <a:lnTo>
                                    <a:pt x="0" y="33"/>
                                  </a:lnTo>
                                  <a:lnTo>
                                    <a:pt x="4" y="42"/>
                                  </a:lnTo>
                                  <a:lnTo>
                                    <a:pt x="13" y="46"/>
                                  </a:lnTo>
                                  <a:lnTo>
                                    <a:pt x="22" y="50"/>
                                  </a:lnTo>
                                  <a:lnTo>
                                    <a:pt x="34" y="50"/>
                                  </a:lnTo>
                                  <a:lnTo>
                                    <a:pt x="43" y="46"/>
                                  </a:lnTo>
                                  <a:lnTo>
                                    <a:pt x="47" y="38"/>
                                  </a:lnTo>
                                  <a:lnTo>
                                    <a:pt x="52" y="29"/>
                                  </a:lnTo>
                                  <a:lnTo>
                                    <a:pt x="52" y="17"/>
                                  </a:lnTo>
                                  <a:lnTo>
                                    <a:pt x="47" y="8"/>
                                  </a:lnTo>
                                  <a:lnTo>
                                    <a:pt x="39" y="4"/>
                                  </a:lnTo>
                                  <a:close/>
                                </a:path>
                              </a:pathLst>
                            </a:custGeom>
                            <a:solidFill>
                              <a:srgbClr val="F00000"/>
                            </a:solidFill>
                            <a:ln w="9525">
                              <a:noFill/>
                              <a:round/>
                              <a:headEnd/>
                              <a:tailEnd/>
                            </a:ln>
                          </p:spPr>
                          <p:txBody>
                            <a:bodyPr/>
                            <a:lstStyle/>
                            <a:p>
                              <a:endParaRPr lang="en-US"/>
                            </a:p>
                          </p:txBody>
                        </p:sp>
                        <p:sp>
                          <p:nvSpPr>
                            <p:cNvPr id="266520" name="Freeform 280"/>
                            <p:cNvSpPr>
                              <a:spLocks/>
                            </p:cNvSpPr>
                            <p:nvPr/>
                          </p:nvSpPr>
                          <p:spPr bwMode="auto">
                            <a:xfrm>
                              <a:off x="1124" y="1052"/>
                              <a:ext cx="34" cy="34"/>
                            </a:xfrm>
                            <a:custGeom>
                              <a:avLst/>
                              <a:gdLst/>
                              <a:ahLst/>
                              <a:cxnLst>
                                <a:cxn ang="0">
                                  <a:pos x="25" y="0"/>
                                </a:cxn>
                                <a:cxn ang="0">
                                  <a:pos x="13" y="0"/>
                                </a:cxn>
                                <a:cxn ang="0">
                                  <a:pos x="4" y="9"/>
                                </a:cxn>
                                <a:cxn ang="0">
                                  <a:pos x="0" y="21"/>
                                </a:cxn>
                                <a:cxn ang="0">
                                  <a:pos x="8" y="30"/>
                                </a:cxn>
                                <a:cxn ang="0">
                                  <a:pos x="17" y="34"/>
                                </a:cxn>
                                <a:cxn ang="0">
                                  <a:pos x="21" y="34"/>
                                </a:cxn>
                                <a:cxn ang="0">
                                  <a:pos x="34" y="25"/>
                                </a:cxn>
                                <a:cxn ang="0">
                                  <a:pos x="34" y="13"/>
                                </a:cxn>
                                <a:cxn ang="0">
                                  <a:pos x="25" y="0"/>
                                </a:cxn>
                              </a:cxnLst>
                              <a:rect l="0" t="0" r="r" b="b"/>
                              <a:pathLst>
                                <a:path w="34" h="34">
                                  <a:moveTo>
                                    <a:pt x="25" y="0"/>
                                  </a:moveTo>
                                  <a:lnTo>
                                    <a:pt x="13" y="0"/>
                                  </a:lnTo>
                                  <a:lnTo>
                                    <a:pt x="4" y="9"/>
                                  </a:lnTo>
                                  <a:lnTo>
                                    <a:pt x="0" y="21"/>
                                  </a:lnTo>
                                  <a:lnTo>
                                    <a:pt x="8" y="30"/>
                                  </a:lnTo>
                                  <a:lnTo>
                                    <a:pt x="17" y="34"/>
                                  </a:lnTo>
                                  <a:lnTo>
                                    <a:pt x="21" y="34"/>
                                  </a:lnTo>
                                  <a:lnTo>
                                    <a:pt x="34" y="25"/>
                                  </a:lnTo>
                                  <a:lnTo>
                                    <a:pt x="34" y="13"/>
                                  </a:lnTo>
                                  <a:lnTo>
                                    <a:pt x="25" y="0"/>
                                  </a:lnTo>
                                  <a:close/>
                                </a:path>
                              </a:pathLst>
                            </a:custGeom>
                            <a:solidFill>
                              <a:srgbClr val="F70000"/>
                            </a:solidFill>
                            <a:ln w="9525">
                              <a:noFill/>
                              <a:round/>
                              <a:headEnd/>
                              <a:tailEnd/>
                            </a:ln>
                          </p:spPr>
                          <p:txBody>
                            <a:bodyPr/>
                            <a:lstStyle/>
                            <a:p>
                              <a:endParaRPr lang="en-US"/>
                            </a:p>
                          </p:txBody>
                        </p:sp>
                        <p:sp>
                          <p:nvSpPr>
                            <p:cNvPr id="266521" name="Freeform 281"/>
                            <p:cNvSpPr>
                              <a:spLocks/>
                            </p:cNvSpPr>
                            <p:nvPr/>
                          </p:nvSpPr>
                          <p:spPr bwMode="auto">
                            <a:xfrm>
                              <a:off x="1132" y="1061"/>
                              <a:ext cx="17" cy="16"/>
                            </a:xfrm>
                            <a:custGeom>
                              <a:avLst/>
                              <a:gdLst/>
                              <a:ahLst/>
                              <a:cxnLst>
                                <a:cxn ang="0">
                                  <a:pos x="13" y="0"/>
                                </a:cxn>
                                <a:cxn ang="0">
                                  <a:pos x="9" y="0"/>
                                </a:cxn>
                                <a:cxn ang="0">
                                  <a:pos x="0" y="4"/>
                                </a:cxn>
                                <a:cxn ang="0">
                                  <a:pos x="0" y="12"/>
                                </a:cxn>
                                <a:cxn ang="0">
                                  <a:pos x="5" y="16"/>
                                </a:cxn>
                                <a:cxn ang="0">
                                  <a:pos x="13" y="16"/>
                                </a:cxn>
                                <a:cxn ang="0">
                                  <a:pos x="17" y="12"/>
                                </a:cxn>
                                <a:cxn ang="0">
                                  <a:pos x="17" y="8"/>
                                </a:cxn>
                                <a:cxn ang="0">
                                  <a:pos x="13" y="0"/>
                                </a:cxn>
                              </a:cxnLst>
                              <a:rect l="0" t="0" r="r" b="b"/>
                              <a:pathLst>
                                <a:path w="17" h="16">
                                  <a:moveTo>
                                    <a:pt x="13" y="0"/>
                                  </a:moveTo>
                                  <a:lnTo>
                                    <a:pt x="9" y="0"/>
                                  </a:lnTo>
                                  <a:lnTo>
                                    <a:pt x="0" y="4"/>
                                  </a:lnTo>
                                  <a:lnTo>
                                    <a:pt x="0" y="12"/>
                                  </a:lnTo>
                                  <a:lnTo>
                                    <a:pt x="5" y="16"/>
                                  </a:lnTo>
                                  <a:lnTo>
                                    <a:pt x="13" y="16"/>
                                  </a:lnTo>
                                  <a:lnTo>
                                    <a:pt x="17" y="12"/>
                                  </a:lnTo>
                                  <a:lnTo>
                                    <a:pt x="17" y="8"/>
                                  </a:lnTo>
                                  <a:lnTo>
                                    <a:pt x="13" y="0"/>
                                  </a:lnTo>
                                  <a:close/>
                                </a:path>
                              </a:pathLst>
                            </a:custGeom>
                            <a:solidFill>
                              <a:srgbClr val="FC0000"/>
                            </a:solidFill>
                            <a:ln w="9525">
                              <a:noFill/>
                              <a:round/>
                              <a:headEnd/>
                              <a:tailEnd/>
                            </a:ln>
                          </p:spPr>
                          <p:txBody>
                            <a:bodyPr/>
                            <a:lstStyle/>
                            <a:p>
                              <a:endParaRPr lang="en-US"/>
                            </a:p>
                          </p:txBody>
                        </p:sp>
                      </p:grpSp>
                      <p:sp>
                        <p:nvSpPr>
                          <p:cNvPr id="266522" name="Freeform 282"/>
                          <p:cNvSpPr>
                            <a:spLocks/>
                          </p:cNvSpPr>
                          <p:nvPr/>
                        </p:nvSpPr>
                        <p:spPr bwMode="auto">
                          <a:xfrm>
                            <a:off x="1055" y="985"/>
                            <a:ext cx="176" cy="173"/>
                          </a:xfrm>
                          <a:custGeom>
                            <a:avLst/>
                            <a:gdLst/>
                            <a:ahLst/>
                            <a:cxnLst>
                              <a:cxn ang="0">
                                <a:pos x="129" y="12"/>
                              </a:cxn>
                              <a:cxn ang="0">
                                <a:pos x="94" y="0"/>
                              </a:cxn>
                              <a:cxn ang="0">
                                <a:pos x="64" y="4"/>
                              </a:cxn>
                              <a:cxn ang="0">
                                <a:pos x="35" y="21"/>
                              </a:cxn>
                              <a:cxn ang="0">
                                <a:pos x="9" y="46"/>
                              </a:cxn>
                              <a:cxn ang="0">
                                <a:pos x="0" y="80"/>
                              </a:cxn>
                              <a:cxn ang="0">
                                <a:pos x="5" y="114"/>
                              </a:cxn>
                              <a:cxn ang="0">
                                <a:pos x="22" y="143"/>
                              </a:cxn>
                              <a:cxn ang="0">
                                <a:pos x="47" y="164"/>
                              </a:cxn>
                              <a:cxn ang="0">
                                <a:pos x="82" y="173"/>
                              </a:cxn>
                              <a:cxn ang="0">
                                <a:pos x="112" y="168"/>
                              </a:cxn>
                              <a:cxn ang="0">
                                <a:pos x="142" y="151"/>
                              </a:cxn>
                              <a:cxn ang="0">
                                <a:pos x="163" y="126"/>
                              </a:cxn>
                              <a:cxn ang="0">
                                <a:pos x="176" y="92"/>
                              </a:cxn>
                              <a:cxn ang="0">
                                <a:pos x="171" y="63"/>
                              </a:cxn>
                              <a:cxn ang="0">
                                <a:pos x="154" y="33"/>
                              </a:cxn>
                              <a:cxn ang="0">
                                <a:pos x="129" y="12"/>
                              </a:cxn>
                            </a:cxnLst>
                            <a:rect l="0" t="0" r="r" b="b"/>
                            <a:pathLst>
                              <a:path w="176" h="173">
                                <a:moveTo>
                                  <a:pt x="129" y="12"/>
                                </a:moveTo>
                                <a:lnTo>
                                  <a:pt x="94" y="0"/>
                                </a:lnTo>
                                <a:lnTo>
                                  <a:pt x="64" y="4"/>
                                </a:lnTo>
                                <a:lnTo>
                                  <a:pt x="35" y="21"/>
                                </a:lnTo>
                                <a:lnTo>
                                  <a:pt x="9" y="46"/>
                                </a:lnTo>
                                <a:lnTo>
                                  <a:pt x="0" y="80"/>
                                </a:lnTo>
                                <a:lnTo>
                                  <a:pt x="5" y="114"/>
                                </a:lnTo>
                                <a:lnTo>
                                  <a:pt x="22" y="143"/>
                                </a:lnTo>
                                <a:lnTo>
                                  <a:pt x="47" y="164"/>
                                </a:lnTo>
                                <a:lnTo>
                                  <a:pt x="82" y="173"/>
                                </a:lnTo>
                                <a:lnTo>
                                  <a:pt x="112" y="168"/>
                                </a:lnTo>
                                <a:lnTo>
                                  <a:pt x="142" y="151"/>
                                </a:lnTo>
                                <a:lnTo>
                                  <a:pt x="163" y="126"/>
                                </a:lnTo>
                                <a:lnTo>
                                  <a:pt x="176" y="92"/>
                                </a:lnTo>
                                <a:lnTo>
                                  <a:pt x="171" y="63"/>
                                </a:lnTo>
                                <a:lnTo>
                                  <a:pt x="154" y="33"/>
                                </a:lnTo>
                                <a:lnTo>
                                  <a:pt x="129" y="12"/>
                                </a:lnTo>
                                <a:close/>
                              </a:path>
                            </a:pathLst>
                          </a:custGeom>
                          <a:noFill/>
                          <a:ln w="6350">
                            <a:solidFill>
                              <a:srgbClr val="000000"/>
                            </a:solidFill>
                            <a:prstDash val="solid"/>
                            <a:round/>
                            <a:headEnd/>
                            <a:tailEnd/>
                          </a:ln>
                        </p:spPr>
                        <p:txBody>
                          <a:bodyPr/>
                          <a:lstStyle/>
                          <a:p>
                            <a:endParaRPr lang="en-US"/>
                          </a:p>
                        </p:txBody>
                      </p:sp>
                    </p:grpSp>
                    <p:grpSp>
                      <p:nvGrpSpPr>
                        <p:cNvPr id="28" name="Group 283"/>
                        <p:cNvGrpSpPr>
                          <a:grpSpLocks/>
                        </p:cNvGrpSpPr>
                        <p:nvPr/>
                      </p:nvGrpSpPr>
                      <p:grpSpPr bwMode="auto">
                        <a:xfrm>
                          <a:off x="931" y="997"/>
                          <a:ext cx="176" cy="173"/>
                          <a:chOff x="931" y="997"/>
                          <a:chExt cx="176" cy="173"/>
                        </a:xfrm>
                      </p:grpSpPr>
                      <p:grpSp>
                        <p:nvGrpSpPr>
                          <p:cNvPr id="29" name="Group 284"/>
                          <p:cNvGrpSpPr>
                            <a:grpSpLocks/>
                          </p:cNvGrpSpPr>
                          <p:nvPr/>
                        </p:nvGrpSpPr>
                        <p:grpSpPr bwMode="auto">
                          <a:xfrm>
                            <a:off x="931" y="997"/>
                            <a:ext cx="176" cy="173"/>
                            <a:chOff x="931" y="997"/>
                            <a:chExt cx="176" cy="173"/>
                          </a:xfrm>
                        </p:grpSpPr>
                        <p:sp>
                          <p:nvSpPr>
                            <p:cNvPr id="266525" name="Freeform 285"/>
                            <p:cNvSpPr>
                              <a:spLocks/>
                            </p:cNvSpPr>
                            <p:nvPr/>
                          </p:nvSpPr>
                          <p:spPr bwMode="auto">
                            <a:xfrm>
                              <a:off x="931" y="997"/>
                              <a:ext cx="176" cy="173"/>
                            </a:xfrm>
                            <a:custGeom>
                              <a:avLst/>
                              <a:gdLst/>
                              <a:ahLst/>
                              <a:cxnLst>
                                <a:cxn ang="0">
                                  <a:pos x="129" y="9"/>
                                </a:cxn>
                                <a:cxn ang="0">
                                  <a:pos x="99" y="0"/>
                                </a:cxn>
                                <a:cxn ang="0">
                                  <a:pos x="64" y="4"/>
                                </a:cxn>
                                <a:cxn ang="0">
                                  <a:pos x="34" y="17"/>
                                </a:cxn>
                                <a:cxn ang="0">
                                  <a:pos x="13" y="42"/>
                                </a:cxn>
                                <a:cxn ang="0">
                                  <a:pos x="0" y="76"/>
                                </a:cxn>
                                <a:cxn ang="0">
                                  <a:pos x="4" y="110"/>
                                </a:cxn>
                                <a:cxn ang="0">
                                  <a:pos x="22" y="139"/>
                                </a:cxn>
                                <a:cxn ang="0">
                                  <a:pos x="47" y="161"/>
                                </a:cxn>
                                <a:cxn ang="0">
                                  <a:pos x="81" y="173"/>
                                </a:cxn>
                                <a:cxn ang="0">
                                  <a:pos x="116" y="169"/>
                                </a:cxn>
                                <a:cxn ang="0">
                                  <a:pos x="146" y="152"/>
                                </a:cxn>
                                <a:cxn ang="0">
                                  <a:pos x="167" y="127"/>
                                </a:cxn>
                                <a:cxn ang="0">
                                  <a:pos x="176" y="93"/>
                                </a:cxn>
                                <a:cxn ang="0">
                                  <a:pos x="171" y="64"/>
                                </a:cxn>
                                <a:cxn ang="0">
                                  <a:pos x="154" y="34"/>
                                </a:cxn>
                                <a:cxn ang="0">
                                  <a:pos x="129" y="9"/>
                                </a:cxn>
                              </a:cxnLst>
                              <a:rect l="0" t="0" r="r" b="b"/>
                              <a:pathLst>
                                <a:path w="176" h="173">
                                  <a:moveTo>
                                    <a:pt x="129" y="9"/>
                                  </a:moveTo>
                                  <a:lnTo>
                                    <a:pt x="99" y="0"/>
                                  </a:lnTo>
                                  <a:lnTo>
                                    <a:pt x="64" y="4"/>
                                  </a:lnTo>
                                  <a:lnTo>
                                    <a:pt x="34" y="17"/>
                                  </a:lnTo>
                                  <a:lnTo>
                                    <a:pt x="13" y="42"/>
                                  </a:lnTo>
                                  <a:lnTo>
                                    <a:pt x="0" y="76"/>
                                  </a:lnTo>
                                  <a:lnTo>
                                    <a:pt x="4" y="110"/>
                                  </a:lnTo>
                                  <a:lnTo>
                                    <a:pt x="22" y="139"/>
                                  </a:lnTo>
                                  <a:lnTo>
                                    <a:pt x="47" y="161"/>
                                  </a:lnTo>
                                  <a:lnTo>
                                    <a:pt x="81" y="173"/>
                                  </a:lnTo>
                                  <a:lnTo>
                                    <a:pt x="116" y="169"/>
                                  </a:lnTo>
                                  <a:lnTo>
                                    <a:pt x="146" y="152"/>
                                  </a:lnTo>
                                  <a:lnTo>
                                    <a:pt x="167" y="127"/>
                                  </a:lnTo>
                                  <a:lnTo>
                                    <a:pt x="176" y="93"/>
                                  </a:lnTo>
                                  <a:lnTo>
                                    <a:pt x="171" y="64"/>
                                  </a:lnTo>
                                  <a:lnTo>
                                    <a:pt x="154" y="34"/>
                                  </a:lnTo>
                                  <a:lnTo>
                                    <a:pt x="129" y="9"/>
                                  </a:lnTo>
                                  <a:close/>
                                </a:path>
                              </a:pathLst>
                            </a:custGeom>
                            <a:solidFill>
                              <a:srgbClr val="172F76"/>
                            </a:solidFill>
                            <a:ln w="9525">
                              <a:noFill/>
                              <a:round/>
                              <a:headEnd/>
                              <a:tailEnd/>
                            </a:ln>
                          </p:spPr>
                          <p:txBody>
                            <a:bodyPr/>
                            <a:lstStyle/>
                            <a:p>
                              <a:endParaRPr lang="en-US"/>
                            </a:p>
                          </p:txBody>
                        </p:sp>
                        <p:sp>
                          <p:nvSpPr>
                            <p:cNvPr id="266526" name="Freeform 286"/>
                            <p:cNvSpPr>
                              <a:spLocks/>
                            </p:cNvSpPr>
                            <p:nvPr/>
                          </p:nvSpPr>
                          <p:spPr bwMode="auto">
                            <a:xfrm>
                              <a:off x="935" y="997"/>
                              <a:ext cx="167" cy="161"/>
                            </a:xfrm>
                            <a:custGeom>
                              <a:avLst/>
                              <a:gdLst/>
                              <a:ahLst/>
                              <a:cxnLst>
                                <a:cxn ang="0">
                                  <a:pos x="125" y="9"/>
                                </a:cxn>
                                <a:cxn ang="0">
                                  <a:pos x="90" y="0"/>
                                </a:cxn>
                                <a:cxn ang="0">
                                  <a:pos x="60" y="0"/>
                                </a:cxn>
                                <a:cxn ang="0">
                                  <a:pos x="30" y="17"/>
                                </a:cxn>
                                <a:cxn ang="0">
                                  <a:pos x="9" y="42"/>
                                </a:cxn>
                                <a:cxn ang="0">
                                  <a:pos x="0" y="72"/>
                                </a:cxn>
                                <a:cxn ang="0">
                                  <a:pos x="0" y="106"/>
                                </a:cxn>
                                <a:cxn ang="0">
                                  <a:pos x="18" y="131"/>
                                </a:cxn>
                                <a:cxn ang="0">
                                  <a:pos x="43" y="152"/>
                                </a:cxn>
                                <a:cxn ang="0">
                                  <a:pos x="73" y="161"/>
                                </a:cxn>
                                <a:cxn ang="0">
                                  <a:pos x="107" y="161"/>
                                </a:cxn>
                                <a:cxn ang="0">
                                  <a:pos x="133" y="144"/>
                                </a:cxn>
                                <a:cxn ang="0">
                                  <a:pos x="155" y="118"/>
                                </a:cxn>
                                <a:cxn ang="0">
                                  <a:pos x="167" y="89"/>
                                </a:cxn>
                                <a:cxn ang="0">
                                  <a:pos x="163" y="59"/>
                                </a:cxn>
                                <a:cxn ang="0">
                                  <a:pos x="150" y="30"/>
                                </a:cxn>
                                <a:cxn ang="0">
                                  <a:pos x="125" y="9"/>
                                </a:cxn>
                              </a:cxnLst>
                              <a:rect l="0" t="0" r="r" b="b"/>
                              <a:pathLst>
                                <a:path w="167" h="161">
                                  <a:moveTo>
                                    <a:pt x="125" y="9"/>
                                  </a:moveTo>
                                  <a:lnTo>
                                    <a:pt x="90" y="0"/>
                                  </a:lnTo>
                                  <a:lnTo>
                                    <a:pt x="60" y="0"/>
                                  </a:lnTo>
                                  <a:lnTo>
                                    <a:pt x="30" y="17"/>
                                  </a:lnTo>
                                  <a:lnTo>
                                    <a:pt x="9" y="42"/>
                                  </a:lnTo>
                                  <a:lnTo>
                                    <a:pt x="0" y="72"/>
                                  </a:lnTo>
                                  <a:lnTo>
                                    <a:pt x="0" y="106"/>
                                  </a:lnTo>
                                  <a:lnTo>
                                    <a:pt x="18" y="131"/>
                                  </a:lnTo>
                                  <a:lnTo>
                                    <a:pt x="43" y="152"/>
                                  </a:lnTo>
                                  <a:lnTo>
                                    <a:pt x="73" y="161"/>
                                  </a:lnTo>
                                  <a:lnTo>
                                    <a:pt x="107" y="161"/>
                                  </a:lnTo>
                                  <a:lnTo>
                                    <a:pt x="133" y="144"/>
                                  </a:lnTo>
                                  <a:lnTo>
                                    <a:pt x="155" y="118"/>
                                  </a:lnTo>
                                  <a:lnTo>
                                    <a:pt x="167" y="89"/>
                                  </a:lnTo>
                                  <a:lnTo>
                                    <a:pt x="163" y="59"/>
                                  </a:lnTo>
                                  <a:lnTo>
                                    <a:pt x="150" y="30"/>
                                  </a:lnTo>
                                  <a:lnTo>
                                    <a:pt x="125" y="9"/>
                                  </a:lnTo>
                                  <a:close/>
                                </a:path>
                              </a:pathLst>
                            </a:custGeom>
                            <a:solidFill>
                              <a:srgbClr val="18317B"/>
                            </a:solidFill>
                            <a:ln w="9525">
                              <a:noFill/>
                              <a:round/>
                              <a:headEnd/>
                              <a:tailEnd/>
                            </a:ln>
                          </p:spPr>
                          <p:txBody>
                            <a:bodyPr/>
                            <a:lstStyle/>
                            <a:p>
                              <a:endParaRPr lang="en-US"/>
                            </a:p>
                          </p:txBody>
                        </p:sp>
                        <p:sp>
                          <p:nvSpPr>
                            <p:cNvPr id="266527" name="Freeform 287"/>
                            <p:cNvSpPr>
                              <a:spLocks/>
                            </p:cNvSpPr>
                            <p:nvPr/>
                          </p:nvSpPr>
                          <p:spPr bwMode="auto">
                            <a:xfrm>
                              <a:off x="944" y="1001"/>
                              <a:ext cx="150" cy="148"/>
                            </a:xfrm>
                            <a:custGeom>
                              <a:avLst/>
                              <a:gdLst/>
                              <a:ahLst/>
                              <a:cxnLst>
                                <a:cxn ang="0">
                                  <a:pos x="111" y="9"/>
                                </a:cxn>
                                <a:cxn ang="0">
                                  <a:pos x="81" y="0"/>
                                </a:cxn>
                                <a:cxn ang="0">
                                  <a:pos x="56" y="5"/>
                                </a:cxn>
                                <a:cxn ang="0">
                                  <a:pos x="30" y="17"/>
                                </a:cxn>
                                <a:cxn ang="0">
                                  <a:pos x="9" y="43"/>
                                </a:cxn>
                                <a:cxn ang="0">
                                  <a:pos x="0" y="68"/>
                                </a:cxn>
                                <a:cxn ang="0">
                                  <a:pos x="0" y="98"/>
                                </a:cxn>
                                <a:cxn ang="0">
                                  <a:pos x="13" y="123"/>
                                </a:cxn>
                                <a:cxn ang="0">
                                  <a:pos x="39" y="140"/>
                                </a:cxn>
                                <a:cxn ang="0">
                                  <a:pos x="64" y="148"/>
                                </a:cxn>
                                <a:cxn ang="0">
                                  <a:pos x="94" y="148"/>
                                </a:cxn>
                                <a:cxn ang="0">
                                  <a:pos x="120" y="135"/>
                                </a:cxn>
                                <a:cxn ang="0">
                                  <a:pos x="141" y="110"/>
                                </a:cxn>
                                <a:cxn ang="0">
                                  <a:pos x="150" y="85"/>
                                </a:cxn>
                                <a:cxn ang="0">
                                  <a:pos x="146" y="55"/>
                                </a:cxn>
                                <a:cxn ang="0">
                                  <a:pos x="133" y="30"/>
                                </a:cxn>
                                <a:cxn ang="0">
                                  <a:pos x="111" y="9"/>
                                </a:cxn>
                              </a:cxnLst>
                              <a:rect l="0" t="0" r="r" b="b"/>
                              <a:pathLst>
                                <a:path w="150" h="148">
                                  <a:moveTo>
                                    <a:pt x="111" y="9"/>
                                  </a:moveTo>
                                  <a:lnTo>
                                    <a:pt x="81" y="0"/>
                                  </a:lnTo>
                                  <a:lnTo>
                                    <a:pt x="56" y="5"/>
                                  </a:lnTo>
                                  <a:lnTo>
                                    <a:pt x="30" y="17"/>
                                  </a:lnTo>
                                  <a:lnTo>
                                    <a:pt x="9" y="43"/>
                                  </a:lnTo>
                                  <a:lnTo>
                                    <a:pt x="0" y="68"/>
                                  </a:lnTo>
                                  <a:lnTo>
                                    <a:pt x="0" y="98"/>
                                  </a:lnTo>
                                  <a:lnTo>
                                    <a:pt x="13" y="123"/>
                                  </a:lnTo>
                                  <a:lnTo>
                                    <a:pt x="39" y="140"/>
                                  </a:lnTo>
                                  <a:lnTo>
                                    <a:pt x="64" y="148"/>
                                  </a:lnTo>
                                  <a:lnTo>
                                    <a:pt x="94" y="148"/>
                                  </a:lnTo>
                                  <a:lnTo>
                                    <a:pt x="120" y="135"/>
                                  </a:lnTo>
                                  <a:lnTo>
                                    <a:pt x="141" y="110"/>
                                  </a:lnTo>
                                  <a:lnTo>
                                    <a:pt x="150" y="85"/>
                                  </a:lnTo>
                                  <a:lnTo>
                                    <a:pt x="146" y="55"/>
                                  </a:lnTo>
                                  <a:lnTo>
                                    <a:pt x="133" y="30"/>
                                  </a:lnTo>
                                  <a:lnTo>
                                    <a:pt x="111" y="9"/>
                                  </a:lnTo>
                                  <a:close/>
                                </a:path>
                              </a:pathLst>
                            </a:custGeom>
                            <a:solidFill>
                              <a:srgbClr val="193484"/>
                            </a:solidFill>
                            <a:ln w="9525">
                              <a:noFill/>
                              <a:round/>
                              <a:headEnd/>
                              <a:tailEnd/>
                            </a:ln>
                          </p:spPr>
                          <p:txBody>
                            <a:bodyPr/>
                            <a:lstStyle/>
                            <a:p>
                              <a:endParaRPr lang="en-US"/>
                            </a:p>
                          </p:txBody>
                        </p:sp>
                        <p:sp>
                          <p:nvSpPr>
                            <p:cNvPr id="266528" name="Freeform 288"/>
                            <p:cNvSpPr>
                              <a:spLocks/>
                            </p:cNvSpPr>
                            <p:nvPr/>
                          </p:nvSpPr>
                          <p:spPr bwMode="auto">
                            <a:xfrm>
                              <a:off x="953" y="1010"/>
                              <a:ext cx="132" cy="135"/>
                            </a:xfrm>
                            <a:custGeom>
                              <a:avLst/>
                              <a:gdLst/>
                              <a:ahLst/>
                              <a:cxnLst>
                                <a:cxn ang="0">
                                  <a:pos x="98" y="8"/>
                                </a:cxn>
                                <a:cxn ang="0">
                                  <a:pos x="72" y="0"/>
                                </a:cxn>
                                <a:cxn ang="0">
                                  <a:pos x="47" y="4"/>
                                </a:cxn>
                                <a:cxn ang="0">
                                  <a:pos x="25" y="17"/>
                                </a:cxn>
                                <a:cxn ang="0">
                                  <a:pos x="8" y="34"/>
                                </a:cxn>
                                <a:cxn ang="0">
                                  <a:pos x="0" y="59"/>
                                </a:cxn>
                                <a:cxn ang="0">
                                  <a:pos x="4" y="84"/>
                                </a:cxn>
                                <a:cxn ang="0">
                                  <a:pos x="12" y="110"/>
                                </a:cxn>
                                <a:cxn ang="0">
                                  <a:pos x="34" y="126"/>
                                </a:cxn>
                                <a:cxn ang="0">
                                  <a:pos x="59" y="135"/>
                                </a:cxn>
                                <a:cxn ang="0">
                                  <a:pos x="85" y="131"/>
                                </a:cxn>
                                <a:cxn ang="0">
                                  <a:pos x="107" y="118"/>
                                </a:cxn>
                                <a:cxn ang="0">
                                  <a:pos x="124" y="97"/>
                                </a:cxn>
                                <a:cxn ang="0">
                                  <a:pos x="132" y="72"/>
                                </a:cxn>
                                <a:cxn ang="0">
                                  <a:pos x="128" y="46"/>
                                </a:cxn>
                                <a:cxn ang="0">
                                  <a:pos x="115" y="25"/>
                                </a:cxn>
                                <a:cxn ang="0">
                                  <a:pos x="98" y="8"/>
                                </a:cxn>
                              </a:cxnLst>
                              <a:rect l="0" t="0" r="r" b="b"/>
                              <a:pathLst>
                                <a:path w="132" h="135">
                                  <a:moveTo>
                                    <a:pt x="98" y="8"/>
                                  </a:moveTo>
                                  <a:lnTo>
                                    <a:pt x="72" y="0"/>
                                  </a:lnTo>
                                  <a:lnTo>
                                    <a:pt x="47" y="4"/>
                                  </a:lnTo>
                                  <a:lnTo>
                                    <a:pt x="25" y="17"/>
                                  </a:lnTo>
                                  <a:lnTo>
                                    <a:pt x="8" y="34"/>
                                  </a:lnTo>
                                  <a:lnTo>
                                    <a:pt x="0" y="59"/>
                                  </a:lnTo>
                                  <a:lnTo>
                                    <a:pt x="4" y="84"/>
                                  </a:lnTo>
                                  <a:lnTo>
                                    <a:pt x="12" y="110"/>
                                  </a:lnTo>
                                  <a:lnTo>
                                    <a:pt x="34" y="126"/>
                                  </a:lnTo>
                                  <a:lnTo>
                                    <a:pt x="59" y="135"/>
                                  </a:lnTo>
                                  <a:lnTo>
                                    <a:pt x="85" y="131"/>
                                  </a:lnTo>
                                  <a:lnTo>
                                    <a:pt x="107" y="118"/>
                                  </a:lnTo>
                                  <a:lnTo>
                                    <a:pt x="124" y="97"/>
                                  </a:lnTo>
                                  <a:lnTo>
                                    <a:pt x="132" y="72"/>
                                  </a:lnTo>
                                  <a:lnTo>
                                    <a:pt x="128" y="46"/>
                                  </a:lnTo>
                                  <a:lnTo>
                                    <a:pt x="115" y="25"/>
                                  </a:lnTo>
                                  <a:lnTo>
                                    <a:pt x="98" y="8"/>
                                  </a:lnTo>
                                  <a:close/>
                                </a:path>
                              </a:pathLst>
                            </a:custGeom>
                            <a:solidFill>
                              <a:srgbClr val="1C3991"/>
                            </a:solidFill>
                            <a:ln w="9525">
                              <a:noFill/>
                              <a:round/>
                              <a:headEnd/>
                              <a:tailEnd/>
                            </a:ln>
                          </p:spPr>
                          <p:txBody>
                            <a:bodyPr/>
                            <a:lstStyle/>
                            <a:p>
                              <a:endParaRPr lang="en-US"/>
                            </a:p>
                          </p:txBody>
                        </p:sp>
                        <p:sp>
                          <p:nvSpPr>
                            <p:cNvPr id="266529" name="Freeform 289"/>
                            <p:cNvSpPr>
                              <a:spLocks/>
                            </p:cNvSpPr>
                            <p:nvPr/>
                          </p:nvSpPr>
                          <p:spPr bwMode="auto">
                            <a:xfrm>
                              <a:off x="957" y="1014"/>
                              <a:ext cx="124" cy="127"/>
                            </a:xfrm>
                            <a:custGeom>
                              <a:avLst/>
                              <a:gdLst/>
                              <a:ahLst/>
                              <a:cxnLst>
                                <a:cxn ang="0">
                                  <a:pos x="90" y="9"/>
                                </a:cxn>
                                <a:cxn ang="0">
                                  <a:pos x="68" y="0"/>
                                </a:cxn>
                                <a:cxn ang="0">
                                  <a:pos x="43" y="4"/>
                                </a:cxn>
                                <a:cxn ang="0">
                                  <a:pos x="21" y="17"/>
                                </a:cxn>
                                <a:cxn ang="0">
                                  <a:pos x="4" y="34"/>
                                </a:cxn>
                                <a:cxn ang="0">
                                  <a:pos x="0" y="59"/>
                                </a:cxn>
                                <a:cxn ang="0">
                                  <a:pos x="0" y="80"/>
                                </a:cxn>
                                <a:cxn ang="0">
                                  <a:pos x="13" y="101"/>
                                </a:cxn>
                                <a:cxn ang="0">
                                  <a:pos x="30" y="118"/>
                                </a:cxn>
                                <a:cxn ang="0">
                                  <a:pos x="55" y="127"/>
                                </a:cxn>
                                <a:cxn ang="0">
                                  <a:pos x="77" y="122"/>
                                </a:cxn>
                                <a:cxn ang="0">
                                  <a:pos x="98" y="110"/>
                                </a:cxn>
                                <a:cxn ang="0">
                                  <a:pos x="115" y="93"/>
                                </a:cxn>
                                <a:cxn ang="0">
                                  <a:pos x="124" y="72"/>
                                </a:cxn>
                                <a:cxn ang="0">
                                  <a:pos x="120" y="47"/>
                                </a:cxn>
                                <a:cxn ang="0">
                                  <a:pos x="107" y="25"/>
                                </a:cxn>
                                <a:cxn ang="0">
                                  <a:pos x="90" y="9"/>
                                </a:cxn>
                              </a:cxnLst>
                              <a:rect l="0" t="0" r="r" b="b"/>
                              <a:pathLst>
                                <a:path w="124" h="127">
                                  <a:moveTo>
                                    <a:pt x="90" y="9"/>
                                  </a:moveTo>
                                  <a:lnTo>
                                    <a:pt x="68" y="0"/>
                                  </a:lnTo>
                                  <a:lnTo>
                                    <a:pt x="43" y="4"/>
                                  </a:lnTo>
                                  <a:lnTo>
                                    <a:pt x="21" y="17"/>
                                  </a:lnTo>
                                  <a:lnTo>
                                    <a:pt x="4" y="34"/>
                                  </a:lnTo>
                                  <a:lnTo>
                                    <a:pt x="0" y="59"/>
                                  </a:lnTo>
                                  <a:lnTo>
                                    <a:pt x="0" y="80"/>
                                  </a:lnTo>
                                  <a:lnTo>
                                    <a:pt x="13" y="101"/>
                                  </a:lnTo>
                                  <a:lnTo>
                                    <a:pt x="30" y="118"/>
                                  </a:lnTo>
                                  <a:lnTo>
                                    <a:pt x="55" y="127"/>
                                  </a:lnTo>
                                  <a:lnTo>
                                    <a:pt x="77" y="122"/>
                                  </a:lnTo>
                                  <a:lnTo>
                                    <a:pt x="98" y="110"/>
                                  </a:lnTo>
                                  <a:lnTo>
                                    <a:pt x="115" y="93"/>
                                  </a:lnTo>
                                  <a:lnTo>
                                    <a:pt x="124" y="72"/>
                                  </a:lnTo>
                                  <a:lnTo>
                                    <a:pt x="120" y="47"/>
                                  </a:lnTo>
                                  <a:lnTo>
                                    <a:pt x="107" y="25"/>
                                  </a:lnTo>
                                  <a:lnTo>
                                    <a:pt x="90" y="9"/>
                                  </a:lnTo>
                                  <a:close/>
                                </a:path>
                              </a:pathLst>
                            </a:custGeom>
                            <a:solidFill>
                              <a:srgbClr val="2040A1"/>
                            </a:solidFill>
                            <a:ln w="9525">
                              <a:noFill/>
                              <a:round/>
                              <a:headEnd/>
                              <a:tailEnd/>
                            </a:ln>
                          </p:spPr>
                          <p:txBody>
                            <a:bodyPr/>
                            <a:lstStyle/>
                            <a:p>
                              <a:endParaRPr lang="en-US"/>
                            </a:p>
                          </p:txBody>
                        </p:sp>
                        <p:sp>
                          <p:nvSpPr>
                            <p:cNvPr id="266530" name="Freeform 290"/>
                            <p:cNvSpPr>
                              <a:spLocks/>
                            </p:cNvSpPr>
                            <p:nvPr/>
                          </p:nvSpPr>
                          <p:spPr bwMode="auto">
                            <a:xfrm>
                              <a:off x="965" y="1027"/>
                              <a:ext cx="107" cy="101"/>
                            </a:xfrm>
                            <a:custGeom>
                              <a:avLst/>
                              <a:gdLst/>
                              <a:ahLst/>
                              <a:cxnLst>
                                <a:cxn ang="0">
                                  <a:pos x="77" y="4"/>
                                </a:cxn>
                                <a:cxn ang="0">
                                  <a:pos x="56" y="0"/>
                                </a:cxn>
                                <a:cxn ang="0">
                                  <a:pos x="39" y="0"/>
                                </a:cxn>
                                <a:cxn ang="0">
                                  <a:pos x="22" y="8"/>
                                </a:cxn>
                                <a:cxn ang="0">
                                  <a:pos x="5" y="25"/>
                                </a:cxn>
                                <a:cxn ang="0">
                                  <a:pos x="0" y="46"/>
                                </a:cxn>
                                <a:cxn ang="0">
                                  <a:pos x="0" y="67"/>
                                </a:cxn>
                                <a:cxn ang="0">
                                  <a:pos x="9" y="84"/>
                                </a:cxn>
                                <a:cxn ang="0">
                                  <a:pos x="26" y="97"/>
                                </a:cxn>
                                <a:cxn ang="0">
                                  <a:pos x="47" y="101"/>
                                </a:cxn>
                                <a:cxn ang="0">
                                  <a:pos x="69" y="101"/>
                                </a:cxn>
                                <a:cxn ang="0">
                                  <a:pos x="86" y="93"/>
                                </a:cxn>
                                <a:cxn ang="0">
                                  <a:pos x="99" y="76"/>
                                </a:cxn>
                                <a:cxn ang="0">
                                  <a:pos x="107" y="55"/>
                                </a:cxn>
                                <a:cxn ang="0">
                                  <a:pos x="103" y="34"/>
                                </a:cxn>
                                <a:cxn ang="0">
                                  <a:pos x="95" y="17"/>
                                </a:cxn>
                                <a:cxn ang="0">
                                  <a:pos x="77" y="4"/>
                                </a:cxn>
                              </a:cxnLst>
                              <a:rect l="0" t="0" r="r" b="b"/>
                              <a:pathLst>
                                <a:path w="107" h="101">
                                  <a:moveTo>
                                    <a:pt x="77" y="4"/>
                                  </a:moveTo>
                                  <a:lnTo>
                                    <a:pt x="56" y="0"/>
                                  </a:lnTo>
                                  <a:lnTo>
                                    <a:pt x="39" y="0"/>
                                  </a:lnTo>
                                  <a:lnTo>
                                    <a:pt x="22" y="8"/>
                                  </a:lnTo>
                                  <a:lnTo>
                                    <a:pt x="5" y="25"/>
                                  </a:lnTo>
                                  <a:lnTo>
                                    <a:pt x="0" y="46"/>
                                  </a:lnTo>
                                  <a:lnTo>
                                    <a:pt x="0" y="67"/>
                                  </a:lnTo>
                                  <a:lnTo>
                                    <a:pt x="9" y="84"/>
                                  </a:lnTo>
                                  <a:lnTo>
                                    <a:pt x="26" y="97"/>
                                  </a:lnTo>
                                  <a:lnTo>
                                    <a:pt x="47" y="101"/>
                                  </a:lnTo>
                                  <a:lnTo>
                                    <a:pt x="69" y="101"/>
                                  </a:lnTo>
                                  <a:lnTo>
                                    <a:pt x="86" y="93"/>
                                  </a:lnTo>
                                  <a:lnTo>
                                    <a:pt x="99" y="76"/>
                                  </a:lnTo>
                                  <a:lnTo>
                                    <a:pt x="107" y="55"/>
                                  </a:lnTo>
                                  <a:lnTo>
                                    <a:pt x="103" y="34"/>
                                  </a:lnTo>
                                  <a:lnTo>
                                    <a:pt x="95" y="17"/>
                                  </a:lnTo>
                                  <a:lnTo>
                                    <a:pt x="77" y="4"/>
                                  </a:lnTo>
                                  <a:close/>
                                </a:path>
                              </a:pathLst>
                            </a:custGeom>
                            <a:solidFill>
                              <a:srgbClr val="2347B4"/>
                            </a:solidFill>
                            <a:ln w="9525">
                              <a:noFill/>
                              <a:round/>
                              <a:headEnd/>
                              <a:tailEnd/>
                            </a:ln>
                          </p:spPr>
                          <p:txBody>
                            <a:bodyPr/>
                            <a:lstStyle/>
                            <a:p>
                              <a:endParaRPr lang="en-US"/>
                            </a:p>
                          </p:txBody>
                        </p:sp>
                        <p:sp>
                          <p:nvSpPr>
                            <p:cNvPr id="266531" name="Freeform 291"/>
                            <p:cNvSpPr>
                              <a:spLocks/>
                            </p:cNvSpPr>
                            <p:nvPr/>
                          </p:nvSpPr>
                          <p:spPr bwMode="auto">
                            <a:xfrm>
                              <a:off x="974" y="1035"/>
                              <a:ext cx="86" cy="85"/>
                            </a:xfrm>
                            <a:custGeom>
                              <a:avLst/>
                              <a:gdLst/>
                              <a:ahLst/>
                              <a:cxnLst>
                                <a:cxn ang="0">
                                  <a:pos x="64" y="4"/>
                                </a:cxn>
                                <a:cxn ang="0">
                                  <a:pos x="47" y="0"/>
                                </a:cxn>
                                <a:cxn ang="0">
                                  <a:pos x="30" y="0"/>
                                </a:cxn>
                                <a:cxn ang="0">
                                  <a:pos x="17" y="9"/>
                                </a:cxn>
                                <a:cxn ang="0">
                                  <a:pos x="4" y="21"/>
                                </a:cxn>
                                <a:cxn ang="0">
                                  <a:pos x="0" y="38"/>
                                </a:cxn>
                                <a:cxn ang="0">
                                  <a:pos x="0" y="55"/>
                                </a:cxn>
                                <a:cxn ang="0">
                                  <a:pos x="9" y="68"/>
                                </a:cxn>
                                <a:cxn ang="0">
                                  <a:pos x="21" y="80"/>
                                </a:cxn>
                                <a:cxn ang="0">
                                  <a:pos x="38" y="85"/>
                                </a:cxn>
                                <a:cxn ang="0">
                                  <a:pos x="56" y="85"/>
                                </a:cxn>
                                <a:cxn ang="0">
                                  <a:pos x="73" y="76"/>
                                </a:cxn>
                                <a:cxn ang="0">
                                  <a:pos x="81" y="64"/>
                                </a:cxn>
                                <a:cxn ang="0">
                                  <a:pos x="86" y="47"/>
                                </a:cxn>
                                <a:cxn ang="0">
                                  <a:pos x="86" y="30"/>
                                </a:cxn>
                                <a:cxn ang="0">
                                  <a:pos x="77" y="13"/>
                                </a:cxn>
                                <a:cxn ang="0">
                                  <a:pos x="64" y="4"/>
                                </a:cxn>
                              </a:cxnLst>
                              <a:rect l="0" t="0" r="r" b="b"/>
                              <a:pathLst>
                                <a:path w="86" h="85">
                                  <a:moveTo>
                                    <a:pt x="64" y="4"/>
                                  </a:moveTo>
                                  <a:lnTo>
                                    <a:pt x="47" y="0"/>
                                  </a:lnTo>
                                  <a:lnTo>
                                    <a:pt x="30" y="0"/>
                                  </a:lnTo>
                                  <a:lnTo>
                                    <a:pt x="17" y="9"/>
                                  </a:lnTo>
                                  <a:lnTo>
                                    <a:pt x="4" y="21"/>
                                  </a:lnTo>
                                  <a:lnTo>
                                    <a:pt x="0" y="38"/>
                                  </a:lnTo>
                                  <a:lnTo>
                                    <a:pt x="0" y="55"/>
                                  </a:lnTo>
                                  <a:lnTo>
                                    <a:pt x="9" y="68"/>
                                  </a:lnTo>
                                  <a:lnTo>
                                    <a:pt x="21" y="80"/>
                                  </a:lnTo>
                                  <a:lnTo>
                                    <a:pt x="38" y="85"/>
                                  </a:lnTo>
                                  <a:lnTo>
                                    <a:pt x="56" y="85"/>
                                  </a:lnTo>
                                  <a:lnTo>
                                    <a:pt x="73" y="76"/>
                                  </a:lnTo>
                                  <a:lnTo>
                                    <a:pt x="81" y="64"/>
                                  </a:lnTo>
                                  <a:lnTo>
                                    <a:pt x="86" y="47"/>
                                  </a:lnTo>
                                  <a:lnTo>
                                    <a:pt x="86" y="30"/>
                                  </a:lnTo>
                                  <a:lnTo>
                                    <a:pt x="77" y="13"/>
                                  </a:lnTo>
                                  <a:lnTo>
                                    <a:pt x="64" y="4"/>
                                  </a:lnTo>
                                  <a:close/>
                                </a:path>
                              </a:pathLst>
                            </a:custGeom>
                            <a:solidFill>
                              <a:srgbClr val="274FC6"/>
                            </a:solidFill>
                            <a:ln w="9525">
                              <a:noFill/>
                              <a:round/>
                              <a:headEnd/>
                              <a:tailEnd/>
                            </a:ln>
                          </p:spPr>
                          <p:txBody>
                            <a:bodyPr/>
                            <a:lstStyle/>
                            <a:p>
                              <a:endParaRPr lang="en-US"/>
                            </a:p>
                          </p:txBody>
                        </p:sp>
                        <p:sp>
                          <p:nvSpPr>
                            <p:cNvPr id="266532" name="Freeform 292"/>
                            <p:cNvSpPr>
                              <a:spLocks/>
                            </p:cNvSpPr>
                            <p:nvPr/>
                          </p:nvSpPr>
                          <p:spPr bwMode="auto">
                            <a:xfrm>
                              <a:off x="983" y="1044"/>
                              <a:ext cx="72" cy="71"/>
                            </a:xfrm>
                            <a:custGeom>
                              <a:avLst/>
                              <a:gdLst/>
                              <a:ahLst/>
                              <a:cxnLst>
                                <a:cxn ang="0">
                                  <a:pos x="55" y="4"/>
                                </a:cxn>
                                <a:cxn ang="0">
                                  <a:pos x="38" y="0"/>
                                </a:cxn>
                                <a:cxn ang="0">
                                  <a:pos x="25" y="0"/>
                                </a:cxn>
                                <a:cxn ang="0">
                                  <a:pos x="12" y="4"/>
                                </a:cxn>
                                <a:cxn ang="0">
                                  <a:pos x="4" y="17"/>
                                </a:cxn>
                                <a:cxn ang="0">
                                  <a:pos x="0" y="33"/>
                                </a:cxn>
                                <a:cxn ang="0">
                                  <a:pos x="0" y="46"/>
                                </a:cxn>
                                <a:cxn ang="0">
                                  <a:pos x="4" y="59"/>
                                </a:cxn>
                                <a:cxn ang="0">
                                  <a:pos x="17" y="67"/>
                                </a:cxn>
                                <a:cxn ang="0">
                                  <a:pos x="34" y="71"/>
                                </a:cxn>
                                <a:cxn ang="0">
                                  <a:pos x="47" y="71"/>
                                </a:cxn>
                                <a:cxn ang="0">
                                  <a:pos x="59" y="67"/>
                                </a:cxn>
                                <a:cxn ang="0">
                                  <a:pos x="68" y="55"/>
                                </a:cxn>
                                <a:cxn ang="0">
                                  <a:pos x="72" y="38"/>
                                </a:cxn>
                                <a:cxn ang="0">
                                  <a:pos x="72" y="25"/>
                                </a:cxn>
                                <a:cxn ang="0">
                                  <a:pos x="68" y="12"/>
                                </a:cxn>
                                <a:cxn ang="0">
                                  <a:pos x="55" y="4"/>
                                </a:cxn>
                              </a:cxnLst>
                              <a:rect l="0" t="0" r="r" b="b"/>
                              <a:pathLst>
                                <a:path w="72" h="71">
                                  <a:moveTo>
                                    <a:pt x="55" y="4"/>
                                  </a:moveTo>
                                  <a:lnTo>
                                    <a:pt x="38" y="0"/>
                                  </a:lnTo>
                                  <a:lnTo>
                                    <a:pt x="25" y="0"/>
                                  </a:lnTo>
                                  <a:lnTo>
                                    <a:pt x="12" y="4"/>
                                  </a:lnTo>
                                  <a:lnTo>
                                    <a:pt x="4" y="17"/>
                                  </a:lnTo>
                                  <a:lnTo>
                                    <a:pt x="0" y="33"/>
                                  </a:lnTo>
                                  <a:lnTo>
                                    <a:pt x="0" y="46"/>
                                  </a:lnTo>
                                  <a:lnTo>
                                    <a:pt x="4" y="59"/>
                                  </a:lnTo>
                                  <a:lnTo>
                                    <a:pt x="17" y="67"/>
                                  </a:lnTo>
                                  <a:lnTo>
                                    <a:pt x="34" y="71"/>
                                  </a:lnTo>
                                  <a:lnTo>
                                    <a:pt x="47" y="71"/>
                                  </a:lnTo>
                                  <a:lnTo>
                                    <a:pt x="59" y="67"/>
                                  </a:lnTo>
                                  <a:lnTo>
                                    <a:pt x="68" y="55"/>
                                  </a:lnTo>
                                  <a:lnTo>
                                    <a:pt x="72" y="38"/>
                                  </a:lnTo>
                                  <a:lnTo>
                                    <a:pt x="72" y="25"/>
                                  </a:lnTo>
                                  <a:lnTo>
                                    <a:pt x="68" y="12"/>
                                  </a:lnTo>
                                  <a:lnTo>
                                    <a:pt x="55" y="4"/>
                                  </a:lnTo>
                                  <a:close/>
                                </a:path>
                              </a:pathLst>
                            </a:custGeom>
                            <a:solidFill>
                              <a:srgbClr val="2B56D7"/>
                            </a:solidFill>
                            <a:ln w="9525">
                              <a:noFill/>
                              <a:round/>
                              <a:headEnd/>
                              <a:tailEnd/>
                            </a:ln>
                          </p:spPr>
                          <p:txBody>
                            <a:bodyPr/>
                            <a:lstStyle/>
                            <a:p>
                              <a:endParaRPr lang="en-US"/>
                            </a:p>
                          </p:txBody>
                        </p:sp>
                        <p:sp>
                          <p:nvSpPr>
                            <p:cNvPr id="266533" name="Freeform 293"/>
                            <p:cNvSpPr>
                              <a:spLocks/>
                            </p:cNvSpPr>
                            <p:nvPr/>
                          </p:nvSpPr>
                          <p:spPr bwMode="auto">
                            <a:xfrm>
                              <a:off x="983" y="1048"/>
                              <a:ext cx="68" cy="67"/>
                            </a:xfrm>
                            <a:custGeom>
                              <a:avLst/>
                              <a:gdLst/>
                              <a:ahLst/>
                              <a:cxnLst>
                                <a:cxn ang="0">
                                  <a:pos x="51" y="4"/>
                                </a:cxn>
                                <a:cxn ang="0">
                                  <a:pos x="38" y="0"/>
                                </a:cxn>
                                <a:cxn ang="0">
                                  <a:pos x="25" y="0"/>
                                </a:cxn>
                                <a:cxn ang="0">
                                  <a:pos x="12" y="4"/>
                                </a:cxn>
                                <a:cxn ang="0">
                                  <a:pos x="4" y="17"/>
                                </a:cxn>
                                <a:cxn ang="0">
                                  <a:pos x="0" y="29"/>
                                </a:cxn>
                                <a:cxn ang="0">
                                  <a:pos x="4" y="42"/>
                                </a:cxn>
                                <a:cxn ang="0">
                                  <a:pos x="8" y="55"/>
                                </a:cxn>
                                <a:cxn ang="0">
                                  <a:pos x="21" y="63"/>
                                </a:cxn>
                                <a:cxn ang="0">
                                  <a:pos x="34" y="67"/>
                                </a:cxn>
                                <a:cxn ang="0">
                                  <a:pos x="47" y="63"/>
                                </a:cxn>
                                <a:cxn ang="0">
                                  <a:pos x="55" y="59"/>
                                </a:cxn>
                                <a:cxn ang="0">
                                  <a:pos x="64" y="46"/>
                                </a:cxn>
                                <a:cxn ang="0">
                                  <a:pos x="68" y="34"/>
                                </a:cxn>
                                <a:cxn ang="0">
                                  <a:pos x="68" y="21"/>
                                </a:cxn>
                                <a:cxn ang="0">
                                  <a:pos x="64" y="13"/>
                                </a:cxn>
                                <a:cxn ang="0">
                                  <a:pos x="51" y="4"/>
                                </a:cxn>
                              </a:cxnLst>
                              <a:rect l="0" t="0" r="r" b="b"/>
                              <a:pathLst>
                                <a:path w="68" h="67">
                                  <a:moveTo>
                                    <a:pt x="51" y="4"/>
                                  </a:moveTo>
                                  <a:lnTo>
                                    <a:pt x="38" y="0"/>
                                  </a:lnTo>
                                  <a:lnTo>
                                    <a:pt x="25" y="0"/>
                                  </a:lnTo>
                                  <a:lnTo>
                                    <a:pt x="12" y="4"/>
                                  </a:lnTo>
                                  <a:lnTo>
                                    <a:pt x="4" y="17"/>
                                  </a:lnTo>
                                  <a:lnTo>
                                    <a:pt x="0" y="29"/>
                                  </a:lnTo>
                                  <a:lnTo>
                                    <a:pt x="4" y="42"/>
                                  </a:lnTo>
                                  <a:lnTo>
                                    <a:pt x="8" y="55"/>
                                  </a:lnTo>
                                  <a:lnTo>
                                    <a:pt x="21" y="63"/>
                                  </a:lnTo>
                                  <a:lnTo>
                                    <a:pt x="34" y="67"/>
                                  </a:lnTo>
                                  <a:lnTo>
                                    <a:pt x="47" y="63"/>
                                  </a:lnTo>
                                  <a:lnTo>
                                    <a:pt x="55" y="59"/>
                                  </a:lnTo>
                                  <a:lnTo>
                                    <a:pt x="64" y="46"/>
                                  </a:lnTo>
                                  <a:lnTo>
                                    <a:pt x="68" y="34"/>
                                  </a:lnTo>
                                  <a:lnTo>
                                    <a:pt x="68" y="21"/>
                                  </a:lnTo>
                                  <a:lnTo>
                                    <a:pt x="64" y="13"/>
                                  </a:lnTo>
                                  <a:lnTo>
                                    <a:pt x="51" y="4"/>
                                  </a:lnTo>
                                  <a:close/>
                                </a:path>
                              </a:pathLst>
                            </a:custGeom>
                            <a:solidFill>
                              <a:srgbClr val="2D5BE5"/>
                            </a:solidFill>
                            <a:ln w="9525">
                              <a:noFill/>
                              <a:round/>
                              <a:headEnd/>
                              <a:tailEnd/>
                            </a:ln>
                          </p:spPr>
                          <p:txBody>
                            <a:bodyPr/>
                            <a:lstStyle/>
                            <a:p>
                              <a:endParaRPr lang="en-US"/>
                            </a:p>
                          </p:txBody>
                        </p:sp>
                        <p:sp>
                          <p:nvSpPr>
                            <p:cNvPr id="266534" name="Freeform 294"/>
                            <p:cNvSpPr>
                              <a:spLocks/>
                            </p:cNvSpPr>
                            <p:nvPr/>
                          </p:nvSpPr>
                          <p:spPr bwMode="auto">
                            <a:xfrm>
                              <a:off x="995" y="1056"/>
                              <a:ext cx="47" cy="47"/>
                            </a:xfrm>
                            <a:custGeom>
                              <a:avLst/>
                              <a:gdLst/>
                              <a:ahLst/>
                              <a:cxnLst>
                                <a:cxn ang="0">
                                  <a:pos x="35" y="0"/>
                                </a:cxn>
                                <a:cxn ang="0">
                                  <a:pos x="17" y="0"/>
                                </a:cxn>
                                <a:cxn ang="0">
                                  <a:pos x="0" y="13"/>
                                </a:cxn>
                                <a:cxn ang="0">
                                  <a:pos x="0" y="30"/>
                                </a:cxn>
                                <a:cxn ang="0">
                                  <a:pos x="13" y="47"/>
                                </a:cxn>
                                <a:cxn ang="0">
                                  <a:pos x="30" y="47"/>
                                </a:cxn>
                                <a:cxn ang="0">
                                  <a:pos x="47" y="34"/>
                                </a:cxn>
                                <a:cxn ang="0">
                                  <a:pos x="47" y="17"/>
                                </a:cxn>
                                <a:cxn ang="0">
                                  <a:pos x="35" y="0"/>
                                </a:cxn>
                              </a:cxnLst>
                              <a:rect l="0" t="0" r="r" b="b"/>
                              <a:pathLst>
                                <a:path w="47" h="47">
                                  <a:moveTo>
                                    <a:pt x="35" y="0"/>
                                  </a:moveTo>
                                  <a:lnTo>
                                    <a:pt x="17" y="0"/>
                                  </a:lnTo>
                                  <a:lnTo>
                                    <a:pt x="0" y="13"/>
                                  </a:lnTo>
                                  <a:lnTo>
                                    <a:pt x="0" y="30"/>
                                  </a:lnTo>
                                  <a:lnTo>
                                    <a:pt x="13" y="47"/>
                                  </a:lnTo>
                                  <a:lnTo>
                                    <a:pt x="30" y="47"/>
                                  </a:lnTo>
                                  <a:lnTo>
                                    <a:pt x="47" y="34"/>
                                  </a:lnTo>
                                  <a:lnTo>
                                    <a:pt x="47" y="17"/>
                                  </a:lnTo>
                                  <a:lnTo>
                                    <a:pt x="35" y="0"/>
                                  </a:lnTo>
                                  <a:close/>
                                </a:path>
                              </a:pathLst>
                            </a:custGeom>
                            <a:solidFill>
                              <a:srgbClr val="2F60F0"/>
                            </a:solidFill>
                            <a:ln w="9525">
                              <a:noFill/>
                              <a:round/>
                              <a:headEnd/>
                              <a:tailEnd/>
                            </a:ln>
                          </p:spPr>
                          <p:txBody>
                            <a:bodyPr/>
                            <a:lstStyle/>
                            <a:p>
                              <a:endParaRPr lang="en-US"/>
                            </a:p>
                          </p:txBody>
                        </p:sp>
                        <p:sp>
                          <p:nvSpPr>
                            <p:cNvPr id="266535" name="Freeform 295"/>
                            <p:cNvSpPr>
                              <a:spLocks/>
                            </p:cNvSpPr>
                            <p:nvPr/>
                          </p:nvSpPr>
                          <p:spPr bwMode="auto">
                            <a:xfrm>
                              <a:off x="1004" y="1065"/>
                              <a:ext cx="30" cy="29"/>
                            </a:xfrm>
                            <a:custGeom>
                              <a:avLst/>
                              <a:gdLst/>
                              <a:ahLst/>
                              <a:cxnLst>
                                <a:cxn ang="0">
                                  <a:pos x="21" y="0"/>
                                </a:cxn>
                                <a:cxn ang="0">
                                  <a:pos x="8" y="0"/>
                                </a:cxn>
                                <a:cxn ang="0">
                                  <a:pos x="0" y="8"/>
                                </a:cxn>
                                <a:cxn ang="0">
                                  <a:pos x="0" y="21"/>
                                </a:cxn>
                                <a:cxn ang="0">
                                  <a:pos x="8" y="29"/>
                                </a:cxn>
                                <a:cxn ang="0">
                                  <a:pos x="21" y="29"/>
                                </a:cxn>
                                <a:cxn ang="0">
                                  <a:pos x="30" y="21"/>
                                </a:cxn>
                                <a:cxn ang="0">
                                  <a:pos x="30" y="12"/>
                                </a:cxn>
                                <a:cxn ang="0">
                                  <a:pos x="21" y="0"/>
                                </a:cxn>
                              </a:cxnLst>
                              <a:rect l="0" t="0" r="r" b="b"/>
                              <a:pathLst>
                                <a:path w="30" h="29">
                                  <a:moveTo>
                                    <a:pt x="21" y="0"/>
                                  </a:moveTo>
                                  <a:lnTo>
                                    <a:pt x="8" y="0"/>
                                  </a:lnTo>
                                  <a:lnTo>
                                    <a:pt x="0" y="8"/>
                                  </a:lnTo>
                                  <a:lnTo>
                                    <a:pt x="0" y="21"/>
                                  </a:lnTo>
                                  <a:lnTo>
                                    <a:pt x="8" y="29"/>
                                  </a:lnTo>
                                  <a:lnTo>
                                    <a:pt x="21" y="29"/>
                                  </a:lnTo>
                                  <a:lnTo>
                                    <a:pt x="30" y="21"/>
                                  </a:lnTo>
                                  <a:lnTo>
                                    <a:pt x="30" y="12"/>
                                  </a:lnTo>
                                  <a:lnTo>
                                    <a:pt x="21" y="0"/>
                                  </a:lnTo>
                                  <a:close/>
                                </a:path>
                              </a:pathLst>
                            </a:custGeom>
                            <a:solidFill>
                              <a:srgbClr val="3163F7"/>
                            </a:solidFill>
                            <a:ln w="9525">
                              <a:noFill/>
                              <a:round/>
                              <a:headEnd/>
                              <a:tailEnd/>
                            </a:ln>
                          </p:spPr>
                          <p:txBody>
                            <a:bodyPr/>
                            <a:lstStyle/>
                            <a:p>
                              <a:endParaRPr lang="en-US"/>
                            </a:p>
                          </p:txBody>
                        </p:sp>
                        <p:sp>
                          <p:nvSpPr>
                            <p:cNvPr id="266536" name="Freeform 296"/>
                            <p:cNvSpPr>
                              <a:spLocks/>
                            </p:cNvSpPr>
                            <p:nvPr/>
                          </p:nvSpPr>
                          <p:spPr bwMode="auto">
                            <a:xfrm>
                              <a:off x="1012" y="1073"/>
                              <a:ext cx="13" cy="13"/>
                            </a:xfrm>
                            <a:custGeom>
                              <a:avLst/>
                              <a:gdLst/>
                              <a:ahLst/>
                              <a:cxnLst>
                                <a:cxn ang="0">
                                  <a:pos x="9" y="0"/>
                                </a:cxn>
                                <a:cxn ang="0">
                                  <a:pos x="5" y="0"/>
                                </a:cxn>
                                <a:cxn ang="0">
                                  <a:pos x="0" y="4"/>
                                </a:cxn>
                                <a:cxn ang="0">
                                  <a:pos x="0" y="9"/>
                                </a:cxn>
                                <a:cxn ang="0">
                                  <a:pos x="0" y="13"/>
                                </a:cxn>
                                <a:cxn ang="0">
                                  <a:pos x="9" y="13"/>
                                </a:cxn>
                                <a:cxn ang="0">
                                  <a:pos x="13" y="9"/>
                                </a:cxn>
                                <a:cxn ang="0">
                                  <a:pos x="13" y="4"/>
                                </a:cxn>
                                <a:cxn ang="0">
                                  <a:pos x="9" y="0"/>
                                </a:cxn>
                              </a:cxnLst>
                              <a:rect l="0" t="0" r="r" b="b"/>
                              <a:pathLst>
                                <a:path w="13" h="13">
                                  <a:moveTo>
                                    <a:pt x="9" y="0"/>
                                  </a:moveTo>
                                  <a:lnTo>
                                    <a:pt x="5" y="0"/>
                                  </a:lnTo>
                                  <a:lnTo>
                                    <a:pt x="0" y="4"/>
                                  </a:lnTo>
                                  <a:lnTo>
                                    <a:pt x="0" y="9"/>
                                  </a:lnTo>
                                  <a:lnTo>
                                    <a:pt x="0" y="13"/>
                                  </a:lnTo>
                                  <a:lnTo>
                                    <a:pt x="9" y="13"/>
                                  </a:lnTo>
                                  <a:lnTo>
                                    <a:pt x="13" y="9"/>
                                  </a:lnTo>
                                  <a:lnTo>
                                    <a:pt x="13" y="4"/>
                                  </a:lnTo>
                                  <a:lnTo>
                                    <a:pt x="9" y="0"/>
                                  </a:lnTo>
                                  <a:close/>
                                </a:path>
                              </a:pathLst>
                            </a:custGeom>
                            <a:solidFill>
                              <a:srgbClr val="3264FC"/>
                            </a:solidFill>
                            <a:ln w="9525">
                              <a:noFill/>
                              <a:round/>
                              <a:headEnd/>
                              <a:tailEnd/>
                            </a:ln>
                          </p:spPr>
                          <p:txBody>
                            <a:bodyPr/>
                            <a:lstStyle/>
                            <a:p>
                              <a:endParaRPr lang="en-US"/>
                            </a:p>
                          </p:txBody>
                        </p:sp>
                      </p:grpSp>
                      <p:sp>
                        <p:nvSpPr>
                          <p:cNvPr id="266537" name="Freeform 297"/>
                          <p:cNvSpPr>
                            <a:spLocks/>
                          </p:cNvSpPr>
                          <p:nvPr/>
                        </p:nvSpPr>
                        <p:spPr bwMode="auto">
                          <a:xfrm>
                            <a:off x="931" y="997"/>
                            <a:ext cx="176" cy="173"/>
                          </a:xfrm>
                          <a:custGeom>
                            <a:avLst/>
                            <a:gdLst/>
                            <a:ahLst/>
                            <a:cxnLst>
                              <a:cxn ang="0">
                                <a:pos x="129" y="9"/>
                              </a:cxn>
                              <a:cxn ang="0">
                                <a:pos x="99" y="0"/>
                              </a:cxn>
                              <a:cxn ang="0">
                                <a:pos x="64" y="4"/>
                              </a:cxn>
                              <a:cxn ang="0">
                                <a:pos x="34" y="17"/>
                              </a:cxn>
                              <a:cxn ang="0">
                                <a:pos x="13" y="42"/>
                              </a:cxn>
                              <a:cxn ang="0">
                                <a:pos x="0" y="76"/>
                              </a:cxn>
                              <a:cxn ang="0">
                                <a:pos x="4" y="110"/>
                              </a:cxn>
                              <a:cxn ang="0">
                                <a:pos x="22" y="139"/>
                              </a:cxn>
                              <a:cxn ang="0">
                                <a:pos x="47" y="161"/>
                              </a:cxn>
                              <a:cxn ang="0">
                                <a:pos x="81" y="173"/>
                              </a:cxn>
                              <a:cxn ang="0">
                                <a:pos x="116" y="169"/>
                              </a:cxn>
                              <a:cxn ang="0">
                                <a:pos x="146" y="152"/>
                              </a:cxn>
                              <a:cxn ang="0">
                                <a:pos x="167" y="127"/>
                              </a:cxn>
                              <a:cxn ang="0">
                                <a:pos x="176" y="93"/>
                              </a:cxn>
                              <a:cxn ang="0">
                                <a:pos x="171" y="64"/>
                              </a:cxn>
                              <a:cxn ang="0">
                                <a:pos x="154" y="34"/>
                              </a:cxn>
                              <a:cxn ang="0">
                                <a:pos x="129" y="9"/>
                              </a:cxn>
                            </a:cxnLst>
                            <a:rect l="0" t="0" r="r" b="b"/>
                            <a:pathLst>
                              <a:path w="176" h="173">
                                <a:moveTo>
                                  <a:pt x="129" y="9"/>
                                </a:moveTo>
                                <a:lnTo>
                                  <a:pt x="99" y="0"/>
                                </a:lnTo>
                                <a:lnTo>
                                  <a:pt x="64" y="4"/>
                                </a:lnTo>
                                <a:lnTo>
                                  <a:pt x="34" y="17"/>
                                </a:lnTo>
                                <a:lnTo>
                                  <a:pt x="13" y="42"/>
                                </a:lnTo>
                                <a:lnTo>
                                  <a:pt x="0" y="76"/>
                                </a:lnTo>
                                <a:lnTo>
                                  <a:pt x="4" y="110"/>
                                </a:lnTo>
                                <a:lnTo>
                                  <a:pt x="22" y="139"/>
                                </a:lnTo>
                                <a:lnTo>
                                  <a:pt x="47" y="161"/>
                                </a:lnTo>
                                <a:lnTo>
                                  <a:pt x="81" y="173"/>
                                </a:lnTo>
                                <a:lnTo>
                                  <a:pt x="116" y="169"/>
                                </a:lnTo>
                                <a:lnTo>
                                  <a:pt x="146" y="152"/>
                                </a:lnTo>
                                <a:lnTo>
                                  <a:pt x="167" y="127"/>
                                </a:lnTo>
                                <a:lnTo>
                                  <a:pt x="176" y="93"/>
                                </a:lnTo>
                                <a:lnTo>
                                  <a:pt x="171" y="64"/>
                                </a:lnTo>
                                <a:lnTo>
                                  <a:pt x="154" y="34"/>
                                </a:lnTo>
                                <a:lnTo>
                                  <a:pt x="129" y="9"/>
                                </a:lnTo>
                                <a:close/>
                              </a:path>
                            </a:pathLst>
                          </a:custGeom>
                          <a:noFill/>
                          <a:ln w="6350">
                            <a:solidFill>
                              <a:srgbClr val="000000"/>
                            </a:solidFill>
                            <a:prstDash val="solid"/>
                            <a:round/>
                            <a:headEnd/>
                            <a:tailEnd/>
                          </a:ln>
                        </p:spPr>
                        <p:txBody>
                          <a:bodyPr/>
                          <a:lstStyle/>
                          <a:p>
                            <a:endParaRPr lang="en-US"/>
                          </a:p>
                        </p:txBody>
                      </p:sp>
                    </p:grpSp>
                    <p:grpSp>
                      <p:nvGrpSpPr>
                        <p:cNvPr id="30" name="Group 298"/>
                        <p:cNvGrpSpPr>
                          <a:grpSpLocks/>
                        </p:cNvGrpSpPr>
                        <p:nvPr/>
                      </p:nvGrpSpPr>
                      <p:grpSpPr bwMode="auto">
                        <a:xfrm>
                          <a:off x="940" y="1103"/>
                          <a:ext cx="175" cy="173"/>
                          <a:chOff x="940" y="1103"/>
                          <a:chExt cx="175" cy="173"/>
                        </a:xfrm>
                      </p:grpSpPr>
                      <p:grpSp>
                        <p:nvGrpSpPr>
                          <p:cNvPr id="31" name="Group 299"/>
                          <p:cNvGrpSpPr>
                            <a:grpSpLocks/>
                          </p:cNvGrpSpPr>
                          <p:nvPr/>
                        </p:nvGrpSpPr>
                        <p:grpSpPr bwMode="auto">
                          <a:xfrm>
                            <a:off x="940" y="1103"/>
                            <a:ext cx="175" cy="173"/>
                            <a:chOff x="940" y="1103"/>
                            <a:chExt cx="175" cy="173"/>
                          </a:xfrm>
                        </p:grpSpPr>
                        <p:sp>
                          <p:nvSpPr>
                            <p:cNvPr id="266540" name="Freeform 300"/>
                            <p:cNvSpPr>
                              <a:spLocks/>
                            </p:cNvSpPr>
                            <p:nvPr/>
                          </p:nvSpPr>
                          <p:spPr bwMode="auto">
                            <a:xfrm>
                              <a:off x="940" y="1103"/>
                              <a:ext cx="175" cy="173"/>
                            </a:xfrm>
                            <a:custGeom>
                              <a:avLst/>
                              <a:gdLst/>
                              <a:ahLst/>
                              <a:cxnLst>
                                <a:cxn ang="0">
                                  <a:pos x="132" y="8"/>
                                </a:cxn>
                                <a:cxn ang="0">
                                  <a:pos x="98" y="0"/>
                                </a:cxn>
                                <a:cxn ang="0">
                                  <a:pos x="64" y="4"/>
                                </a:cxn>
                                <a:cxn ang="0">
                                  <a:pos x="34" y="21"/>
                                </a:cxn>
                                <a:cxn ang="0">
                                  <a:pos x="13" y="46"/>
                                </a:cxn>
                                <a:cxn ang="0">
                                  <a:pos x="0" y="80"/>
                                </a:cxn>
                                <a:cxn ang="0">
                                  <a:pos x="4" y="109"/>
                                </a:cxn>
                                <a:cxn ang="0">
                                  <a:pos x="21" y="139"/>
                                </a:cxn>
                                <a:cxn ang="0">
                                  <a:pos x="47" y="160"/>
                                </a:cxn>
                                <a:cxn ang="0">
                                  <a:pos x="81" y="173"/>
                                </a:cxn>
                                <a:cxn ang="0">
                                  <a:pos x="115" y="169"/>
                                </a:cxn>
                                <a:cxn ang="0">
                                  <a:pos x="145" y="152"/>
                                </a:cxn>
                                <a:cxn ang="0">
                                  <a:pos x="167" y="126"/>
                                </a:cxn>
                                <a:cxn ang="0">
                                  <a:pos x="175" y="93"/>
                                </a:cxn>
                                <a:cxn ang="0">
                                  <a:pos x="175" y="63"/>
                                </a:cxn>
                                <a:cxn ang="0">
                                  <a:pos x="158" y="33"/>
                                </a:cxn>
                                <a:cxn ang="0">
                                  <a:pos x="132" y="8"/>
                                </a:cxn>
                              </a:cxnLst>
                              <a:rect l="0" t="0" r="r" b="b"/>
                              <a:pathLst>
                                <a:path w="175" h="173">
                                  <a:moveTo>
                                    <a:pt x="132" y="8"/>
                                  </a:moveTo>
                                  <a:lnTo>
                                    <a:pt x="98" y="0"/>
                                  </a:lnTo>
                                  <a:lnTo>
                                    <a:pt x="64" y="4"/>
                                  </a:lnTo>
                                  <a:lnTo>
                                    <a:pt x="34" y="21"/>
                                  </a:lnTo>
                                  <a:lnTo>
                                    <a:pt x="13" y="46"/>
                                  </a:lnTo>
                                  <a:lnTo>
                                    <a:pt x="0" y="80"/>
                                  </a:lnTo>
                                  <a:lnTo>
                                    <a:pt x="4" y="109"/>
                                  </a:lnTo>
                                  <a:lnTo>
                                    <a:pt x="21" y="139"/>
                                  </a:lnTo>
                                  <a:lnTo>
                                    <a:pt x="47" y="160"/>
                                  </a:lnTo>
                                  <a:lnTo>
                                    <a:pt x="81" y="173"/>
                                  </a:lnTo>
                                  <a:lnTo>
                                    <a:pt x="115" y="169"/>
                                  </a:lnTo>
                                  <a:lnTo>
                                    <a:pt x="145" y="152"/>
                                  </a:lnTo>
                                  <a:lnTo>
                                    <a:pt x="167" y="126"/>
                                  </a:lnTo>
                                  <a:lnTo>
                                    <a:pt x="175" y="93"/>
                                  </a:lnTo>
                                  <a:lnTo>
                                    <a:pt x="175" y="63"/>
                                  </a:lnTo>
                                  <a:lnTo>
                                    <a:pt x="158" y="33"/>
                                  </a:lnTo>
                                  <a:lnTo>
                                    <a:pt x="132" y="8"/>
                                  </a:lnTo>
                                  <a:close/>
                                </a:path>
                              </a:pathLst>
                            </a:custGeom>
                            <a:solidFill>
                              <a:srgbClr val="760000"/>
                            </a:solidFill>
                            <a:ln w="9525">
                              <a:noFill/>
                              <a:round/>
                              <a:headEnd/>
                              <a:tailEnd/>
                            </a:ln>
                          </p:spPr>
                          <p:txBody>
                            <a:bodyPr/>
                            <a:lstStyle/>
                            <a:p>
                              <a:endParaRPr lang="en-US"/>
                            </a:p>
                          </p:txBody>
                        </p:sp>
                        <p:sp>
                          <p:nvSpPr>
                            <p:cNvPr id="266541" name="Freeform 301"/>
                            <p:cNvSpPr>
                              <a:spLocks/>
                            </p:cNvSpPr>
                            <p:nvPr/>
                          </p:nvSpPr>
                          <p:spPr bwMode="auto">
                            <a:xfrm>
                              <a:off x="944" y="1103"/>
                              <a:ext cx="167" cy="160"/>
                            </a:xfrm>
                            <a:custGeom>
                              <a:avLst/>
                              <a:gdLst/>
                              <a:ahLst/>
                              <a:cxnLst>
                                <a:cxn ang="0">
                                  <a:pos x="124" y="8"/>
                                </a:cxn>
                                <a:cxn ang="0">
                                  <a:pos x="90" y="0"/>
                                </a:cxn>
                                <a:cxn ang="0">
                                  <a:pos x="60" y="0"/>
                                </a:cxn>
                                <a:cxn ang="0">
                                  <a:pos x="30" y="17"/>
                                </a:cxn>
                                <a:cxn ang="0">
                                  <a:pos x="9" y="42"/>
                                </a:cxn>
                                <a:cxn ang="0">
                                  <a:pos x="0" y="71"/>
                                </a:cxn>
                                <a:cxn ang="0">
                                  <a:pos x="4" y="105"/>
                                </a:cxn>
                                <a:cxn ang="0">
                                  <a:pos x="17" y="131"/>
                                </a:cxn>
                                <a:cxn ang="0">
                                  <a:pos x="43" y="152"/>
                                </a:cxn>
                                <a:cxn ang="0">
                                  <a:pos x="77" y="160"/>
                                </a:cxn>
                                <a:cxn ang="0">
                                  <a:pos x="107" y="160"/>
                                </a:cxn>
                                <a:cxn ang="0">
                                  <a:pos x="137" y="143"/>
                                </a:cxn>
                                <a:cxn ang="0">
                                  <a:pos x="158" y="118"/>
                                </a:cxn>
                                <a:cxn ang="0">
                                  <a:pos x="167" y="88"/>
                                </a:cxn>
                                <a:cxn ang="0">
                                  <a:pos x="163" y="59"/>
                                </a:cxn>
                                <a:cxn ang="0">
                                  <a:pos x="150" y="29"/>
                                </a:cxn>
                                <a:cxn ang="0">
                                  <a:pos x="124" y="8"/>
                                </a:cxn>
                              </a:cxnLst>
                              <a:rect l="0" t="0" r="r" b="b"/>
                              <a:pathLst>
                                <a:path w="167" h="160">
                                  <a:moveTo>
                                    <a:pt x="124" y="8"/>
                                  </a:moveTo>
                                  <a:lnTo>
                                    <a:pt x="90" y="0"/>
                                  </a:lnTo>
                                  <a:lnTo>
                                    <a:pt x="60" y="0"/>
                                  </a:lnTo>
                                  <a:lnTo>
                                    <a:pt x="30" y="17"/>
                                  </a:lnTo>
                                  <a:lnTo>
                                    <a:pt x="9" y="42"/>
                                  </a:lnTo>
                                  <a:lnTo>
                                    <a:pt x="0" y="71"/>
                                  </a:lnTo>
                                  <a:lnTo>
                                    <a:pt x="4" y="105"/>
                                  </a:lnTo>
                                  <a:lnTo>
                                    <a:pt x="17" y="131"/>
                                  </a:lnTo>
                                  <a:lnTo>
                                    <a:pt x="43" y="152"/>
                                  </a:lnTo>
                                  <a:lnTo>
                                    <a:pt x="77" y="160"/>
                                  </a:lnTo>
                                  <a:lnTo>
                                    <a:pt x="107" y="160"/>
                                  </a:lnTo>
                                  <a:lnTo>
                                    <a:pt x="137" y="143"/>
                                  </a:lnTo>
                                  <a:lnTo>
                                    <a:pt x="158" y="118"/>
                                  </a:lnTo>
                                  <a:lnTo>
                                    <a:pt x="167" y="88"/>
                                  </a:lnTo>
                                  <a:lnTo>
                                    <a:pt x="163" y="59"/>
                                  </a:lnTo>
                                  <a:lnTo>
                                    <a:pt x="150" y="29"/>
                                  </a:lnTo>
                                  <a:lnTo>
                                    <a:pt x="124" y="8"/>
                                  </a:lnTo>
                                  <a:close/>
                                </a:path>
                              </a:pathLst>
                            </a:custGeom>
                            <a:solidFill>
                              <a:srgbClr val="7B0000"/>
                            </a:solidFill>
                            <a:ln w="9525">
                              <a:noFill/>
                              <a:round/>
                              <a:headEnd/>
                              <a:tailEnd/>
                            </a:ln>
                          </p:spPr>
                          <p:txBody>
                            <a:bodyPr/>
                            <a:lstStyle/>
                            <a:p>
                              <a:endParaRPr lang="en-US"/>
                            </a:p>
                          </p:txBody>
                        </p:sp>
                        <p:sp>
                          <p:nvSpPr>
                            <p:cNvPr id="266542" name="Freeform 302"/>
                            <p:cNvSpPr>
                              <a:spLocks/>
                            </p:cNvSpPr>
                            <p:nvPr/>
                          </p:nvSpPr>
                          <p:spPr bwMode="auto">
                            <a:xfrm>
                              <a:off x="953" y="1111"/>
                              <a:ext cx="149" cy="144"/>
                            </a:xfrm>
                            <a:custGeom>
                              <a:avLst/>
                              <a:gdLst/>
                              <a:ahLst/>
                              <a:cxnLst>
                                <a:cxn ang="0">
                                  <a:pos x="111" y="9"/>
                                </a:cxn>
                                <a:cxn ang="0">
                                  <a:pos x="81" y="0"/>
                                </a:cxn>
                                <a:cxn ang="0">
                                  <a:pos x="55" y="0"/>
                                </a:cxn>
                                <a:cxn ang="0">
                                  <a:pos x="30" y="13"/>
                                </a:cxn>
                                <a:cxn ang="0">
                                  <a:pos x="8" y="38"/>
                                </a:cxn>
                                <a:cxn ang="0">
                                  <a:pos x="0" y="63"/>
                                </a:cxn>
                                <a:cxn ang="0">
                                  <a:pos x="4" y="93"/>
                                </a:cxn>
                                <a:cxn ang="0">
                                  <a:pos x="17" y="118"/>
                                </a:cxn>
                                <a:cxn ang="0">
                                  <a:pos x="38" y="135"/>
                                </a:cxn>
                                <a:cxn ang="0">
                                  <a:pos x="68" y="144"/>
                                </a:cxn>
                                <a:cxn ang="0">
                                  <a:pos x="98" y="144"/>
                                </a:cxn>
                                <a:cxn ang="0">
                                  <a:pos x="119" y="131"/>
                                </a:cxn>
                                <a:cxn ang="0">
                                  <a:pos x="141" y="106"/>
                                </a:cxn>
                                <a:cxn ang="0">
                                  <a:pos x="149" y="80"/>
                                </a:cxn>
                                <a:cxn ang="0">
                                  <a:pos x="145" y="51"/>
                                </a:cxn>
                                <a:cxn ang="0">
                                  <a:pos x="132" y="25"/>
                                </a:cxn>
                                <a:cxn ang="0">
                                  <a:pos x="111" y="9"/>
                                </a:cxn>
                              </a:cxnLst>
                              <a:rect l="0" t="0" r="r" b="b"/>
                              <a:pathLst>
                                <a:path w="149" h="144">
                                  <a:moveTo>
                                    <a:pt x="111" y="9"/>
                                  </a:moveTo>
                                  <a:lnTo>
                                    <a:pt x="81" y="0"/>
                                  </a:lnTo>
                                  <a:lnTo>
                                    <a:pt x="55" y="0"/>
                                  </a:lnTo>
                                  <a:lnTo>
                                    <a:pt x="30" y="13"/>
                                  </a:lnTo>
                                  <a:lnTo>
                                    <a:pt x="8" y="38"/>
                                  </a:lnTo>
                                  <a:lnTo>
                                    <a:pt x="0" y="63"/>
                                  </a:lnTo>
                                  <a:lnTo>
                                    <a:pt x="4" y="93"/>
                                  </a:lnTo>
                                  <a:lnTo>
                                    <a:pt x="17" y="118"/>
                                  </a:lnTo>
                                  <a:lnTo>
                                    <a:pt x="38" y="135"/>
                                  </a:lnTo>
                                  <a:lnTo>
                                    <a:pt x="68" y="144"/>
                                  </a:lnTo>
                                  <a:lnTo>
                                    <a:pt x="98" y="144"/>
                                  </a:lnTo>
                                  <a:lnTo>
                                    <a:pt x="119" y="131"/>
                                  </a:lnTo>
                                  <a:lnTo>
                                    <a:pt x="141" y="106"/>
                                  </a:lnTo>
                                  <a:lnTo>
                                    <a:pt x="149" y="80"/>
                                  </a:lnTo>
                                  <a:lnTo>
                                    <a:pt x="145" y="51"/>
                                  </a:lnTo>
                                  <a:lnTo>
                                    <a:pt x="132" y="25"/>
                                  </a:lnTo>
                                  <a:lnTo>
                                    <a:pt x="111" y="9"/>
                                  </a:lnTo>
                                  <a:close/>
                                </a:path>
                              </a:pathLst>
                            </a:custGeom>
                            <a:solidFill>
                              <a:srgbClr val="840000"/>
                            </a:solidFill>
                            <a:ln w="9525">
                              <a:noFill/>
                              <a:round/>
                              <a:headEnd/>
                              <a:tailEnd/>
                            </a:ln>
                          </p:spPr>
                          <p:txBody>
                            <a:bodyPr/>
                            <a:lstStyle/>
                            <a:p>
                              <a:endParaRPr lang="en-US"/>
                            </a:p>
                          </p:txBody>
                        </p:sp>
                        <p:sp>
                          <p:nvSpPr>
                            <p:cNvPr id="266543" name="Freeform 303"/>
                            <p:cNvSpPr>
                              <a:spLocks/>
                            </p:cNvSpPr>
                            <p:nvPr/>
                          </p:nvSpPr>
                          <p:spPr bwMode="auto">
                            <a:xfrm>
                              <a:off x="961" y="1115"/>
                              <a:ext cx="133" cy="135"/>
                            </a:xfrm>
                            <a:custGeom>
                              <a:avLst/>
                              <a:gdLst/>
                              <a:ahLst/>
                              <a:cxnLst>
                                <a:cxn ang="0">
                                  <a:pos x="99" y="9"/>
                                </a:cxn>
                                <a:cxn ang="0">
                                  <a:pos x="73" y="0"/>
                                </a:cxn>
                                <a:cxn ang="0">
                                  <a:pos x="47" y="5"/>
                                </a:cxn>
                                <a:cxn ang="0">
                                  <a:pos x="26" y="17"/>
                                </a:cxn>
                                <a:cxn ang="0">
                                  <a:pos x="9" y="38"/>
                                </a:cxn>
                                <a:cxn ang="0">
                                  <a:pos x="0" y="64"/>
                                </a:cxn>
                                <a:cxn ang="0">
                                  <a:pos x="4" y="89"/>
                                </a:cxn>
                                <a:cxn ang="0">
                                  <a:pos x="17" y="110"/>
                                </a:cxn>
                                <a:cxn ang="0">
                                  <a:pos x="34" y="127"/>
                                </a:cxn>
                                <a:cxn ang="0">
                                  <a:pos x="60" y="135"/>
                                </a:cxn>
                                <a:cxn ang="0">
                                  <a:pos x="86" y="131"/>
                                </a:cxn>
                                <a:cxn ang="0">
                                  <a:pos x="107" y="119"/>
                                </a:cxn>
                                <a:cxn ang="0">
                                  <a:pos x="124" y="97"/>
                                </a:cxn>
                                <a:cxn ang="0">
                                  <a:pos x="133" y="72"/>
                                </a:cxn>
                                <a:cxn ang="0">
                                  <a:pos x="129" y="47"/>
                                </a:cxn>
                                <a:cxn ang="0">
                                  <a:pos x="116" y="26"/>
                                </a:cxn>
                                <a:cxn ang="0">
                                  <a:pos x="99" y="9"/>
                                </a:cxn>
                              </a:cxnLst>
                              <a:rect l="0" t="0" r="r" b="b"/>
                              <a:pathLst>
                                <a:path w="133" h="135">
                                  <a:moveTo>
                                    <a:pt x="99" y="9"/>
                                  </a:moveTo>
                                  <a:lnTo>
                                    <a:pt x="73" y="0"/>
                                  </a:lnTo>
                                  <a:lnTo>
                                    <a:pt x="47" y="5"/>
                                  </a:lnTo>
                                  <a:lnTo>
                                    <a:pt x="26" y="17"/>
                                  </a:lnTo>
                                  <a:lnTo>
                                    <a:pt x="9" y="38"/>
                                  </a:lnTo>
                                  <a:lnTo>
                                    <a:pt x="0" y="64"/>
                                  </a:lnTo>
                                  <a:lnTo>
                                    <a:pt x="4" y="89"/>
                                  </a:lnTo>
                                  <a:lnTo>
                                    <a:pt x="17" y="110"/>
                                  </a:lnTo>
                                  <a:lnTo>
                                    <a:pt x="34" y="127"/>
                                  </a:lnTo>
                                  <a:lnTo>
                                    <a:pt x="60" y="135"/>
                                  </a:lnTo>
                                  <a:lnTo>
                                    <a:pt x="86" y="131"/>
                                  </a:lnTo>
                                  <a:lnTo>
                                    <a:pt x="107" y="119"/>
                                  </a:lnTo>
                                  <a:lnTo>
                                    <a:pt x="124" y="97"/>
                                  </a:lnTo>
                                  <a:lnTo>
                                    <a:pt x="133" y="72"/>
                                  </a:lnTo>
                                  <a:lnTo>
                                    <a:pt x="129" y="47"/>
                                  </a:lnTo>
                                  <a:lnTo>
                                    <a:pt x="116" y="26"/>
                                  </a:lnTo>
                                  <a:lnTo>
                                    <a:pt x="99" y="9"/>
                                  </a:lnTo>
                                  <a:close/>
                                </a:path>
                              </a:pathLst>
                            </a:custGeom>
                            <a:solidFill>
                              <a:srgbClr val="910000"/>
                            </a:solidFill>
                            <a:ln w="9525">
                              <a:noFill/>
                              <a:round/>
                              <a:headEnd/>
                              <a:tailEnd/>
                            </a:ln>
                          </p:spPr>
                          <p:txBody>
                            <a:bodyPr/>
                            <a:lstStyle/>
                            <a:p>
                              <a:endParaRPr lang="en-US"/>
                            </a:p>
                          </p:txBody>
                        </p:sp>
                        <p:sp>
                          <p:nvSpPr>
                            <p:cNvPr id="266544" name="Freeform 304"/>
                            <p:cNvSpPr>
                              <a:spLocks/>
                            </p:cNvSpPr>
                            <p:nvPr/>
                          </p:nvSpPr>
                          <p:spPr bwMode="auto">
                            <a:xfrm>
                              <a:off x="965" y="1120"/>
                              <a:ext cx="125" cy="126"/>
                            </a:xfrm>
                            <a:custGeom>
                              <a:avLst/>
                              <a:gdLst/>
                              <a:ahLst/>
                              <a:cxnLst>
                                <a:cxn ang="0">
                                  <a:pos x="90" y="8"/>
                                </a:cxn>
                                <a:cxn ang="0">
                                  <a:pos x="69" y="0"/>
                                </a:cxn>
                                <a:cxn ang="0">
                                  <a:pos x="43" y="4"/>
                                </a:cxn>
                                <a:cxn ang="0">
                                  <a:pos x="26" y="16"/>
                                </a:cxn>
                                <a:cxn ang="0">
                                  <a:pos x="9" y="33"/>
                                </a:cxn>
                                <a:cxn ang="0">
                                  <a:pos x="0" y="59"/>
                                </a:cxn>
                                <a:cxn ang="0">
                                  <a:pos x="5" y="80"/>
                                </a:cxn>
                                <a:cxn ang="0">
                                  <a:pos x="18" y="101"/>
                                </a:cxn>
                                <a:cxn ang="0">
                                  <a:pos x="35" y="118"/>
                                </a:cxn>
                                <a:cxn ang="0">
                                  <a:pos x="56" y="126"/>
                                </a:cxn>
                                <a:cxn ang="0">
                                  <a:pos x="82" y="122"/>
                                </a:cxn>
                                <a:cxn ang="0">
                                  <a:pos x="99" y="109"/>
                                </a:cxn>
                                <a:cxn ang="0">
                                  <a:pos x="116" y="92"/>
                                </a:cxn>
                                <a:cxn ang="0">
                                  <a:pos x="125" y="71"/>
                                </a:cxn>
                                <a:cxn ang="0">
                                  <a:pos x="125" y="46"/>
                                </a:cxn>
                                <a:cxn ang="0">
                                  <a:pos x="112" y="25"/>
                                </a:cxn>
                                <a:cxn ang="0">
                                  <a:pos x="90" y="8"/>
                                </a:cxn>
                              </a:cxnLst>
                              <a:rect l="0" t="0" r="r" b="b"/>
                              <a:pathLst>
                                <a:path w="125" h="126">
                                  <a:moveTo>
                                    <a:pt x="90" y="8"/>
                                  </a:moveTo>
                                  <a:lnTo>
                                    <a:pt x="69" y="0"/>
                                  </a:lnTo>
                                  <a:lnTo>
                                    <a:pt x="43" y="4"/>
                                  </a:lnTo>
                                  <a:lnTo>
                                    <a:pt x="26" y="16"/>
                                  </a:lnTo>
                                  <a:lnTo>
                                    <a:pt x="9" y="33"/>
                                  </a:lnTo>
                                  <a:lnTo>
                                    <a:pt x="0" y="59"/>
                                  </a:lnTo>
                                  <a:lnTo>
                                    <a:pt x="5" y="80"/>
                                  </a:lnTo>
                                  <a:lnTo>
                                    <a:pt x="18" y="101"/>
                                  </a:lnTo>
                                  <a:lnTo>
                                    <a:pt x="35" y="118"/>
                                  </a:lnTo>
                                  <a:lnTo>
                                    <a:pt x="56" y="126"/>
                                  </a:lnTo>
                                  <a:lnTo>
                                    <a:pt x="82" y="122"/>
                                  </a:lnTo>
                                  <a:lnTo>
                                    <a:pt x="99" y="109"/>
                                  </a:lnTo>
                                  <a:lnTo>
                                    <a:pt x="116" y="92"/>
                                  </a:lnTo>
                                  <a:lnTo>
                                    <a:pt x="125" y="71"/>
                                  </a:lnTo>
                                  <a:lnTo>
                                    <a:pt x="125" y="46"/>
                                  </a:lnTo>
                                  <a:lnTo>
                                    <a:pt x="112" y="25"/>
                                  </a:lnTo>
                                  <a:lnTo>
                                    <a:pt x="90" y="8"/>
                                  </a:lnTo>
                                  <a:close/>
                                </a:path>
                              </a:pathLst>
                            </a:custGeom>
                            <a:solidFill>
                              <a:srgbClr val="A10000"/>
                            </a:solidFill>
                            <a:ln w="9525">
                              <a:noFill/>
                              <a:round/>
                              <a:headEnd/>
                              <a:tailEnd/>
                            </a:ln>
                          </p:spPr>
                          <p:txBody>
                            <a:bodyPr/>
                            <a:lstStyle/>
                            <a:p>
                              <a:endParaRPr lang="en-US"/>
                            </a:p>
                          </p:txBody>
                        </p:sp>
                        <p:sp>
                          <p:nvSpPr>
                            <p:cNvPr id="266545" name="Freeform 305"/>
                            <p:cNvSpPr>
                              <a:spLocks/>
                            </p:cNvSpPr>
                            <p:nvPr/>
                          </p:nvSpPr>
                          <p:spPr bwMode="auto">
                            <a:xfrm>
                              <a:off x="974" y="1132"/>
                              <a:ext cx="107" cy="102"/>
                            </a:xfrm>
                            <a:custGeom>
                              <a:avLst/>
                              <a:gdLst/>
                              <a:ahLst/>
                              <a:cxnLst>
                                <a:cxn ang="0">
                                  <a:pos x="81" y="4"/>
                                </a:cxn>
                                <a:cxn ang="0">
                                  <a:pos x="60" y="0"/>
                                </a:cxn>
                                <a:cxn ang="0">
                                  <a:pos x="38" y="0"/>
                                </a:cxn>
                                <a:cxn ang="0">
                                  <a:pos x="21" y="9"/>
                                </a:cxn>
                                <a:cxn ang="0">
                                  <a:pos x="9" y="26"/>
                                </a:cxn>
                                <a:cxn ang="0">
                                  <a:pos x="0" y="47"/>
                                </a:cxn>
                                <a:cxn ang="0">
                                  <a:pos x="0" y="68"/>
                                </a:cxn>
                                <a:cxn ang="0">
                                  <a:pos x="13" y="85"/>
                                </a:cxn>
                                <a:cxn ang="0">
                                  <a:pos x="30" y="97"/>
                                </a:cxn>
                                <a:cxn ang="0">
                                  <a:pos x="51" y="102"/>
                                </a:cxn>
                                <a:cxn ang="0">
                                  <a:pos x="68" y="102"/>
                                </a:cxn>
                                <a:cxn ang="0">
                                  <a:pos x="90" y="93"/>
                                </a:cxn>
                                <a:cxn ang="0">
                                  <a:pos x="103" y="76"/>
                                </a:cxn>
                                <a:cxn ang="0">
                                  <a:pos x="107" y="55"/>
                                </a:cxn>
                                <a:cxn ang="0">
                                  <a:pos x="107" y="34"/>
                                </a:cxn>
                                <a:cxn ang="0">
                                  <a:pos x="98" y="17"/>
                                </a:cxn>
                                <a:cxn ang="0">
                                  <a:pos x="81" y="4"/>
                                </a:cxn>
                              </a:cxnLst>
                              <a:rect l="0" t="0" r="r" b="b"/>
                              <a:pathLst>
                                <a:path w="107" h="102">
                                  <a:moveTo>
                                    <a:pt x="81" y="4"/>
                                  </a:moveTo>
                                  <a:lnTo>
                                    <a:pt x="60" y="0"/>
                                  </a:lnTo>
                                  <a:lnTo>
                                    <a:pt x="38" y="0"/>
                                  </a:lnTo>
                                  <a:lnTo>
                                    <a:pt x="21" y="9"/>
                                  </a:lnTo>
                                  <a:lnTo>
                                    <a:pt x="9" y="26"/>
                                  </a:lnTo>
                                  <a:lnTo>
                                    <a:pt x="0" y="47"/>
                                  </a:lnTo>
                                  <a:lnTo>
                                    <a:pt x="0" y="68"/>
                                  </a:lnTo>
                                  <a:lnTo>
                                    <a:pt x="13" y="85"/>
                                  </a:lnTo>
                                  <a:lnTo>
                                    <a:pt x="30" y="97"/>
                                  </a:lnTo>
                                  <a:lnTo>
                                    <a:pt x="51" y="102"/>
                                  </a:lnTo>
                                  <a:lnTo>
                                    <a:pt x="68" y="102"/>
                                  </a:lnTo>
                                  <a:lnTo>
                                    <a:pt x="90" y="93"/>
                                  </a:lnTo>
                                  <a:lnTo>
                                    <a:pt x="103" y="76"/>
                                  </a:lnTo>
                                  <a:lnTo>
                                    <a:pt x="107" y="55"/>
                                  </a:lnTo>
                                  <a:lnTo>
                                    <a:pt x="107" y="34"/>
                                  </a:lnTo>
                                  <a:lnTo>
                                    <a:pt x="98" y="17"/>
                                  </a:lnTo>
                                  <a:lnTo>
                                    <a:pt x="81" y="4"/>
                                  </a:lnTo>
                                  <a:close/>
                                </a:path>
                              </a:pathLst>
                            </a:custGeom>
                            <a:solidFill>
                              <a:srgbClr val="B40000"/>
                            </a:solidFill>
                            <a:ln w="9525">
                              <a:noFill/>
                              <a:round/>
                              <a:headEnd/>
                              <a:tailEnd/>
                            </a:ln>
                          </p:spPr>
                          <p:txBody>
                            <a:bodyPr/>
                            <a:lstStyle/>
                            <a:p>
                              <a:endParaRPr lang="en-US"/>
                            </a:p>
                          </p:txBody>
                        </p:sp>
                        <p:sp>
                          <p:nvSpPr>
                            <p:cNvPr id="266546" name="Freeform 306"/>
                            <p:cNvSpPr>
                              <a:spLocks/>
                            </p:cNvSpPr>
                            <p:nvPr/>
                          </p:nvSpPr>
                          <p:spPr bwMode="auto">
                            <a:xfrm>
                              <a:off x="983" y="1141"/>
                              <a:ext cx="89" cy="84"/>
                            </a:xfrm>
                            <a:custGeom>
                              <a:avLst/>
                              <a:gdLst/>
                              <a:ahLst/>
                              <a:cxnLst>
                                <a:cxn ang="0">
                                  <a:pos x="68" y="4"/>
                                </a:cxn>
                                <a:cxn ang="0">
                                  <a:pos x="51" y="0"/>
                                </a:cxn>
                                <a:cxn ang="0">
                                  <a:pos x="29" y="0"/>
                                </a:cxn>
                                <a:cxn ang="0">
                                  <a:pos x="17" y="8"/>
                                </a:cxn>
                                <a:cxn ang="0">
                                  <a:pos x="4" y="21"/>
                                </a:cxn>
                                <a:cxn ang="0">
                                  <a:pos x="0" y="38"/>
                                </a:cxn>
                                <a:cxn ang="0">
                                  <a:pos x="0" y="55"/>
                                </a:cxn>
                                <a:cxn ang="0">
                                  <a:pos x="8" y="71"/>
                                </a:cxn>
                                <a:cxn ang="0">
                                  <a:pos x="21" y="80"/>
                                </a:cxn>
                                <a:cxn ang="0">
                                  <a:pos x="38" y="84"/>
                                </a:cxn>
                                <a:cxn ang="0">
                                  <a:pos x="59" y="84"/>
                                </a:cxn>
                                <a:cxn ang="0">
                                  <a:pos x="72" y="76"/>
                                </a:cxn>
                                <a:cxn ang="0">
                                  <a:pos x="85" y="63"/>
                                </a:cxn>
                                <a:cxn ang="0">
                                  <a:pos x="89" y="46"/>
                                </a:cxn>
                                <a:cxn ang="0">
                                  <a:pos x="89" y="29"/>
                                </a:cxn>
                                <a:cxn ang="0">
                                  <a:pos x="81" y="17"/>
                                </a:cxn>
                                <a:cxn ang="0">
                                  <a:pos x="68" y="4"/>
                                </a:cxn>
                              </a:cxnLst>
                              <a:rect l="0" t="0" r="r" b="b"/>
                              <a:pathLst>
                                <a:path w="89" h="84">
                                  <a:moveTo>
                                    <a:pt x="68" y="4"/>
                                  </a:moveTo>
                                  <a:lnTo>
                                    <a:pt x="51" y="0"/>
                                  </a:lnTo>
                                  <a:lnTo>
                                    <a:pt x="29" y="0"/>
                                  </a:lnTo>
                                  <a:lnTo>
                                    <a:pt x="17" y="8"/>
                                  </a:lnTo>
                                  <a:lnTo>
                                    <a:pt x="4" y="21"/>
                                  </a:lnTo>
                                  <a:lnTo>
                                    <a:pt x="0" y="38"/>
                                  </a:lnTo>
                                  <a:lnTo>
                                    <a:pt x="0" y="55"/>
                                  </a:lnTo>
                                  <a:lnTo>
                                    <a:pt x="8" y="71"/>
                                  </a:lnTo>
                                  <a:lnTo>
                                    <a:pt x="21" y="80"/>
                                  </a:lnTo>
                                  <a:lnTo>
                                    <a:pt x="38" y="84"/>
                                  </a:lnTo>
                                  <a:lnTo>
                                    <a:pt x="59" y="84"/>
                                  </a:lnTo>
                                  <a:lnTo>
                                    <a:pt x="72" y="76"/>
                                  </a:lnTo>
                                  <a:lnTo>
                                    <a:pt x="85" y="63"/>
                                  </a:lnTo>
                                  <a:lnTo>
                                    <a:pt x="89" y="46"/>
                                  </a:lnTo>
                                  <a:lnTo>
                                    <a:pt x="89" y="29"/>
                                  </a:lnTo>
                                  <a:lnTo>
                                    <a:pt x="81" y="17"/>
                                  </a:lnTo>
                                  <a:lnTo>
                                    <a:pt x="68" y="4"/>
                                  </a:lnTo>
                                  <a:close/>
                                </a:path>
                              </a:pathLst>
                            </a:custGeom>
                            <a:solidFill>
                              <a:srgbClr val="C60000"/>
                            </a:solidFill>
                            <a:ln w="9525">
                              <a:noFill/>
                              <a:round/>
                              <a:headEnd/>
                              <a:tailEnd/>
                            </a:ln>
                          </p:spPr>
                          <p:txBody>
                            <a:bodyPr/>
                            <a:lstStyle/>
                            <a:p>
                              <a:endParaRPr lang="en-US"/>
                            </a:p>
                          </p:txBody>
                        </p:sp>
                        <p:sp>
                          <p:nvSpPr>
                            <p:cNvPr id="266547" name="Freeform 307"/>
                            <p:cNvSpPr>
                              <a:spLocks/>
                            </p:cNvSpPr>
                            <p:nvPr/>
                          </p:nvSpPr>
                          <p:spPr bwMode="auto">
                            <a:xfrm>
                              <a:off x="991" y="1149"/>
                              <a:ext cx="77" cy="76"/>
                            </a:xfrm>
                            <a:custGeom>
                              <a:avLst/>
                              <a:gdLst/>
                              <a:ahLst/>
                              <a:cxnLst>
                                <a:cxn ang="0">
                                  <a:pos x="56" y="4"/>
                                </a:cxn>
                                <a:cxn ang="0">
                                  <a:pos x="43" y="0"/>
                                </a:cxn>
                                <a:cxn ang="0">
                                  <a:pos x="26" y="0"/>
                                </a:cxn>
                                <a:cxn ang="0">
                                  <a:pos x="13" y="4"/>
                                </a:cxn>
                                <a:cxn ang="0">
                                  <a:pos x="4" y="17"/>
                                </a:cxn>
                                <a:cxn ang="0">
                                  <a:pos x="0" y="34"/>
                                </a:cxn>
                                <a:cxn ang="0">
                                  <a:pos x="0" y="47"/>
                                </a:cxn>
                                <a:cxn ang="0">
                                  <a:pos x="4" y="59"/>
                                </a:cxn>
                                <a:cxn ang="0">
                                  <a:pos x="17" y="72"/>
                                </a:cxn>
                                <a:cxn ang="0">
                                  <a:pos x="34" y="76"/>
                                </a:cxn>
                                <a:cxn ang="0">
                                  <a:pos x="47" y="72"/>
                                </a:cxn>
                                <a:cxn ang="0">
                                  <a:pos x="60" y="68"/>
                                </a:cxn>
                                <a:cxn ang="0">
                                  <a:pos x="73" y="55"/>
                                </a:cxn>
                                <a:cxn ang="0">
                                  <a:pos x="77" y="42"/>
                                </a:cxn>
                                <a:cxn ang="0">
                                  <a:pos x="73" y="25"/>
                                </a:cxn>
                                <a:cxn ang="0">
                                  <a:pos x="69" y="13"/>
                                </a:cxn>
                                <a:cxn ang="0">
                                  <a:pos x="56" y="4"/>
                                </a:cxn>
                              </a:cxnLst>
                              <a:rect l="0" t="0" r="r" b="b"/>
                              <a:pathLst>
                                <a:path w="77" h="76">
                                  <a:moveTo>
                                    <a:pt x="56" y="4"/>
                                  </a:moveTo>
                                  <a:lnTo>
                                    <a:pt x="43" y="0"/>
                                  </a:lnTo>
                                  <a:lnTo>
                                    <a:pt x="26" y="0"/>
                                  </a:lnTo>
                                  <a:lnTo>
                                    <a:pt x="13" y="4"/>
                                  </a:lnTo>
                                  <a:lnTo>
                                    <a:pt x="4" y="17"/>
                                  </a:lnTo>
                                  <a:lnTo>
                                    <a:pt x="0" y="34"/>
                                  </a:lnTo>
                                  <a:lnTo>
                                    <a:pt x="0" y="47"/>
                                  </a:lnTo>
                                  <a:lnTo>
                                    <a:pt x="4" y="59"/>
                                  </a:lnTo>
                                  <a:lnTo>
                                    <a:pt x="17" y="72"/>
                                  </a:lnTo>
                                  <a:lnTo>
                                    <a:pt x="34" y="76"/>
                                  </a:lnTo>
                                  <a:lnTo>
                                    <a:pt x="47" y="72"/>
                                  </a:lnTo>
                                  <a:lnTo>
                                    <a:pt x="60" y="68"/>
                                  </a:lnTo>
                                  <a:lnTo>
                                    <a:pt x="73" y="55"/>
                                  </a:lnTo>
                                  <a:lnTo>
                                    <a:pt x="77" y="42"/>
                                  </a:lnTo>
                                  <a:lnTo>
                                    <a:pt x="73" y="25"/>
                                  </a:lnTo>
                                  <a:lnTo>
                                    <a:pt x="69" y="13"/>
                                  </a:lnTo>
                                  <a:lnTo>
                                    <a:pt x="56" y="4"/>
                                  </a:lnTo>
                                  <a:close/>
                                </a:path>
                              </a:pathLst>
                            </a:custGeom>
                            <a:solidFill>
                              <a:srgbClr val="D70000"/>
                            </a:solidFill>
                            <a:ln w="9525">
                              <a:noFill/>
                              <a:round/>
                              <a:headEnd/>
                              <a:tailEnd/>
                            </a:ln>
                          </p:spPr>
                          <p:txBody>
                            <a:bodyPr/>
                            <a:lstStyle/>
                            <a:p>
                              <a:endParaRPr lang="en-US"/>
                            </a:p>
                          </p:txBody>
                        </p:sp>
                        <p:sp>
                          <p:nvSpPr>
                            <p:cNvPr id="266548" name="Freeform 308"/>
                            <p:cNvSpPr>
                              <a:spLocks/>
                            </p:cNvSpPr>
                            <p:nvPr/>
                          </p:nvSpPr>
                          <p:spPr bwMode="auto">
                            <a:xfrm>
                              <a:off x="995" y="1153"/>
                              <a:ext cx="69" cy="68"/>
                            </a:xfrm>
                            <a:custGeom>
                              <a:avLst/>
                              <a:gdLst/>
                              <a:ahLst/>
                              <a:cxnLst>
                                <a:cxn ang="0">
                                  <a:pos x="52" y="5"/>
                                </a:cxn>
                                <a:cxn ang="0">
                                  <a:pos x="39" y="0"/>
                                </a:cxn>
                                <a:cxn ang="0">
                                  <a:pos x="26" y="0"/>
                                </a:cxn>
                                <a:cxn ang="0">
                                  <a:pos x="13" y="9"/>
                                </a:cxn>
                                <a:cxn ang="0">
                                  <a:pos x="5" y="17"/>
                                </a:cxn>
                                <a:cxn ang="0">
                                  <a:pos x="0" y="30"/>
                                </a:cxn>
                                <a:cxn ang="0">
                                  <a:pos x="0" y="43"/>
                                </a:cxn>
                                <a:cxn ang="0">
                                  <a:pos x="9" y="55"/>
                                </a:cxn>
                                <a:cxn ang="0">
                                  <a:pos x="17" y="64"/>
                                </a:cxn>
                                <a:cxn ang="0">
                                  <a:pos x="30" y="68"/>
                                </a:cxn>
                                <a:cxn ang="0">
                                  <a:pos x="43" y="64"/>
                                </a:cxn>
                                <a:cxn ang="0">
                                  <a:pos x="56" y="59"/>
                                </a:cxn>
                                <a:cxn ang="0">
                                  <a:pos x="65" y="51"/>
                                </a:cxn>
                                <a:cxn ang="0">
                                  <a:pos x="69" y="38"/>
                                </a:cxn>
                                <a:cxn ang="0">
                                  <a:pos x="65" y="26"/>
                                </a:cxn>
                                <a:cxn ang="0">
                                  <a:pos x="60" y="13"/>
                                </a:cxn>
                                <a:cxn ang="0">
                                  <a:pos x="52" y="5"/>
                                </a:cxn>
                              </a:cxnLst>
                              <a:rect l="0" t="0" r="r" b="b"/>
                              <a:pathLst>
                                <a:path w="69" h="68">
                                  <a:moveTo>
                                    <a:pt x="52" y="5"/>
                                  </a:moveTo>
                                  <a:lnTo>
                                    <a:pt x="39" y="0"/>
                                  </a:lnTo>
                                  <a:lnTo>
                                    <a:pt x="26" y="0"/>
                                  </a:lnTo>
                                  <a:lnTo>
                                    <a:pt x="13" y="9"/>
                                  </a:lnTo>
                                  <a:lnTo>
                                    <a:pt x="5" y="17"/>
                                  </a:lnTo>
                                  <a:lnTo>
                                    <a:pt x="0" y="30"/>
                                  </a:lnTo>
                                  <a:lnTo>
                                    <a:pt x="0" y="43"/>
                                  </a:lnTo>
                                  <a:lnTo>
                                    <a:pt x="9" y="55"/>
                                  </a:lnTo>
                                  <a:lnTo>
                                    <a:pt x="17" y="64"/>
                                  </a:lnTo>
                                  <a:lnTo>
                                    <a:pt x="30" y="68"/>
                                  </a:lnTo>
                                  <a:lnTo>
                                    <a:pt x="43" y="64"/>
                                  </a:lnTo>
                                  <a:lnTo>
                                    <a:pt x="56" y="59"/>
                                  </a:lnTo>
                                  <a:lnTo>
                                    <a:pt x="65" y="51"/>
                                  </a:lnTo>
                                  <a:lnTo>
                                    <a:pt x="69" y="38"/>
                                  </a:lnTo>
                                  <a:lnTo>
                                    <a:pt x="65" y="26"/>
                                  </a:lnTo>
                                  <a:lnTo>
                                    <a:pt x="60" y="13"/>
                                  </a:lnTo>
                                  <a:lnTo>
                                    <a:pt x="52" y="5"/>
                                  </a:lnTo>
                                  <a:close/>
                                </a:path>
                              </a:pathLst>
                            </a:custGeom>
                            <a:solidFill>
                              <a:srgbClr val="E50000"/>
                            </a:solidFill>
                            <a:ln w="9525">
                              <a:noFill/>
                              <a:round/>
                              <a:headEnd/>
                              <a:tailEnd/>
                            </a:ln>
                          </p:spPr>
                          <p:txBody>
                            <a:bodyPr/>
                            <a:lstStyle/>
                            <a:p>
                              <a:endParaRPr lang="en-US"/>
                            </a:p>
                          </p:txBody>
                        </p:sp>
                        <p:sp>
                          <p:nvSpPr>
                            <p:cNvPr id="266549" name="Freeform 309"/>
                            <p:cNvSpPr>
                              <a:spLocks/>
                            </p:cNvSpPr>
                            <p:nvPr/>
                          </p:nvSpPr>
                          <p:spPr bwMode="auto">
                            <a:xfrm>
                              <a:off x="1004" y="1162"/>
                              <a:ext cx="51" cy="50"/>
                            </a:xfrm>
                            <a:custGeom>
                              <a:avLst/>
                              <a:gdLst/>
                              <a:ahLst/>
                              <a:cxnLst>
                                <a:cxn ang="0">
                                  <a:pos x="38" y="0"/>
                                </a:cxn>
                                <a:cxn ang="0">
                                  <a:pos x="17" y="0"/>
                                </a:cxn>
                                <a:cxn ang="0">
                                  <a:pos x="0" y="12"/>
                                </a:cxn>
                                <a:cxn ang="0">
                                  <a:pos x="0" y="29"/>
                                </a:cxn>
                                <a:cxn ang="0">
                                  <a:pos x="13" y="46"/>
                                </a:cxn>
                                <a:cxn ang="0">
                                  <a:pos x="21" y="50"/>
                                </a:cxn>
                                <a:cxn ang="0">
                                  <a:pos x="30" y="50"/>
                                </a:cxn>
                                <a:cxn ang="0">
                                  <a:pos x="47" y="38"/>
                                </a:cxn>
                                <a:cxn ang="0">
                                  <a:pos x="51" y="29"/>
                                </a:cxn>
                                <a:cxn ang="0">
                                  <a:pos x="51" y="17"/>
                                </a:cxn>
                                <a:cxn ang="0">
                                  <a:pos x="38" y="0"/>
                                </a:cxn>
                              </a:cxnLst>
                              <a:rect l="0" t="0" r="r" b="b"/>
                              <a:pathLst>
                                <a:path w="51" h="50">
                                  <a:moveTo>
                                    <a:pt x="38" y="0"/>
                                  </a:moveTo>
                                  <a:lnTo>
                                    <a:pt x="17" y="0"/>
                                  </a:lnTo>
                                  <a:lnTo>
                                    <a:pt x="0" y="12"/>
                                  </a:lnTo>
                                  <a:lnTo>
                                    <a:pt x="0" y="29"/>
                                  </a:lnTo>
                                  <a:lnTo>
                                    <a:pt x="13" y="46"/>
                                  </a:lnTo>
                                  <a:lnTo>
                                    <a:pt x="21" y="50"/>
                                  </a:lnTo>
                                  <a:lnTo>
                                    <a:pt x="30" y="50"/>
                                  </a:lnTo>
                                  <a:lnTo>
                                    <a:pt x="47" y="38"/>
                                  </a:lnTo>
                                  <a:lnTo>
                                    <a:pt x="51" y="29"/>
                                  </a:lnTo>
                                  <a:lnTo>
                                    <a:pt x="51" y="17"/>
                                  </a:lnTo>
                                  <a:lnTo>
                                    <a:pt x="38" y="0"/>
                                  </a:lnTo>
                                  <a:close/>
                                </a:path>
                              </a:pathLst>
                            </a:custGeom>
                            <a:solidFill>
                              <a:srgbClr val="F00000"/>
                            </a:solidFill>
                            <a:ln w="9525">
                              <a:noFill/>
                              <a:round/>
                              <a:headEnd/>
                              <a:tailEnd/>
                            </a:ln>
                          </p:spPr>
                          <p:txBody>
                            <a:bodyPr/>
                            <a:lstStyle/>
                            <a:p>
                              <a:endParaRPr lang="en-US"/>
                            </a:p>
                          </p:txBody>
                        </p:sp>
                        <p:sp>
                          <p:nvSpPr>
                            <p:cNvPr id="266550" name="Freeform 310"/>
                            <p:cNvSpPr>
                              <a:spLocks/>
                            </p:cNvSpPr>
                            <p:nvPr/>
                          </p:nvSpPr>
                          <p:spPr bwMode="auto">
                            <a:xfrm>
                              <a:off x="1012" y="1170"/>
                              <a:ext cx="35" cy="34"/>
                            </a:xfrm>
                            <a:custGeom>
                              <a:avLst/>
                              <a:gdLst/>
                              <a:ahLst/>
                              <a:cxnLst>
                                <a:cxn ang="0">
                                  <a:pos x="26" y="0"/>
                                </a:cxn>
                                <a:cxn ang="0">
                                  <a:pos x="13" y="0"/>
                                </a:cxn>
                                <a:cxn ang="0">
                                  <a:pos x="0" y="9"/>
                                </a:cxn>
                                <a:cxn ang="0">
                                  <a:pos x="0" y="21"/>
                                </a:cxn>
                                <a:cxn ang="0">
                                  <a:pos x="9" y="30"/>
                                </a:cxn>
                                <a:cxn ang="0">
                                  <a:pos x="22" y="34"/>
                                </a:cxn>
                                <a:cxn ang="0">
                                  <a:pos x="30" y="26"/>
                                </a:cxn>
                                <a:cxn ang="0">
                                  <a:pos x="35" y="13"/>
                                </a:cxn>
                                <a:cxn ang="0">
                                  <a:pos x="26" y="0"/>
                                </a:cxn>
                              </a:cxnLst>
                              <a:rect l="0" t="0" r="r" b="b"/>
                              <a:pathLst>
                                <a:path w="35" h="34">
                                  <a:moveTo>
                                    <a:pt x="26" y="0"/>
                                  </a:moveTo>
                                  <a:lnTo>
                                    <a:pt x="13" y="0"/>
                                  </a:lnTo>
                                  <a:lnTo>
                                    <a:pt x="0" y="9"/>
                                  </a:lnTo>
                                  <a:lnTo>
                                    <a:pt x="0" y="21"/>
                                  </a:lnTo>
                                  <a:lnTo>
                                    <a:pt x="9" y="30"/>
                                  </a:lnTo>
                                  <a:lnTo>
                                    <a:pt x="22" y="34"/>
                                  </a:lnTo>
                                  <a:lnTo>
                                    <a:pt x="30" y="26"/>
                                  </a:lnTo>
                                  <a:lnTo>
                                    <a:pt x="35" y="13"/>
                                  </a:lnTo>
                                  <a:lnTo>
                                    <a:pt x="26" y="0"/>
                                  </a:lnTo>
                                  <a:close/>
                                </a:path>
                              </a:pathLst>
                            </a:custGeom>
                            <a:solidFill>
                              <a:srgbClr val="F70000"/>
                            </a:solidFill>
                            <a:ln w="9525">
                              <a:noFill/>
                              <a:round/>
                              <a:headEnd/>
                              <a:tailEnd/>
                            </a:ln>
                          </p:spPr>
                          <p:txBody>
                            <a:bodyPr/>
                            <a:lstStyle/>
                            <a:p>
                              <a:endParaRPr lang="en-US"/>
                            </a:p>
                          </p:txBody>
                        </p:sp>
                        <p:sp>
                          <p:nvSpPr>
                            <p:cNvPr id="266551" name="Freeform 311"/>
                            <p:cNvSpPr>
                              <a:spLocks/>
                            </p:cNvSpPr>
                            <p:nvPr/>
                          </p:nvSpPr>
                          <p:spPr bwMode="auto">
                            <a:xfrm>
                              <a:off x="1021" y="1179"/>
                              <a:ext cx="17" cy="17"/>
                            </a:xfrm>
                            <a:custGeom>
                              <a:avLst/>
                              <a:gdLst/>
                              <a:ahLst/>
                              <a:cxnLst>
                                <a:cxn ang="0">
                                  <a:pos x="13" y="0"/>
                                </a:cxn>
                                <a:cxn ang="0">
                                  <a:pos x="4" y="0"/>
                                </a:cxn>
                                <a:cxn ang="0">
                                  <a:pos x="0" y="4"/>
                                </a:cxn>
                                <a:cxn ang="0">
                                  <a:pos x="0" y="8"/>
                                </a:cxn>
                                <a:cxn ang="0">
                                  <a:pos x="4" y="12"/>
                                </a:cxn>
                                <a:cxn ang="0">
                                  <a:pos x="9" y="17"/>
                                </a:cxn>
                                <a:cxn ang="0">
                                  <a:pos x="13" y="12"/>
                                </a:cxn>
                                <a:cxn ang="0">
                                  <a:pos x="17" y="4"/>
                                </a:cxn>
                                <a:cxn ang="0">
                                  <a:pos x="13" y="0"/>
                                </a:cxn>
                              </a:cxnLst>
                              <a:rect l="0" t="0" r="r" b="b"/>
                              <a:pathLst>
                                <a:path w="17" h="17">
                                  <a:moveTo>
                                    <a:pt x="13" y="0"/>
                                  </a:moveTo>
                                  <a:lnTo>
                                    <a:pt x="4" y="0"/>
                                  </a:lnTo>
                                  <a:lnTo>
                                    <a:pt x="0" y="4"/>
                                  </a:lnTo>
                                  <a:lnTo>
                                    <a:pt x="0" y="8"/>
                                  </a:lnTo>
                                  <a:lnTo>
                                    <a:pt x="4" y="12"/>
                                  </a:lnTo>
                                  <a:lnTo>
                                    <a:pt x="9" y="17"/>
                                  </a:lnTo>
                                  <a:lnTo>
                                    <a:pt x="13" y="12"/>
                                  </a:lnTo>
                                  <a:lnTo>
                                    <a:pt x="17" y="4"/>
                                  </a:lnTo>
                                  <a:lnTo>
                                    <a:pt x="13" y="0"/>
                                  </a:lnTo>
                                  <a:close/>
                                </a:path>
                              </a:pathLst>
                            </a:custGeom>
                            <a:solidFill>
                              <a:srgbClr val="FC0000"/>
                            </a:solidFill>
                            <a:ln w="9525">
                              <a:noFill/>
                              <a:round/>
                              <a:headEnd/>
                              <a:tailEnd/>
                            </a:ln>
                          </p:spPr>
                          <p:txBody>
                            <a:bodyPr/>
                            <a:lstStyle/>
                            <a:p>
                              <a:endParaRPr lang="en-US"/>
                            </a:p>
                          </p:txBody>
                        </p:sp>
                      </p:grpSp>
                      <p:sp>
                        <p:nvSpPr>
                          <p:cNvPr id="266552" name="Freeform 312"/>
                          <p:cNvSpPr>
                            <a:spLocks/>
                          </p:cNvSpPr>
                          <p:nvPr/>
                        </p:nvSpPr>
                        <p:spPr bwMode="auto">
                          <a:xfrm>
                            <a:off x="940" y="1103"/>
                            <a:ext cx="175" cy="173"/>
                          </a:xfrm>
                          <a:custGeom>
                            <a:avLst/>
                            <a:gdLst/>
                            <a:ahLst/>
                            <a:cxnLst>
                              <a:cxn ang="0">
                                <a:pos x="132" y="8"/>
                              </a:cxn>
                              <a:cxn ang="0">
                                <a:pos x="98" y="0"/>
                              </a:cxn>
                              <a:cxn ang="0">
                                <a:pos x="64" y="4"/>
                              </a:cxn>
                              <a:cxn ang="0">
                                <a:pos x="34" y="21"/>
                              </a:cxn>
                              <a:cxn ang="0">
                                <a:pos x="13" y="46"/>
                              </a:cxn>
                              <a:cxn ang="0">
                                <a:pos x="0" y="80"/>
                              </a:cxn>
                              <a:cxn ang="0">
                                <a:pos x="4" y="109"/>
                              </a:cxn>
                              <a:cxn ang="0">
                                <a:pos x="21" y="139"/>
                              </a:cxn>
                              <a:cxn ang="0">
                                <a:pos x="47" y="160"/>
                              </a:cxn>
                              <a:cxn ang="0">
                                <a:pos x="81" y="173"/>
                              </a:cxn>
                              <a:cxn ang="0">
                                <a:pos x="115" y="169"/>
                              </a:cxn>
                              <a:cxn ang="0">
                                <a:pos x="145" y="152"/>
                              </a:cxn>
                              <a:cxn ang="0">
                                <a:pos x="167" y="126"/>
                              </a:cxn>
                              <a:cxn ang="0">
                                <a:pos x="175" y="93"/>
                              </a:cxn>
                              <a:cxn ang="0">
                                <a:pos x="175" y="63"/>
                              </a:cxn>
                              <a:cxn ang="0">
                                <a:pos x="158" y="33"/>
                              </a:cxn>
                              <a:cxn ang="0">
                                <a:pos x="132" y="8"/>
                              </a:cxn>
                            </a:cxnLst>
                            <a:rect l="0" t="0" r="r" b="b"/>
                            <a:pathLst>
                              <a:path w="175" h="173">
                                <a:moveTo>
                                  <a:pt x="132" y="8"/>
                                </a:moveTo>
                                <a:lnTo>
                                  <a:pt x="98" y="0"/>
                                </a:lnTo>
                                <a:lnTo>
                                  <a:pt x="64" y="4"/>
                                </a:lnTo>
                                <a:lnTo>
                                  <a:pt x="34" y="21"/>
                                </a:lnTo>
                                <a:lnTo>
                                  <a:pt x="13" y="46"/>
                                </a:lnTo>
                                <a:lnTo>
                                  <a:pt x="0" y="80"/>
                                </a:lnTo>
                                <a:lnTo>
                                  <a:pt x="4" y="109"/>
                                </a:lnTo>
                                <a:lnTo>
                                  <a:pt x="21" y="139"/>
                                </a:lnTo>
                                <a:lnTo>
                                  <a:pt x="47" y="160"/>
                                </a:lnTo>
                                <a:lnTo>
                                  <a:pt x="81" y="173"/>
                                </a:lnTo>
                                <a:lnTo>
                                  <a:pt x="115" y="169"/>
                                </a:lnTo>
                                <a:lnTo>
                                  <a:pt x="145" y="152"/>
                                </a:lnTo>
                                <a:lnTo>
                                  <a:pt x="167" y="126"/>
                                </a:lnTo>
                                <a:lnTo>
                                  <a:pt x="175" y="93"/>
                                </a:lnTo>
                                <a:lnTo>
                                  <a:pt x="175" y="63"/>
                                </a:lnTo>
                                <a:lnTo>
                                  <a:pt x="158" y="33"/>
                                </a:lnTo>
                                <a:lnTo>
                                  <a:pt x="132" y="8"/>
                                </a:lnTo>
                                <a:close/>
                              </a:path>
                            </a:pathLst>
                          </a:custGeom>
                          <a:noFill/>
                          <a:ln w="6350">
                            <a:solidFill>
                              <a:srgbClr val="000000"/>
                            </a:solidFill>
                            <a:prstDash val="solid"/>
                            <a:round/>
                            <a:headEnd/>
                            <a:tailEnd/>
                          </a:ln>
                        </p:spPr>
                        <p:txBody>
                          <a:bodyPr/>
                          <a:lstStyle/>
                          <a:p>
                            <a:endParaRPr lang="en-US"/>
                          </a:p>
                        </p:txBody>
                      </p:sp>
                    </p:grpSp>
                    <p:grpSp>
                      <p:nvGrpSpPr>
                        <p:cNvPr id="266432" name="Group 313"/>
                        <p:cNvGrpSpPr>
                          <a:grpSpLocks/>
                        </p:cNvGrpSpPr>
                        <p:nvPr/>
                      </p:nvGrpSpPr>
                      <p:grpSpPr bwMode="auto">
                        <a:xfrm>
                          <a:off x="1068" y="1107"/>
                          <a:ext cx="171" cy="173"/>
                          <a:chOff x="1068" y="1107"/>
                          <a:chExt cx="171" cy="173"/>
                        </a:xfrm>
                      </p:grpSpPr>
                      <p:grpSp>
                        <p:nvGrpSpPr>
                          <p:cNvPr id="266446" name="Group 314"/>
                          <p:cNvGrpSpPr>
                            <a:grpSpLocks/>
                          </p:cNvGrpSpPr>
                          <p:nvPr/>
                        </p:nvGrpSpPr>
                        <p:grpSpPr bwMode="auto">
                          <a:xfrm>
                            <a:off x="1068" y="1107"/>
                            <a:ext cx="171" cy="173"/>
                            <a:chOff x="1068" y="1107"/>
                            <a:chExt cx="171" cy="173"/>
                          </a:xfrm>
                        </p:grpSpPr>
                        <p:sp>
                          <p:nvSpPr>
                            <p:cNvPr id="266555" name="Freeform 315"/>
                            <p:cNvSpPr>
                              <a:spLocks/>
                            </p:cNvSpPr>
                            <p:nvPr/>
                          </p:nvSpPr>
                          <p:spPr bwMode="auto">
                            <a:xfrm>
                              <a:off x="1068" y="1107"/>
                              <a:ext cx="171" cy="173"/>
                            </a:xfrm>
                            <a:custGeom>
                              <a:avLst/>
                              <a:gdLst/>
                              <a:ahLst/>
                              <a:cxnLst>
                                <a:cxn ang="0">
                                  <a:pos x="129" y="8"/>
                                </a:cxn>
                                <a:cxn ang="0">
                                  <a:pos x="94" y="0"/>
                                </a:cxn>
                                <a:cxn ang="0">
                                  <a:pos x="60" y="4"/>
                                </a:cxn>
                                <a:cxn ang="0">
                                  <a:pos x="30" y="21"/>
                                </a:cxn>
                                <a:cxn ang="0">
                                  <a:pos x="9" y="46"/>
                                </a:cxn>
                                <a:cxn ang="0">
                                  <a:pos x="0" y="80"/>
                                </a:cxn>
                                <a:cxn ang="0">
                                  <a:pos x="0" y="110"/>
                                </a:cxn>
                                <a:cxn ang="0">
                                  <a:pos x="17" y="139"/>
                                </a:cxn>
                                <a:cxn ang="0">
                                  <a:pos x="43" y="160"/>
                                </a:cxn>
                                <a:cxn ang="0">
                                  <a:pos x="77" y="173"/>
                                </a:cxn>
                                <a:cxn ang="0">
                                  <a:pos x="111" y="169"/>
                                </a:cxn>
                                <a:cxn ang="0">
                                  <a:pos x="141" y="152"/>
                                </a:cxn>
                                <a:cxn ang="0">
                                  <a:pos x="163" y="127"/>
                                </a:cxn>
                                <a:cxn ang="0">
                                  <a:pos x="171" y="93"/>
                                </a:cxn>
                                <a:cxn ang="0">
                                  <a:pos x="171" y="63"/>
                                </a:cxn>
                                <a:cxn ang="0">
                                  <a:pos x="154" y="34"/>
                                </a:cxn>
                                <a:cxn ang="0">
                                  <a:pos x="129" y="8"/>
                                </a:cxn>
                              </a:cxnLst>
                              <a:rect l="0" t="0" r="r" b="b"/>
                              <a:pathLst>
                                <a:path w="171" h="173">
                                  <a:moveTo>
                                    <a:pt x="129" y="8"/>
                                  </a:moveTo>
                                  <a:lnTo>
                                    <a:pt x="94" y="0"/>
                                  </a:lnTo>
                                  <a:lnTo>
                                    <a:pt x="60" y="4"/>
                                  </a:lnTo>
                                  <a:lnTo>
                                    <a:pt x="30" y="21"/>
                                  </a:lnTo>
                                  <a:lnTo>
                                    <a:pt x="9" y="46"/>
                                  </a:lnTo>
                                  <a:lnTo>
                                    <a:pt x="0" y="80"/>
                                  </a:lnTo>
                                  <a:lnTo>
                                    <a:pt x="0" y="110"/>
                                  </a:lnTo>
                                  <a:lnTo>
                                    <a:pt x="17" y="139"/>
                                  </a:lnTo>
                                  <a:lnTo>
                                    <a:pt x="43" y="160"/>
                                  </a:lnTo>
                                  <a:lnTo>
                                    <a:pt x="77" y="173"/>
                                  </a:lnTo>
                                  <a:lnTo>
                                    <a:pt x="111" y="169"/>
                                  </a:lnTo>
                                  <a:lnTo>
                                    <a:pt x="141" y="152"/>
                                  </a:lnTo>
                                  <a:lnTo>
                                    <a:pt x="163" y="127"/>
                                  </a:lnTo>
                                  <a:lnTo>
                                    <a:pt x="171" y="93"/>
                                  </a:lnTo>
                                  <a:lnTo>
                                    <a:pt x="171" y="63"/>
                                  </a:lnTo>
                                  <a:lnTo>
                                    <a:pt x="154" y="34"/>
                                  </a:lnTo>
                                  <a:lnTo>
                                    <a:pt x="129" y="8"/>
                                  </a:lnTo>
                                  <a:close/>
                                </a:path>
                              </a:pathLst>
                            </a:custGeom>
                            <a:solidFill>
                              <a:srgbClr val="172F76"/>
                            </a:solidFill>
                            <a:ln w="9525">
                              <a:noFill/>
                              <a:round/>
                              <a:headEnd/>
                              <a:tailEnd/>
                            </a:ln>
                          </p:spPr>
                          <p:txBody>
                            <a:bodyPr/>
                            <a:lstStyle/>
                            <a:p>
                              <a:endParaRPr lang="en-US"/>
                            </a:p>
                          </p:txBody>
                        </p:sp>
                        <p:sp>
                          <p:nvSpPr>
                            <p:cNvPr id="266556" name="Freeform 316"/>
                            <p:cNvSpPr>
                              <a:spLocks/>
                            </p:cNvSpPr>
                            <p:nvPr/>
                          </p:nvSpPr>
                          <p:spPr bwMode="auto">
                            <a:xfrm>
                              <a:off x="1068" y="1107"/>
                              <a:ext cx="167" cy="160"/>
                            </a:xfrm>
                            <a:custGeom>
                              <a:avLst/>
                              <a:gdLst/>
                              <a:ahLst/>
                              <a:cxnLst>
                                <a:cxn ang="0">
                                  <a:pos x="124" y="8"/>
                                </a:cxn>
                                <a:cxn ang="0">
                                  <a:pos x="90" y="0"/>
                                </a:cxn>
                                <a:cxn ang="0">
                                  <a:pos x="60" y="0"/>
                                </a:cxn>
                                <a:cxn ang="0">
                                  <a:pos x="30" y="17"/>
                                </a:cxn>
                                <a:cxn ang="0">
                                  <a:pos x="9" y="42"/>
                                </a:cxn>
                                <a:cxn ang="0">
                                  <a:pos x="0" y="72"/>
                                </a:cxn>
                                <a:cxn ang="0">
                                  <a:pos x="4" y="105"/>
                                </a:cxn>
                                <a:cxn ang="0">
                                  <a:pos x="17" y="131"/>
                                </a:cxn>
                                <a:cxn ang="0">
                                  <a:pos x="43" y="152"/>
                                </a:cxn>
                                <a:cxn ang="0">
                                  <a:pos x="77" y="160"/>
                                </a:cxn>
                                <a:cxn ang="0">
                                  <a:pos x="107" y="160"/>
                                </a:cxn>
                                <a:cxn ang="0">
                                  <a:pos x="137" y="143"/>
                                </a:cxn>
                                <a:cxn ang="0">
                                  <a:pos x="158" y="118"/>
                                </a:cxn>
                                <a:cxn ang="0">
                                  <a:pos x="167" y="89"/>
                                </a:cxn>
                                <a:cxn ang="0">
                                  <a:pos x="163" y="59"/>
                                </a:cxn>
                                <a:cxn ang="0">
                                  <a:pos x="150" y="29"/>
                                </a:cxn>
                                <a:cxn ang="0">
                                  <a:pos x="124" y="8"/>
                                </a:cxn>
                              </a:cxnLst>
                              <a:rect l="0" t="0" r="r" b="b"/>
                              <a:pathLst>
                                <a:path w="167" h="160">
                                  <a:moveTo>
                                    <a:pt x="124" y="8"/>
                                  </a:moveTo>
                                  <a:lnTo>
                                    <a:pt x="90" y="0"/>
                                  </a:lnTo>
                                  <a:lnTo>
                                    <a:pt x="60" y="0"/>
                                  </a:lnTo>
                                  <a:lnTo>
                                    <a:pt x="30" y="17"/>
                                  </a:lnTo>
                                  <a:lnTo>
                                    <a:pt x="9" y="42"/>
                                  </a:lnTo>
                                  <a:lnTo>
                                    <a:pt x="0" y="72"/>
                                  </a:lnTo>
                                  <a:lnTo>
                                    <a:pt x="4" y="105"/>
                                  </a:lnTo>
                                  <a:lnTo>
                                    <a:pt x="17" y="131"/>
                                  </a:lnTo>
                                  <a:lnTo>
                                    <a:pt x="43" y="152"/>
                                  </a:lnTo>
                                  <a:lnTo>
                                    <a:pt x="77" y="160"/>
                                  </a:lnTo>
                                  <a:lnTo>
                                    <a:pt x="107" y="160"/>
                                  </a:lnTo>
                                  <a:lnTo>
                                    <a:pt x="137" y="143"/>
                                  </a:lnTo>
                                  <a:lnTo>
                                    <a:pt x="158" y="118"/>
                                  </a:lnTo>
                                  <a:lnTo>
                                    <a:pt x="167" y="89"/>
                                  </a:lnTo>
                                  <a:lnTo>
                                    <a:pt x="163" y="59"/>
                                  </a:lnTo>
                                  <a:lnTo>
                                    <a:pt x="150" y="29"/>
                                  </a:lnTo>
                                  <a:lnTo>
                                    <a:pt x="124" y="8"/>
                                  </a:lnTo>
                                  <a:close/>
                                </a:path>
                              </a:pathLst>
                            </a:custGeom>
                            <a:solidFill>
                              <a:srgbClr val="18317B"/>
                            </a:solidFill>
                            <a:ln w="9525">
                              <a:noFill/>
                              <a:round/>
                              <a:headEnd/>
                              <a:tailEnd/>
                            </a:ln>
                          </p:spPr>
                          <p:txBody>
                            <a:bodyPr/>
                            <a:lstStyle/>
                            <a:p>
                              <a:endParaRPr lang="en-US"/>
                            </a:p>
                          </p:txBody>
                        </p:sp>
                        <p:sp>
                          <p:nvSpPr>
                            <p:cNvPr id="266557" name="Freeform 317"/>
                            <p:cNvSpPr>
                              <a:spLocks/>
                            </p:cNvSpPr>
                            <p:nvPr/>
                          </p:nvSpPr>
                          <p:spPr bwMode="auto">
                            <a:xfrm>
                              <a:off x="1077" y="1115"/>
                              <a:ext cx="149" cy="144"/>
                            </a:xfrm>
                            <a:custGeom>
                              <a:avLst/>
                              <a:gdLst/>
                              <a:ahLst/>
                              <a:cxnLst>
                                <a:cxn ang="0">
                                  <a:pos x="111" y="9"/>
                                </a:cxn>
                                <a:cxn ang="0">
                                  <a:pos x="81" y="0"/>
                                </a:cxn>
                                <a:cxn ang="0">
                                  <a:pos x="55" y="0"/>
                                </a:cxn>
                                <a:cxn ang="0">
                                  <a:pos x="30" y="13"/>
                                </a:cxn>
                                <a:cxn ang="0">
                                  <a:pos x="8" y="38"/>
                                </a:cxn>
                                <a:cxn ang="0">
                                  <a:pos x="0" y="64"/>
                                </a:cxn>
                                <a:cxn ang="0">
                                  <a:pos x="4" y="93"/>
                                </a:cxn>
                                <a:cxn ang="0">
                                  <a:pos x="17" y="119"/>
                                </a:cxn>
                                <a:cxn ang="0">
                                  <a:pos x="38" y="135"/>
                                </a:cxn>
                                <a:cxn ang="0">
                                  <a:pos x="68" y="144"/>
                                </a:cxn>
                                <a:cxn ang="0">
                                  <a:pos x="98" y="144"/>
                                </a:cxn>
                                <a:cxn ang="0">
                                  <a:pos x="120" y="131"/>
                                </a:cxn>
                                <a:cxn ang="0">
                                  <a:pos x="141" y="106"/>
                                </a:cxn>
                                <a:cxn ang="0">
                                  <a:pos x="149" y="81"/>
                                </a:cxn>
                                <a:cxn ang="0">
                                  <a:pos x="145" y="51"/>
                                </a:cxn>
                                <a:cxn ang="0">
                                  <a:pos x="132" y="26"/>
                                </a:cxn>
                                <a:cxn ang="0">
                                  <a:pos x="111" y="9"/>
                                </a:cxn>
                              </a:cxnLst>
                              <a:rect l="0" t="0" r="r" b="b"/>
                              <a:pathLst>
                                <a:path w="149" h="144">
                                  <a:moveTo>
                                    <a:pt x="111" y="9"/>
                                  </a:moveTo>
                                  <a:lnTo>
                                    <a:pt x="81" y="0"/>
                                  </a:lnTo>
                                  <a:lnTo>
                                    <a:pt x="55" y="0"/>
                                  </a:lnTo>
                                  <a:lnTo>
                                    <a:pt x="30" y="13"/>
                                  </a:lnTo>
                                  <a:lnTo>
                                    <a:pt x="8" y="38"/>
                                  </a:lnTo>
                                  <a:lnTo>
                                    <a:pt x="0" y="64"/>
                                  </a:lnTo>
                                  <a:lnTo>
                                    <a:pt x="4" y="93"/>
                                  </a:lnTo>
                                  <a:lnTo>
                                    <a:pt x="17" y="119"/>
                                  </a:lnTo>
                                  <a:lnTo>
                                    <a:pt x="38" y="135"/>
                                  </a:lnTo>
                                  <a:lnTo>
                                    <a:pt x="68" y="144"/>
                                  </a:lnTo>
                                  <a:lnTo>
                                    <a:pt x="98" y="144"/>
                                  </a:lnTo>
                                  <a:lnTo>
                                    <a:pt x="120" y="131"/>
                                  </a:lnTo>
                                  <a:lnTo>
                                    <a:pt x="141" y="106"/>
                                  </a:lnTo>
                                  <a:lnTo>
                                    <a:pt x="149" y="81"/>
                                  </a:lnTo>
                                  <a:lnTo>
                                    <a:pt x="145" y="51"/>
                                  </a:lnTo>
                                  <a:lnTo>
                                    <a:pt x="132" y="26"/>
                                  </a:lnTo>
                                  <a:lnTo>
                                    <a:pt x="111" y="9"/>
                                  </a:lnTo>
                                  <a:close/>
                                </a:path>
                              </a:pathLst>
                            </a:custGeom>
                            <a:solidFill>
                              <a:srgbClr val="193484"/>
                            </a:solidFill>
                            <a:ln w="9525">
                              <a:noFill/>
                              <a:round/>
                              <a:headEnd/>
                              <a:tailEnd/>
                            </a:ln>
                          </p:spPr>
                          <p:txBody>
                            <a:bodyPr/>
                            <a:lstStyle/>
                            <a:p>
                              <a:endParaRPr lang="en-US"/>
                            </a:p>
                          </p:txBody>
                        </p:sp>
                        <p:sp>
                          <p:nvSpPr>
                            <p:cNvPr id="266558" name="Freeform 318"/>
                            <p:cNvSpPr>
                              <a:spLocks/>
                            </p:cNvSpPr>
                            <p:nvPr/>
                          </p:nvSpPr>
                          <p:spPr bwMode="auto">
                            <a:xfrm>
                              <a:off x="1085" y="1120"/>
                              <a:ext cx="133" cy="135"/>
                            </a:xfrm>
                            <a:custGeom>
                              <a:avLst/>
                              <a:gdLst/>
                              <a:ahLst/>
                              <a:cxnLst>
                                <a:cxn ang="0">
                                  <a:pos x="99" y="8"/>
                                </a:cxn>
                                <a:cxn ang="0">
                                  <a:pos x="73" y="0"/>
                                </a:cxn>
                                <a:cxn ang="0">
                                  <a:pos x="47" y="4"/>
                                </a:cxn>
                                <a:cxn ang="0">
                                  <a:pos x="26" y="16"/>
                                </a:cxn>
                                <a:cxn ang="0">
                                  <a:pos x="9" y="38"/>
                                </a:cxn>
                                <a:cxn ang="0">
                                  <a:pos x="0" y="63"/>
                                </a:cxn>
                                <a:cxn ang="0">
                                  <a:pos x="5" y="88"/>
                                </a:cxn>
                                <a:cxn ang="0">
                                  <a:pos x="17" y="109"/>
                                </a:cxn>
                                <a:cxn ang="0">
                                  <a:pos x="34" y="126"/>
                                </a:cxn>
                                <a:cxn ang="0">
                                  <a:pos x="60" y="135"/>
                                </a:cxn>
                                <a:cxn ang="0">
                                  <a:pos x="86" y="130"/>
                                </a:cxn>
                                <a:cxn ang="0">
                                  <a:pos x="107" y="118"/>
                                </a:cxn>
                                <a:cxn ang="0">
                                  <a:pos x="124" y="97"/>
                                </a:cxn>
                                <a:cxn ang="0">
                                  <a:pos x="133" y="71"/>
                                </a:cxn>
                                <a:cxn ang="0">
                                  <a:pos x="133" y="46"/>
                                </a:cxn>
                                <a:cxn ang="0">
                                  <a:pos x="120" y="25"/>
                                </a:cxn>
                                <a:cxn ang="0">
                                  <a:pos x="99" y="8"/>
                                </a:cxn>
                              </a:cxnLst>
                              <a:rect l="0" t="0" r="r" b="b"/>
                              <a:pathLst>
                                <a:path w="133" h="135">
                                  <a:moveTo>
                                    <a:pt x="99" y="8"/>
                                  </a:moveTo>
                                  <a:lnTo>
                                    <a:pt x="73" y="0"/>
                                  </a:lnTo>
                                  <a:lnTo>
                                    <a:pt x="47" y="4"/>
                                  </a:lnTo>
                                  <a:lnTo>
                                    <a:pt x="26" y="16"/>
                                  </a:lnTo>
                                  <a:lnTo>
                                    <a:pt x="9" y="38"/>
                                  </a:lnTo>
                                  <a:lnTo>
                                    <a:pt x="0" y="63"/>
                                  </a:lnTo>
                                  <a:lnTo>
                                    <a:pt x="5" y="88"/>
                                  </a:lnTo>
                                  <a:lnTo>
                                    <a:pt x="17" y="109"/>
                                  </a:lnTo>
                                  <a:lnTo>
                                    <a:pt x="34" y="126"/>
                                  </a:lnTo>
                                  <a:lnTo>
                                    <a:pt x="60" y="135"/>
                                  </a:lnTo>
                                  <a:lnTo>
                                    <a:pt x="86" y="130"/>
                                  </a:lnTo>
                                  <a:lnTo>
                                    <a:pt x="107" y="118"/>
                                  </a:lnTo>
                                  <a:lnTo>
                                    <a:pt x="124" y="97"/>
                                  </a:lnTo>
                                  <a:lnTo>
                                    <a:pt x="133" y="71"/>
                                  </a:lnTo>
                                  <a:lnTo>
                                    <a:pt x="133" y="46"/>
                                  </a:lnTo>
                                  <a:lnTo>
                                    <a:pt x="120" y="25"/>
                                  </a:lnTo>
                                  <a:lnTo>
                                    <a:pt x="99" y="8"/>
                                  </a:lnTo>
                                  <a:close/>
                                </a:path>
                              </a:pathLst>
                            </a:custGeom>
                            <a:solidFill>
                              <a:srgbClr val="1C3991"/>
                            </a:solidFill>
                            <a:ln w="9525">
                              <a:noFill/>
                              <a:round/>
                              <a:headEnd/>
                              <a:tailEnd/>
                            </a:ln>
                          </p:spPr>
                          <p:txBody>
                            <a:bodyPr/>
                            <a:lstStyle/>
                            <a:p>
                              <a:endParaRPr lang="en-US"/>
                            </a:p>
                          </p:txBody>
                        </p:sp>
                        <p:sp>
                          <p:nvSpPr>
                            <p:cNvPr id="266559" name="Freeform 319"/>
                            <p:cNvSpPr>
                              <a:spLocks/>
                            </p:cNvSpPr>
                            <p:nvPr/>
                          </p:nvSpPr>
                          <p:spPr bwMode="auto">
                            <a:xfrm>
                              <a:off x="1090" y="1124"/>
                              <a:ext cx="124" cy="126"/>
                            </a:xfrm>
                            <a:custGeom>
                              <a:avLst/>
                              <a:gdLst/>
                              <a:ahLst/>
                              <a:cxnLst>
                                <a:cxn ang="0">
                                  <a:pos x="94" y="8"/>
                                </a:cxn>
                                <a:cxn ang="0">
                                  <a:pos x="68" y="0"/>
                                </a:cxn>
                                <a:cxn ang="0">
                                  <a:pos x="47" y="4"/>
                                </a:cxn>
                                <a:cxn ang="0">
                                  <a:pos x="25" y="17"/>
                                </a:cxn>
                                <a:cxn ang="0">
                                  <a:pos x="8" y="34"/>
                                </a:cxn>
                                <a:cxn ang="0">
                                  <a:pos x="0" y="59"/>
                                </a:cxn>
                                <a:cxn ang="0">
                                  <a:pos x="4" y="80"/>
                                </a:cxn>
                                <a:cxn ang="0">
                                  <a:pos x="17" y="101"/>
                                </a:cxn>
                                <a:cxn ang="0">
                                  <a:pos x="34" y="118"/>
                                </a:cxn>
                                <a:cxn ang="0">
                                  <a:pos x="55" y="126"/>
                                </a:cxn>
                                <a:cxn ang="0">
                                  <a:pos x="81" y="122"/>
                                </a:cxn>
                                <a:cxn ang="0">
                                  <a:pos x="98" y="110"/>
                                </a:cxn>
                                <a:cxn ang="0">
                                  <a:pos x="115" y="93"/>
                                </a:cxn>
                                <a:cxn ang="0">
                                  <a:pos x="124" y="72"/>
                                </a:cxn>
                                <a:cxn ang="0">
                                  <a:pos x="124" y="46"/>
                                </a:cxn>
                                <a:cxn ang="0">
                                  <a:pos x="111" y="25"/>
                                </a:cxn>
                                <a:cxn ang="0">
                                  <a:pos x="94" y="8"/>
                                </a:cxn>
                              </a:cxnLst>
                              <a:rect l="0" t="0" r="r" b="b"/>
                              <a:pathLst>
                                <a:path w="124" h="126">
                                  <a:moveTo>
                                    <a:pt x="94" y="8"/>
                                  </a:moveTo>
                                  <a:lnTo>
                                    <a:pt x="68" y="0"/>
                                  </a:lnTo>
                                  <a:lnTo>
                                    <a:pt x="47" y="4"/>
                                  </a:lnTo>
                                  <a:lnTo>
                                    <a:pt x="25" y="17"/>
                                  </a:lnTo>
                                  <a:lnTo>
                                    <a:pt x="8" y="34"/>
                                  </a:lnTo>
                                  <a:lnTo>
                                    <a:pt x="0" y="59"/>
                                  </a:lnTo>
                                  <a:lnTo>
                                    <a:pt x="4" y="80"/>
                                  </a:lnTo>
                                  <a:lnTo>
                                    <a:pt x="17" y="101"/>
                                  </a:lnTo>
                                  <a:lnTo>
                                    <a:pt x="34" y="118"/>
                                  </a:lnTo>
                                  <a:lnTo>
                                    <a:pt x="55" y="126"/>
                                  </a:lnTo>
                                  <a:lnTo>
                                    <a:pt x="81" y="122"/>
                                  </a:lnTo>
                                  <a:lnTo>
                                    <a:pt x="98" y="110"/>
                                  </a:lnTo>
                                  <a:lnTo>
                                    <a:pt x="115" y="93"/>
                                  </a:lnTo>
                                  <a:lnTo>
                                    <a:pt x="124" y="72"/>
                                  </a:lnTo>
                                  <a:lnTo>
                                    <a:pt x="124" y="46"/>
                                  </a:lnTo>
                                  <a:lnTo>
                                    <a:pt x="111" y="25"/>
                                  </a:lnTo>
                                  <a:lnTo>
                                    <a:pt x="94" y="8"/>
                                  </a:lnTo>
                                  <a:close/>
                                </a:path>
                              </a:pathLst>
                            </a:custGeom>
                            <a:solidFill>
                              <a:srgbClr val="2040A1"/>
                            </a:solidFill>
                            <a:ln w="9525">
                              <a:noFill/>
                              <a:round/>
                              <a:headEnd/>
                              <a:tailEnd/>
                            </a:ln>
                          </p:spPr>
                          <p:txBody>
                            <a:bodyPr/>
                            <a:lstStyle/>
                            <a:p>
                              <a:endParaRPr lang="en-US"/>
                            </a:p>
                          </p:txBody>
                        </p:sp>
                        <p:sp>
                          <p:nvSpPr>
                            <p:cNvPr id="266560" name="Freeform 320"/>
                            <p:cNvSpPr>
                              <a:spLocks/>
                            </p:cNvSpPr>
                            <p:nvPr/>
                          </p:nvSpPr>
                          <p:spPr bwMode="auto">
                            <a:xfrm>
                              <a:off x="1098" y="1136"/>
                              <a:ext cx="107" cy="102"/>
                            </a:xfrm>
                            <a:custGeom>
                              <a:avLst/>
                              <a:gdLst/>
                              <a:ahLst/>
                              <a:cxnLst>
                                <a:cxn ang="0">
                                  <a:pos x="81" y="5"/>
                                </a:cxn>
                                <a:cxn ang="0">
                                  <a:pos x="60" y="0"/>
                                </a:cxn>
                                <a:cxn ang="0">
                                  <a:pos x="39" y="0"/>
                                </a:cxn>
                                <a:cxn ang="0">
                                  <a:pos x="21" y="9"/>
                                </a:cxn>
                                <a:cxn ang="0">
                                  <a:pos x="9" y="26"/>
                                </a:cxn>
                                <a:cxn ang="0">
                                  <a:pos x="0" y="47"/>
                                </a:cxn>
                                <a:cxn ang="0">
                                  <a:pos x="4" y="68"/>
                                </a:cxn>
                                <a:cxn ang="0">
                                  <a:pos x="13" y="85"/>
                                </a:cxn>
                                <a:cxn ang="0">
                                  <a:pos x="30" y="98"/>
                                </a:cxn>
                                <a:cxn ang="0">
                                  <a:pos x="51" y="102"/>
                                </a:cxn>
                                <a:cxn ang="0">
                                  <a:pos x="69" y="102"/>
                                </a:cxn>
                                <a:cxn ang="0">
                                  <a:pos x="90" y="93"/>
                                </a:cxn>
                                <a:cxn ang="0">
                                  <a:pos x="103" y="76"/>
                                </a:cxn>
                                <a:cxn ang="0">
                                  <a:pos x="107" y="55"/>
                                </a:cxn>
                                <a:cxn ang="0">
                                  <a:pos x="107" y="34"/>
                                </a:cxn>
                                <a:cxn ang="0">
                                  <a:pos x="99" y="17"/>
                                </a:cxn>
                                <a:cxn ang="0">
                                  <a:pos x="81" y="5"/>
                                </a:cxn>
                              </a:cxnLst>
                              <a:rect l="0" t="0" r="r" b="b"/>
                              <a:pathLst>
                                <a:path w="107" h="102">
                                  <a:moveTo>
                                    <a:pt x="81" y="5"/>
                                  </a:moveTo>
                                  <a:lnTo>
                                    <a:pt x="60" y="0"/>
                                  </a:lnTo>
                                  <a:lnTo>
                                    <a:pt x="39" y="0"/>
                                  </a:lnTo>
                                  <a:lnTo>
                                    <a:pt x="21" y="9"/>
                                  </a:lnTo>
                                  <a:lnTo>
                                    <a:pt x="9" y="26"/>
                                  </a:lnTo>
                                  <a:lnTo>
                                    <a:pt x="0" y="47"/>
                                  </a:lnTo>
                                  <a:lnTo>
                                    <a:pt x="4" y="68"/>
                                  </a:lnTo>
                                  <a:lnTo>
                                    <a:pt x="13" y="85"/>
                                  </a:lnTo>
                                  <a:lnTo>
                                    <a:pt x="30" y="98"/>
                                  </a:lnTo>
                                  <a:lnTo>
                                    <a:pt x="51" y="102"/>
                                  </a:lnTo>
                                  <a:lnTo>
                                    <a:pt x="69" y="102"/>
                                  </a:lnTo>
                                  <a:lnTo>
                                    <a:pt x="90" y="93"/>
                                  </a:lnTo>
                                  <a:lnTo>
                                    <a:pt x="103" y="76"/>
                                  </a:lnTo>
                                  <a:lnTo>
                                    <a:pt x="107" y="55"/>
                                  </a:lnTo>
                                  <a:lnTo>
                                    <a:pt x="107" y="34"/>
                                  </a:lnTo>
                                  <a:lnTo>
                                    <a:pt x="99" y="17"/>
                                  </a:lnTo>
                                  <a:lnTo>
                                    <a:pt x="81" y="5"/>
                                  </a:lnTo>
                                  <a:close/>
                                </a:path>
                              </a:pathLst>
                            </a:custGeom>
                            <a:solidFill>
                              <a:srgbClr val="2347B4"/>
                            </a:solidFill>
                            <a:ln w="9525">
                              <a:noFill/>
                              <a:round/>
                              <a:headEnd/>
                              <a:tailEnd/>
                            </a:ln>
                          </p:spPr>
                          <p:txBody>
                            <a:bodyPr/>
                            <a:lstStyle/>
                            <a:p>
                              <a:endParaRPr lang="en-US"/>
                            </a:p>
                          </p:txBody>
                        </p:sp>
                        <p:sp>
                          <p:nvSpPr>
                            <p:cNvPr id="266561" name="Freeform 321"/>
                            <p:cNvSpPr>
                              <a:spLocks/>
                            </p:cNvSpPr>
                            <p:nvPr/>
                          </p:nvSpPr>
                          <p:spPr bwMode="auto">
                            <a:xfrm>
                              <a:off x="1107" y="1145"/>
                              <a:ext cx="90" cy="84"/>
                            </a:xfrm>
                            <a:custGeom>
                              <a:avLst/>
                              <a:gdLst/>
                              <a:ahLst/>
                              <a:cxnLst>
                                <a:cxn ang="0">
                                  <a:pos x="68" y="4"/>
                                </a:cxn>
                                <a:cxn ang="0">
                                  <a:pos x="51" y="0"/>
                                </a:cxn>
                                <a:cxn ang="0">
                                  <a:pos x="34" y="0"/>
                                </a:cxn>
                                <a:cxn ang="0">
                                  <a:pos x="17" y="8"/>
                                </a:cxn>
                                <a:cxn ang="0">
                                  <a:pos x="4" y="21"/>
                                </a:cxn>
                                <a:cxn ang="0">
                                  <a:pos x="0" y="38"/>
                                </a:cxn>
                                <a:cxn ang="0">
                                  <a:pos x="4" y="55"/>
                                </a:cxn>
                                <a:cxn ang="0">
                                  <a:pos x="8" y="67"/>
                                </a:cxn>
                                <a:cxn ang="0">
                                  <a:pos x="25" y="80"/>
                                </a:cxn>
                                <a:cxn ang="0">
                                  <a:pos x="42" y="84"/>
                                </a:cxn>
                                <a:cxn ang="0">
                                  <a:pos x="60" y="84"/>
                                </a:cxn>
                                <a:cxn ang="0">
                                  <a:pos x="72" y="76"/>
                                </a:cxn>
                                <a:cxn ang="0">
                                  <a:pos x="85" y="63"/>
                                </a:cxn>
                                <a:cxn ang="0">
                                  <a:pos x="90" y="46"/>
                                </a:cxn>
                                <a:cxn ang="0">
                                  <a:pos x="90" y="29"/>
                                </a:cxn>
                                <a:cxn ang="0">
                                  <a:pos x="81" y="17"/>
                                </a:cxn>
                                <a:cxn ang="0">
                                  <a:pos x="68" y="4"/>
                                </a:cxn>
                              </a:cxnLst>
                              <a:rect l="0" t="0" r="r" b="b"/>
                              <a:pathLst>
                                <a:path w="90" h="84">
                                  <a:moveTo>
                                    <a:pt x="68" y="4"/>
                                  </a:moveTo>
                                  <a:lnTo>
                                    <a:pt x="51" y="0"/>
                                  </a:lnTo>
                                  <a:lnTo>
                                    <a:pt x="34" y="0"/>
                                  </a:lnTo>
                                  <a:lnTo>
                                    <a:pt x="17" y="8"/>
                                  </a:lnTo>
                                  <a:lnTo>
                                    <a:pt x="4" y="21"/>
                                  </a:lnTo>
                                  <a:lnTo>
                                    <a:pt x="0" y="38"/>
                                  </a:lnTo>
                                  <a:lnTo>
                                    <a:pt x="4" y="55"/>
                                  </a:lnTo>
                                  <a:lnTo>
                                    <a:pt x="8" y="67"/>
                                  </a:lnTo>
                                  <a:lnTo>
                                    <a:pt x="25" y="80"/>
                                  </a:lnTo>
                                  <a:lnTo>
                                    <a:pt x="42" y="84"/>
                                  </a:lnTo>
                                  <a:lnTo>
                                    <a:pt x="60" y="84"/>
                                  </a:lnTo>
                                  <a:lnTo>
                                    <a:pt x="72" y="76"/>
                                  </a:lnTo>
                                  <a:lnTo>
                                    <a:pt x="85" y="63"/>
                                  </a:lnTo>
                                  <a:lnTo>
                                    <a:pt x="90" y="46"/>
                                  </a:lnTo>
                                  <a:lnTo>
                                    <a:pt x="90" y="29"/>
                                  </a:lnTo>
                                  <a:lnTo>
                                    <a:pt x="81" y="17"/>
                                  </a:lnTo>
                                  <a:lnTo>
                                    <a:pt x="68" y="4"/>
                                  </a:lnTo>
                                  <a:close/>
                                </a:path>
                              </a:pathLst>
                            </a:custGeom>
                            <a:solidFill>
                              <a:srgbClr val="274FC6"/>
                            </a:solidFill>
                            <a:ln w="9525">
                              <a:noFill/>
                              <a:round/>
                              <a:headEnd/>
                              <a:tailEnd/>
                            </a:ln>
                          </p:spPr>
                          <p:txBody>
                            <a:bodyPr/>
                            <a:lstStyle/>
                            <a:p>
                              <a:endParaRPr lang="en-US"/>
                            </a:p>
                          </p:txBody>
                        </p:sp>
                        <p:sp>
                          <p:nvSpPr>
                            <p:cNvPr id="266562" name="Freeform 322"/>
                            <p:cNvSpPr>
                              <a:spLocks/>
                            </p:cNvSpPr>
                            <p:nvPr/>
                          </p:nvSpPr>
                          <p:spPr bwMode="auto">
                            <a:xfrm>
                              <a:off x="1115" y="1153"/>
                              <a:ext cx="77" cy="76"/>
                            </a:xfrm>
                            <a:custGeom>
                              <a:avLst/>
                              <a:gdLst/>
                              <a:ahLst/>
                              <a:cxnLst>
                                <a:cxn ang="0">
                                  <a:pos x="56" y="5"/>
                                </a:cxn>
                                <a:cxn ang="0">
                                  <a:pos x="43" y="0"/>
                                </a:cxn>
                                <a:cxn ang="0">
                                  <a:pos x="26" y="0"/>
                                </a:cxn>
                                <a:cxn ang="0">
                                  <a:pos x="13" y="5"/>
                                </a:cxn>
                                <a:cxn ang="0">
                                  <a:pos x="4" y="17"/>
                                </a:cxn>
                                <a:cxn ang="0">
                                  <a:pos x="0" y="34"/>
                                </a:cxn>
                                <a:cxn ang="0">
                                  <a:pos x="0" y="47"/>
                                </a:cxn>
                                <a:cxn ang="0">
                                  <a:pos x="4" y="59"/>
                                </a:cxn>
                                <a:cxn ang="0">
                                  <a:pos x="17" y="72"/>
                                </a:cxn>
                                <a:cxn ang="0">
                                  <a:pos x="34" y="76"/>
                                </a:cxn>
                                <a:cxn ang="0">
                                  <a:pos x="47" y="72"/>
                                </a:cxn>
                                <a:cxn ang="0">
                                  <a:pos x="60" y="68"/>
                                </a:cxn>
                                <a:cxn ang="0">
                                  <a:pos x="73" y="55"/>
                                </a:cxn>
                                <a:cxn ang="0">
                                  <a:pos x="77" y="43"/>
                                </a:cxn>
                                <a:cxn ang="0">
                                  <a:pos x="73" y="26"/>
                                </a:cxn>
                                <a:cxn ang="0">
                                  <a:pos x="69" y="13"/>
                                </a:cxn>
                                <a:cxn ang="0">
                                  <a:pos x="56" y="5"/>
                                </a:cxn>
                              </a:cxnLst>
                              <a:rect l="0" t="0" r="r" b="b"/>
                              <a:pathLst>
                                <a:path w="77" h="76">
                                  <a:moveTo>
                                    <a:pt x="56" y="5"/>
                                  </a:moveTo>
                                  <a:lnTo>
                                    <a:pt x="43" y="0"/>
                                  </a:lnTo>
                                  <a:lnTo>
                                    <a:pt x="26" y="0"/>
                                  </a:lnTo>
                                  <a:lnTo>
                                    <a:pt x="13" y="5"/>
                                  </a:lnTo>
                                  <a:lnTo>
                                    <a:pt x="4" y="17"/>
                                  </a:lnTo>
                                  <a:lnTo>
                                    <a:pt x="0" y="34"/>
                                  </a:lnTo>
                                  <a:lnTo>
                                    <a:pt x="0" y="47"/>
                                  </a:lnTo>
                                  <a:lnTo>
                                    <a:pt x="4" y="59"/>
                                  </a:lnTo>
                                  <a:lnTo>
                                    <a:pt x="17" y="72"/>
                                  </a:lnTo>
                                  <a:lnTo>
                                    <a:pt x="34" y="76"/>
                                  </a:lnTo>
                                  <a:lnTo>
                                    <a:pt x="47" y="72"/>
                                  </a:lnTo>
                                  <a:lnTo>
                                    <a:pt x="60" y="68"/>
                                  </a:lnTo>
                                  <a:lnTo>
                                    <a:pt x="73" y="55"/>
                                  </a:lnTo>
                                  <a:lnTo>
                                    <a:pt x="77" y="43"/>
                                  </a:lnTo>
                                  <a:lnTo>
                                    <a:pt x="73" y="26"/>
                                  </a:lnTo>
                                  <a:lnTo>
                                    <a:pt x="69" y="13"/>
                                  </a:lnTo>
                                  <a:lnTo>
                                    <a:pt x="56" y="5"/>
                                  </a:lnTo>
                                  <a:close/>
                                </a:path>
                              </a:pathLst>
                            </a:custGeom>
                            <a:solidFill>
                              <a:srgbClr val="2B56D7"/>
                            </a:solidFill>
                            <a:ln w="9525">
                              <a:noFill/>
                              <a:round/>
                              <a:headEnd/>
                              <a:tailEnd/>
                            </a:ln>
                          </p:spPr>
                          <p:txBody>
                            <a:bodyPr/>
                            <a:lstStyle/>
                            <a:p>
                              <a:endParaRPr lang="en-US"/>
                            </a:p>
                          </p:txBody>
                        </p:sp>
                        <p:sp>
                          <p:nvSpPr>
                            <p:cNvPr id="266563" name="Freeform 323"/>
                            <p:cNvSpPr>
                              <a:spLocks/>
                            </p:cNvSpPr>
                            <p:nvPr/>
                          </p:nvSpPr>
                          <p:spPr bwMode="auto">
                            <a:xfrm>
                              <a:off x="1119" y="1158"/>
                              <a:ext cx="69" cy="67"/>
                            </a:xfrm>
                            <a:custGeom>
                              <a:avLst/>
                              <a:gdLst/>
                              <a:ahLst/>
                              <a:cxnLst>
                                <a:cxn ang="0">
                                  <a:pos x="52" y="4"/>
                                </a:cxn>
                                <a:cxn ang="0">
                                  <a:pos x="39" y="0"/>
                                </a:cxn>
                                <a:cxn ang="0">
                                  <a:pos x="26" y="0"/>
                                </a:cxn>
                                <a:cxn ang="0">
                                  <a:pos x="13" y="8"/>
                                </a:cxn>
                                <a:cxn ang="0">
                                  <a:pos x="5" y="16"/>
                                </a:cxn>
                                <a:cxn ang="0">
                                  <a:pos x="0" y="29"/>
                                </a:cxn>
                                <a:cxn ang="0">
                                  <a:pos x="0" y="42"/>
                                </a:cxn>
                                <a:cxn ang="0">
                                  <a:pos x="9" y="54"/>
                                </a:cxn>
                                <a:cxn ang="0">
                                  <a:pos x="18" y="63"/>
                                </a:cxn>
                                <a:cxn ang="0">
                                  <a:pos x="30" y="67"/>
                                </a:cxn>
                                <a:cxn ang="0">
                                  <a:pos x="43" y="63"/>
                                </a:cxn>
                                <a:cxn ang="0">
                                  <a:pos x="56" y="59"/>
                                </a:cxn>
                                <a:cxn ang="0">
                                  <a:pos x="65" y="50"/>
                                </a:cxn>
                                <a:cxn ang="0">
                                  <a:pos x="69" y="38"/>
                                </a:cxn>
                                <a:cxn ang="0">
                                  <a:pos x="65" y="25"/>
                                </a:cxn>
                                <a:cxn ang="0">
                                  <a:pos x="60" y="12"/>
                                </a:cxn>
                                <a:cxn ang="0">
                                  <a:pos x="52" y="4"/>
                                </a:cxn>
                              </a:cxnLst>
                              <a:rect l="0" t="0" r="r" b="b"/>
                              <a:pathLst>
                                <a:path w="69" h="67">
                                  <a:moveTo>
                                    <a:pt x="52" y="4"/>
                                  </a:moveTo>
                                  <a:lnTo>
                                    <a:pt x="39" y="0"/>
                                  </a:lnTo>
                                  <a:lnTo>
                                    <a:pt x="26" y="0"/>
                                  </a:lnTo>
                                  <a:lnTo>
                                    <a:pt x="13" y="8"/>
                                  </a:lnTo>
                                  <a:lnTo>
                                    <a:pt x="5" y="16"/>
                                  </a:lnTo>
                                  <a:lnTo>
                                    <a:pt x="0" y="29"/>
                                  </a:lnTo>
                                  <a:lnTo>
                                    <a:pt x="0" y="42"/>
                                  </a:lnTo>
                                  <a:lnTo>
                                    <a:pt x="9" y="54"/>
                                  </a:lnTo>
                                  <a:lnTo>
                                    <a:pt x="18" y="63"/>
                                  </a:lnTo>
                                  <a:lnTo>
                                    <a:pt x="30" y="67"/>
                                  </a:lnTo>
                                  <a:lnTo>
                                    <a:pt x="43" y="63"/>
                                  </a:lnTo>
                                  <a:lnTo>
                                    <a:pt x="56" y="59"/>
                                  </a:lnTo>
                                  <a:lnTo>
                                    <a:pt x="65" y="50"/>
                                  </a:lnTo>
                                  <a:lnTo>
                                    <a:pt x="69" y="38"/>
                                  </a:lnTo>
                                  <a:lnTo>
                                    <a:pt x="65" y="25"/>
                                  </a:lnTo>
                                  <a:lnTo>
                                    <a:pt x="60" y="12"/>
                                  </a:lnTo>
                                  <a:lnTo>
                                    <a:pt x="52" y="4"/>
                                  </a:lnTo>
                                  <a:close/>
                                </a:path>
                              </a:pathLst>
                            </a:custGeom>
                            <a:solidFill>
                              <a:srgbClr val="2D5BE5"/>
                            </a:solidFill>
                            <a:ln w="9525">
                              <a:noFill/>
                              <a:round/>
                              <a:headEnd/>
                              <a:tailEnd/>
                            </a:ln>
                          </p:spPr>
                          <p:txBody>
                            <a:bodyPr/>
                            <a:lstStyle/>
                            <a:p>
                              <a:endParaRPr lang="en-US"/>
                            </a:p>
                          </p:txBody>
                        </p:sp>
                        <p:sp>
                          <p:nvSpPr>
                            <p:cNvPr id="266564" name="Freeform 324"/>
                            <p:cNvSpPr>
                              <a:spLocks/>
                            </p:cNvSpPr>
                            <p:nvPr/>
                          </p:nvSpPr>
                          <p:spPr bwMode="auto">
                            <a:xfrm>
                              <a:off x="1128" y="1166"/>
                              <a:ext cx="51" cy="51"/>
                            </a:xfrm>
                            <a:custGeom>
                              <a:avLst/>
                              <a:gdLst/>
                              <a:ahLst/>
                              <a:cxnLst>
                                <a:cxn ang="0">
                                  <a:pos x="39" y="0"/>
                                </a:cxn>
                                <a:cxn ang="0">
                                  <a:pos x="17" y="0"/>
                                </a:cxn>
                                <a:cxn ang="0">
                                  <a:pos x="0" y="13"/>
                                </a:cxn>
                                <a:cxn ang="0">
                                  <a:pos x="0" y="30"/>
                                </a:cxn>
                                <a:cxn ang="0">
                                  <a:pos x="13" y="46"/>
                                </a:cxn>
                                <a:cxn ang="0">
                                  <a:pos x="21" y="51"/>
                                </a:cxn>
                                <a:cxn ang="0">
                                  <a:pos x="30" y="51"/>
                                </a:cxn>
                                <a:cxn ang="0">
                                  <a:pos x="47" y="38"/>
                                </a:cxn>
                                <a:cxn ang="0">
                                  <a:pos x="51" y="30"/>
                                </a:cxn>
                                <a:cxn ang="0">
                                  <a:pos x="51" y="17"/>
                                </a:cxn>
                                <a:cxn ang="0">
                                  <a:pos x="39" y="0"/>
                                </a:cxn>
                              </a:cxnLst>
                              <a:rect l="0" t="0" r="r" b="b"/>
                              <a:pathLst>
                                <a:path w="51" h="51">
                                  <a:moveTo>
                                    <a:pt x="39" y="0"/>
                                  </a:moveTo>
                                  <a:lnTo>
                                    <a:pt x="17" y="0"/>
                                  </a:lnTo>
                                  <a:lnTo>
                                    <a:pt x="0" y="13"/>
                                  </a:lnTo>
                                  <a:lnTo>
                                    <a:pt x="0" y="30"/>
                                  </a:lnTo>
                                  <a:lnTo>
                                    <a:pt x="13" y="46"/>
                                  </a:lnTo>
                                  <a:lnTo>
                                    <a:pt x="21" y="51"/>
                                  </a:lnTo>
                                  <a:lnTo>
                                    <a:pt x="30" y="51"/>
                                  </a:lnTo>
                                  <a:lnTo>
                                    <a:pt x="47" y="38"/>
                                  </a:lnTo>
                                  <a:lnTo>
                                    <a:pt x="51" y="30"/>
                                  </a:lnTo>
                                  <a:lnTo>
                                    <a:pt x="51" y="17"/>
                                  </a:lnTo>
                                  <a:lnTo>
                                    <a:pt x="39" y="0"/>
                                  </a:lnTo>
                                  <a:close/>
                                </a:path>
                              </a:pathLst>
                            </a:custGeom>
                            <a:solidFill>
                              <a:srgbClr val="2F60F0"/>
                            </a:solidFill>
                            <a:ln w="9525">
                              <a:noFill/>
                              <a:round/>
                              <a:headEnd/>
                              <a:tailEnd/>
                            </a:ln>
                          </p:spPr>
                          <p:txBody>
                            <a:bodyPr/>
                            <a:lstStyle/>
                            <a:p>
                              <a:endParaRPr lang="en-US"/>
                            </a:p>
                          </p:txBody>
                        </p:sp>
                        <p:sp>
                          <p:nvSpPr>
                            <p:cNvPr id="266565" name="Freeform 325"/>
                            <p:cNvSpPr>
                              <a:spLocks/>
                            </p:cNvSpPr>
                            <p:nvPr/>
                          </p:nvSpPr>
                          <p:spPr bwMode="auto">
                            <a:xfrm>
                              <a:off x="1137" y="1174"/>
                              <a:ext cx="34" cy="34"/>
                            </a:xfrm>
                            <a:custGeom>
                              <a:avLst/>
                              <a:gdLst/>
                              <a:ahLst/>
                              <a:cxnLst>
                                <a:cxn ang="0">
                                  <a:pos x="25" y="0"/>
                                </a:cxn>
                                <a:cxn ang="0">
                                  <a:pos x="12" y="0"/>
                                </a:cxn>
                                <a:cxn ang="0">
                                  <a:pos x="0" y="9"/>
                                </a:cxn>
                                <a:cxn ang="0">
                                  <a:pos x="0" y="22"/>
                                </a:cxn>
                                <a:cxn ang="0">
                                  <a:pos x="8" y="30"/>
                                </a:cxn>
                                <a:cxn ang="0">
                                  <a:pos x="21" y="34"/>
                                </a:cxn>
                                <a:cxn ang="0">
                                  <a:pos x="30" y="26"/>
                                </a:cxn>
                                <a:cxn ang="0">
                                  <a:pos x="34" y="13"/>
                                </a:cxn>
                                <a:cxn ang="0">
                                  <a:pos x="25" y="0"/>
                                </a:cxn>
                              </a:cxnLst>
                              <a:rect l="0" t="0" r="r" b="b"/>
                              <a:pathLst>
                                <a:path w="34" h="34">
                                  <a:moveTo>
                                    <a:pt x="25" y="0"/>
                                  </a:moveTo>
                                  <a:lnTo>
                                    <a:pt x="12" y="0"/>
                                  </a:lnTo>
                                  <a:lnTo>
                                    <a:pt x="0" y="9"/>
                                  </a:lnTo>
                                  <a:lnTo>
                                    <a:pt x="0" y="22"/>
                                  </a:lnTo>
                                  <a:lnTo>
                                    <a:pt x="8" y="30"/>
                                  </a:lnTo>
                                  <a:lnTo>
                                    <a:pt x="21" y="34"/>
                                  </a:lnTo>
                                  <a:lnTo>
                                    <a:pt x="30" y="26"/>
                                  </a:lnTo>
                                  <a:lnTo>
                                    <a:pt x="34" y="13"/>
                                  </a:lnTo>
                                  <a:lnTo>
                                    <a:pt x="25" y="0"/>
                                  </a:lnTo>
                                  <a:close/>
                                </a:path>
                              </a:pathLst>
                            </a:custGeom>
                            <a:solidFill>
                              <a:srgbClr val="3163F7"/>
                            </a:solidFill>
                            <a:ln w="9525">
                              <a:noFill/>
                              <a:round/>
                              <a:headEnd/>
                              <a:tailEnd/>
                            </a:ln>
                          </p:spPr>
                          <p:txBody>
                            <a:bodyPr/>
                            <a:lstStyle/>
                            <a:p>
                              <a:endParaRPr lang="en-US"/>
                            </a:p>
                          </p:txBody>
                        </p:sp>
                        <p:sp>
                          <p:nvSpPr>
                            <p:cNvPr id="266566" name="Freeform 326"/>
                            <p:cNvSpPr>
                              <a:spLocks/>
                            </p:cNvSpPr>
                            <p:nvPr/>
                          </p:nvSpPr>
                          <p:spPr bwMode="auto">
                            <a:xfrm>
                              <a:off x="1145" y="1183"/>
                              <a:ext cx="17" cy="17"/>
                            </a:xfrm>
                            <a:custGeom>
                              <a:avLst/>
                              <a:gdLst/>
                              <a:ahLst/>
                              <a:cxnLst>
                                <a:cxn ang="0">
                                  <a:pos x="13" y="0"/>
                                </a:cxn>
                                <a:cxn ang="0">
                                  <a:pos x="9" y="0"/>
                                </a:cxn>
                                <a:cxn ang="0">
                                  <a:pos x="0" y="4"/>
                                </a:cxn>
                                <a:cxn ang="0">
                                  <a:pos x="0" y="8"/>
                                </a:cxn>
                                <a:cxn ang="0">
                                  <a:pos x="4" y="13"/>
                                </a:cxn>
                                <a:cxn ang="0">
                                  <a:pos x="13" y="17"/>
                                </a:cxn>
                                <a:cxn ang="0">
                                  <a:pos x="17" y="13"/>
                                </a:cxn>
                                <a:cxn ang="0">
                                  <a:pos x="17" y="4"/>
                                </a:cxn>
                                <a:cxn ang="0">
                                  <a:pos x="13" y="0"/>
                                </a:cxn>
                              </a:cxnLst>
                              <a:rect l="0" t="0" r="r" b="b"/>
                              <a:pathLst>
                                <a:path w="17" h="17">
                                  <a:moveTo>
                                    <a:pt x="13" y="0"/>
                                  </a:moveTo>
                                  <a:lnTo>
                                    <a:pt x="9" y="0"/>
                                  </a:lnTo>
                                  <a:lnTo>
                                    <a:pt x="0" y="4"/>
                                  </a:lnTo>
                                  <a:lnTo>
                                    <a:pt x="0" y="8"/>
                                  </a:lnTo>
                                  <a:lnTo>
                                    <a:pt x="4" y="13"/>
                                  </a:lnTo>
                                  <a:lnTo>
                                    <a:pt x="13" y="17"/>
                                  </a:lnTo>
                                  <a:lnTo>
                                    <a:pt x="17" y="13"/>
                                  </a:lnTo>
                                  <a:lnTo>
                                    <a:pt x="17" y="4"/>
                                  </a:lnTo>
                                  <a:lnTo>
                                    <a:pt x="13" y="0"/>
                                  </a:lnTo>
                                  <a:close/>
                                </a:path>
                              </a:pathLst>
                            </a:custGeom>
                            <a:solidFill>
                              <a:srgbClr val="3264FC"/>
                            </a:solidFill>
                            <a:ln w="9525">
                              <a:noFill/>
                              <a:round/>
                              <a:headEnd/>
                              <a:tailEnd/>
                            </a:ln>
                          </p:spPr>
                          <p:txBody>
                            <a:bodyPr/>
                            <a:lstStyle/>
                            <a:p>
                              <a:endParaRPr lang="en-US"/>
                            </a:p>
                          </p:txBody>
                        </p:sp>
                      </p:grpSp>
                      <p:sp>
                        <p:nvSpPr>
                          <p:cNvPr id="266567" name="Freeform 327"/>
                          <p:cNvSpPr>
                            <a:spLocks/>
                          </p:cNvSpPr>
                          <p:nvPr/>
                        </p:nvSpPr>
                        <p:spPr bwMode="auto">
                          <a:xfrm>
                            <a:off x="1068" y="1107"/>
                            <a:ext cx="171" cy="173"/>
                          </a:xfrm>
                          <a:custGeom>
                            <a:avLst/>
                            <a:gdLst/>
                            <a:ahLst/>
                            <a:cxnLst>
                              <a:cxn ang="0">
                                <a:pos x="129" y="8"/>
                              </a:cxn>
                              <a:cxn ang="0">
                                <a:pos x="94" y="0"/>
                              </a:cxn>
                              <a:cxn ang="0">
                                <a:pos x="60" y="4"/>
                              </a:cxn>
                              <a:cxn ang="0">
                                <a:pos x="30" y="21"/>
                              </a:cxn>
                              <a:cxn ang="0">
                                <a:pos x="9" y="46"/>
                              </a:cxn>
                              <a:cxn ang="0">
                                <a:pos x="0" y="80"/>
                              </a:cxn>
                              <a:cxn ang="0">
                                <a:pos x="0" y="110"/>
                              </a:cxn>
                              <a:cxn ang="0">
                                <a:pos x="17" y="139"/>
                              </a:cxn>
                              <a:cxn ang="0">
                                <a:pos x="43" y="160"/>
                              </a:cxn>
                              <a:cxn ang="0">
                                <a:pos x="77" y="173"/>
                              </a:cxn>
                              <a:cxn ang="0">
                                <a:pos x="111" y="169"/>
                              </a:cxn>
                              <a:cxn ang="0">
                                <a:pos x="141" y="152"/>
                              </a:cxn>
                              <a:cxn ang="0">
                                <a:pos x="163" y="127"/>
                              </a:cxn>
                              <a:cxn ang="0">
                                <a:pos x="171" y="93"/>
                              </a:cxn>
                              <a:cxn ang="0">
                                <a:pos x="171" y="63"/>
                              </a:cxn>
                              <a:cxn ang="0">
                                <a:pos x="154" y="34"/>
                              </a:cxn>
                              <a:cxn ang="0">
                                <a:pos x="129" y="8"/>
                              </a:cxn>
                            </a:cxnLst>
                            <a:rect l="0" t="0" r="r" b="b"/>
                            <a:pathLst>
                              <a:path w="171" h="173">
                                <a:moveTo>
                                  <a:pt x="129" y="8"/>
                                </a:moveTo>
                                <a:lnTo>
                                  <a:pt x="94" y="0"/>
                                </a:lnTo>
                                <a:lnTo>
                                  <a:pt x="60" y="4"/>
                                </a:lnTo>
                                <a:lnTo>
                                  <a:pt x="30" y="21"/>
                                </a:lnTo>
                                <a:lnTo>
                                  <a:pt x="9" y="46"/>
                                </a:lnTo>
                                <a:lnTo>
                                  <a:pt x="0" y="80"/>
                                </a:lnTo>
                                <a:lnTo>
                                  <a:pt x="0" y="110"/>
                                </a:lnTo>
                                <a:lnTo>
                                  <a:pt x="17" y="139"/>
                                </a:lnTo>
                                <a:lnTo>
                                  <a:pt x="43" y="160"/>
                                </a:lnTo>
                                <a:lnTo>
                                  <a:pt x="77" y="173"/>
                                </a:lnTo>
                                <a:lnTo>
                                  <a:pt x="111" y="169"/>
                                </a:lnTo>
                                <a:lnTo>
                                  <a:pt x="141" y="152"/>
                                </a:lnTo>
                                <a:lnTo>
                                  <a:pt x="163" y="127"/>
                                </a:lnTo>
                                <a:lnTo>
                                  <a:pt x="171" y="93"/>
                                </a:lnTo>
                                <a:lnTo>
                                  <a:pt x="171" y="63"/>
                                </a:lnTo>
                                <a:lnTo>
                                  <a:pt x="154" y="34"/>
                                </a:lnTo>
                                <a:lnTo>
                                  <a:pt x="129" y="8"/>
                                </a:lnTo>
                                <a:close/>
                              </a:path>
                            </a:pathLst>
                          </a:custGeom>
                          <a:noFill/>
                          <a:ln w="6350">
                            <a:solidFill>
                              <a:srgbClr val="000000"/>
                            </a:solidFill>
                            <a:prstDash val="solid"/>
                            <a:round/>
                            <a:headEnd/>
                            <a:tailEnd/>
                          </a:ln>
                        </p:spPr>
                        <p:txBody>
                          <a:bodyPr/>
                          <a:lstStyle/>
                          <a:p>
                            <a:endParaRPr lang="en-US"/>
                          </a:p>
                        </p:txBody>
                      </p:sp>
                    </p:grpSp>
                  </p:grpSp>
                  <p:grpSp>
                    <p:nvGrpSpPr>
                      <p:cNvPr id="266447" name="Group 328"/>
                      <p:cNvGrpSpPr>
                        <a:grpSpLocks/>
                      </p:cNvGrpSpPr>
                      <p:nvPr/>
                    </p:nvGrpSpPr>
                    <p:grpSpPr bwMode="auto">
                      <a:xfrm>
                        <a:off x="3508" y="1455"/>
                        <a:ext cx="300" cy="371"/>
                        <a:chOff x="1149" y="1052"/>
                        <a:chExt cx="300" cy="371"/>
                      </a:xfrm>
                    </p:grpSpPr>
                    <p:grpSp>
                      <p:nvGrpSpPr>
                        <p:cNvPr id="266448" name="Group 329"/>
                        <p:cNvGrpSpPr>
                          <a:grpSpLocks/>
                        </p:cNvGrpSpPr>
                        <p:nvPr/>
                      </p:nvGrpSpPr>
                      <p:grpSpPr bwMode="auto">
                        <a:xfrm>
                          <a:off x="1282" y="1145"/>
                          <a:ext cx="167" cy="164"/>
                          <a:chOff x="1282" y="1145"/>
                          <a:chExt cx="167" cy="164"/>
                        </a:xfrm>
                      </p:grpSpPr>
                      <p:grpSp>
                        <p:nvGrpSpPr>
                          <p:cNvPr id="266462" name="Group 330"/>
                          <p:cNvGrpSpPr>
                            <a:grpSpLocks/>
                          </p:cNvGrpSpPr>
                          <p:nvPr/>
                        </p:nvGrpSpPr>
                        <p:grpSpPr bwMode="auto">
                          <a:xfrm>
                            <a:off x="1282" y="1145"/>
                            <a:ext cx="167" cy="164"/>
                            <a:chOff x="1282" y="1145"/>
                            <a:chExt cx="167" cy="164"/>
                          </a:xfrm>
                        </p:grpSpPr>
                        <p:sp>
                          <p:nvSpPr>
                            <p:cNvPr id="266571" name="Freeform 331"/>
                            <p:cNvSpPr>
                              <a:spLocks/>
                            </p:cNvSpPr>
                            <p:nvPr/>
                          </p:nvSpPr>
                          <p:spPr bwMode="auto">
                            <a:xfrm>
                              <a:off x="1282" y="1145"/>
                              <a:ext cx="167" cy="164"/>
                            </a:xfrm>
                            <a:custGeom>
                              <a:avLst/>
                              <a:gdLst/>
                              <a:ahLst/>
                              <a:cxnLst>
                                <a:cxn ang="0">
                                  <a:pos x="150" y="34"/>
                                </a:cxn>
                                <a:cxn ang="0">
                                  <a:pos x="124" y="8"/>
                                </a:cxn>
                                <a:cxn ang="0">
                                  <a:pos x="99" y="0"/>
                                </a:cxn>
                                <a:cxn ang="0">
                                  <a:pos x="60" y="4"/>
                                </a:cxn>
                                <a:cxn ang="0">
                                  <a:pos x="30" y="13"/>
                                </a:cxn>
                                <a:cxn ang="0">
                                  <a:pos x="9" y="42"/>
                                </a:cxn>
                                <a:cxn ang="0">
                                  <a:pos x="0" y="72"/>
                                </a:cxn>
                                <a:cxn ang="0">
                                  <a:pos x="0" y="105"/>
                                </a:cxn>
                                <a:cxn ang="0">
                                  <a:pos x="13" y="131"/>
                                </a:cxn>
                                <a:cxn ang="0">
                                  <a:pos x="39" y="156"/>
                                </a:cxn>
                                <a:cxn ang="0">
                                  <a:pos x="69" y="164"/>
                                </a:cxn>
                                <a:cxn ang="0">
                                  <a:pos x="103" y="164"/>
                                </a:cxn>
                                <a:cxn ang="0">
                                  <a:pos x="137" y="148"/>
                                </a:cxn>
                                <a:cxn ang="0">
                                  <a:pos x="158" y="122"/>
                                </a:cxn>
                                <a:cxn ang="0">
                                  <a:pos x="167" y="93"/>
                                </a:cxn>
                                <a:cxn ang="0">
                                  <a:pos x="167" y="59"/>
                                </a:cxn>
                                <a:cxn ang="0">
                                  <a:pos x="150" y="34"/>
                                </a:cxn>
                              </a:cxnLst>
                              <a:rect l="0" t="0" r="r" b="b"/>
                              <a:pathLst>
                                <a:path w="167" h="164">
                                  <a:moveTo>
                                    <a:pt x="150" y="34"/>
                                  </a:moveTo>
                                  <a:lnTo>
                                    <a:pt x="124" y="8"/>
                                  </a:lnTo>
                                  <a:lnTo>
                                    <a:pt x="99" y="0"/>
                                  </a:lnTo>
                                  <a:lnTo>
                                    <a:pt x="60" y="4"/>
                                  </a:lnTo>
                                  <a:lnTo>
                                    <a:pt x="30" y="13"/>
                                  </a:lnTo>
                                  <a:lnTo>
                                    <a:pt x="9" y="42"/>
                                  </a:lnTo>
                                  <a:lnTo>
                                    <a:pt x="0" y="72"/>
                                  </a:lnTo>
                                  <a:lnTo>
                                    <a:pt x="0" y="105"/>
                                  </a:lnTo>
                                  <a:lnTo>
                                    <a:pt x="13" y="131"/>
                                  </a:lnTo>
                                  <a:lnTo>
                                    <a:pt x="39" y="156"/>
                                  </a:lnTo>
                                  <a:lnTo>
                                    <a:pt x="69" y="164"/>
                                  </a:lnTo>
                                  <a:lnTo>
                                    <a:pt x="103" y="164"/>
                                  </a:lnTo>
                                  <a:lnTo>
                                    <a:pt x="137" y="148"/>
                                  </a:lnTo>
                                  <a:lnTo>
                                    <a:pt x="158" y="122"/>
                                  </a:lnTo>
                                  <a:lnTo>
                                    <a:pt x="167" y="93"/>
                                  </a:lnTo>
                                  <a:lnTo>
                                    <a:pt x="167" y="59"/>
                                  </a:lnTo>
                                  <a:lnTo>
                                    <a:pt x="150" y="34"/>
                                  </a:lnTo>
                                  <a:close/>
                                </a:path>
                              </a:pathLst>
                            </a:custGeom>
                            <a:solidFill>
                              <a:srgbClr val="760000"/>
                            </a:solidFill>
                            <a:ln w="9525">
                              <a:noFill/>
                              <a:round/>
                              <a:headEnd/>
                              <a:tailEnd/>
                            </a:ln>
                          </p:spPr>
                          <p:txBody>
                            <a:bodyPr/>
                            <a:lstStyle/>
                            <a:p>
                              <a:endParaRPr lang="en-US"/>
                            </a:p>
                          </p:txBody>
                        </p:sp>
                        <p:sp>
                          <p:nvSpPr>
                            <p:cNvPr id="266572" name="Freeform 332"/>
                            <p:cNvSpPr>
                              <a:spLocks/>
                            </p:cNvSpPr>
                            <p:nvPr/>
                          </p:nvSpPr>
                          <p:spPr bwMode="auto">
                            <a:xfrm>
                              <a:off x="1282" y="1145"/>
                              <a:ext cx="163" cy="152"/>
                            </a:xfrm>
                            <a:custGeom>
                              <a:avLst/>
                              <a:gdLst/>
                              <a:ahLst/>
                              <a:cxnLst>
                                <a:cxn ang="0">
                                  <a:pos x="141" y="29"/>
                                </a:cxn>
                                <a:cxn ang="0">
                                  <a:pos x="120" y="8"/>
                                </a:cxn>
                                <a:cxn ang="0">
                                  <a:pos x="90" y="0"/>
                                </a:cxn>
                                <a:cxn ang="0">
                                  <a:pos x="60" y="4"/>
                                </a:cxn>
                                <a:cxn ang="0">
                                  <a:pos x="30" y="13"/>
                                </a:cxn>
                                <a:cxn ang="0">
                                  <a:pos x="9" y="38"/>
                                </a:cxn>
                                <a:cxn ang="0">
                                  <a:pos x="0" y="67"/>
                                </a:cxn>
                                <a:cxn ang="0">
                                  <a:pos x="4" y="97"/>
                                </a:cxn>
                                <a:cxn ang="0">
                                  <a:pos x="17" y="122"/>
                                </a:cxn>
                                <a:cxn ang="0">
                                  <a:pos x="39" y="143"/>
                                </a:cxn>
                                <a:cxn ang="0">
                                  <a:pos x="69" y="152"/>
                                </a:cxn>
                                <a:cxn ang="0">
                                  <a:pos x="103" y="148"/>
                                </a:cxn>
                                <a:cxn ang="0">
                                  <a:pos x="133" y="135"/>
                                </a:cxn>
                                <a:cxn ang="0">
                                  <a:pos x="150" y="114"/>
                                </a:cxn>
                                <a:cxn ang="0">
                                  <a:pos x="163" y="84"/>
                                </a:cxn>
                                <a:cxn ang="0">
                                  <a:pos x="158" y="55"/>
                                </a:cxn>
                                <a:cxn ang="0">
                                  <a:pos x="141" y="29"/>
                                </a:cxn>
                              </a:cxnLst>
                              <a:rect l="0" t="0" r="r" b="b"/>
                              <a:pathLst>
                                <a:path w="163" h="152">
                                  <a:moveTo>
                                    <a:pt x="141" y="29"/>
                                  </a:moveTo>
                                  <a:lnTo>
                                    <a:pt x="120" y="8"/>
                                  </a:lnTo>
                                  <a:lnTo>
                                    <a:pt x="90" y="0"/>
                                  </a:lnTo>
                                  <a:lnTo>
                                    <a:pt x="60" y="4"/>
                                  </a:lnTo>
                                  <a:lnTo>
                                    <a:pt x="30" y="13"/>
                                  </a:lnTo>
                                  <a:lnTo>
                                    <a:pt x="9" y="38"/>
                                  </a:lnTo>
                                  <a:lnTo>
                                    <a:pt x="0" y="67"/>
                                  </a:lnTo>
                                  <a:lnTo>
                                    <a:pt x="4" y="97"/>
                                  </a:lnTo>
                                  <a:lnTo>
                                    <a:pt x="17" y="122"/>
                                  </a:lnTo>
                                  <a:lnTo>
                                    <a:pt x="39" y="143"/>
                                  </a:lnTo>
                                  <a:lnTo>
                                    <a:pt x="69" y="152"/>
                                  </a:lnTo>
                                  <a:lnTo>
                                    <a:pt x="103" y="148"/>
                                  </a:lnTo>
                                  <a:lnTo>
                                    <a:pt x="133" y="135"/>
                                  </a:lnTo>
                                  <a:lnTo>
                                    <a:pt x="150" y="114"/>
                                  </a:lnTo>
                                  <a:lnTo>
                                    <a:pt x="163" y="84"/>
                                  </a:lnTo>
                                  <a:lnTo>
                                    <a:pt x="158" y="55"/>
                                  </a:lnTo>
                                  <a:lnTo>
                                    <a:pt x="141" y="29"/>
                                  </a:lnTo>
                                  <a:close/>
                                </a:path>
                              </a:pathLst>
                            </a:custGeom>
                            <a:solidFill>
                              <a:srgbClr val="7B0000"/>
                            </a:solidFill>
                            <a:ln w="9525">
                              <a:noFill/>
                              <a:round/>
                              <a:headEnd/>
                              <a:tailEnd/>
                            </a:ln>
                          </p:spPr>
                          <p:txBody>
                            <a:bodyPr/>
                            <a:lstStyle/>
                            <a:p>
                              <a:endParaRPr lang="en-US"/>
                            </a:p>
                          </p:txBody>
                        </p:sp>
                        <p:sp>
                          <p:nvSpPr>
                            <p:cNvPr id="266573" name="Freeform 333"/>
                            <p:cNvSpPr>
                              <a:spLocks/>
                            </p:cNvSpPr>
                            <p:nvPr/>
                          </p:nvSpPr>
                          <p:spPr bwMode="auto">
                            <a:xfrm>
                              <a:off x="1291" y="1153"/>
                              <a:ext cx="141" cy="140"/>
                            </a:xfrm>
                            <a:custGeom>
                              <a:avLst/>
                              <a:gdLst/>
                              <a:ahLst/>
                              <a:cxnLst>
                                <a:cxn ang="0">
                                  <a:pos x="132" y="26"/>
                                </a:cxn>
                                <a:cxn ang="0">
                                  <a:pos x="107" y="5"/>
                                </a:cxn>
                                <a:cxn ang="0">
                                  <a:pos x="81" y="0"/>
                                </a:cxn>
                                <a:cxn ang="0">
                                  <a:pos x="51" y="0"/>
                                </a:cxn>
                                <a:cxn ang="0">
                                  <a:pos x="25" y="9"/>
                                </a:cxn>
                                <a:cxn ang="0">
                                  <a:pos x="8" y="34"/>
                                </a:cxn>
                                <a:cxn ang="0">
                                  <a:pos x="0" y="59"/>
                                </a:cxn>
                                <a:cxn ang="0">
                                  <a:pos x="0" y="89"/>
                                </a:cxn>
                                <a:cxn ang="0">
                                  <a:pos x="12" y="110"/>
                                </a:cxn>
                                <a:cxn ang="0">
                                  <a:pos x="34" y="131"/>
                                </a:cxn>
                                <a:cxn ang="0">
                                  <a:pos x="60" y="140"/>
                                </a:cxn>
                                <a:cxn ang="0">
                                  <a:pos x="90" y="135"/>
                                </a:cxn>
                                <a:cxn ang="0">
                                  <a:pos x="115" y="127"/>
                                </a:cxn>
                                <a:cxn ang="0">
                                  <a:pos x="132" y="102"/>
                                </a:cxn>
                                <a:cxn ang="0">
                                  <a:pos x="141" y="76"/>
                                </a:cxn>
                                <a:cxn ang="0">
                                  <a:pos x="141" y="47"/>
                                </a:cxn>
                                <a:cxn ang="0">
                                  <a:pos x="132" y="26"/>
                                </a:cxn>
                              </a:cxnLst>
                              <a:rect l="0" t="0" r="r" b="b"/>
                              <a:pathLst>
                                <a:path w="141" h="140">
                                  <a:moveTo>
                                    <a:pt x="132" y="26"/>
                                  </a:moveTo>
                                  <a:lnTo>
                                    <a:pt x="107" y="5"/>
                                  </a:lnTo>
                                  <a:lnTo>
                                    <a:pt x="81" y="0"/>
                                  </a:lnTo>
                                  <a:lnTo>
                                    <a:pt x="51" y="0"/>
                                  </a:lnTo>
                                  <a:lnTo>
                                    <a:pt x="25" y="9"/>
                                  </a:lnTo>
                                  <a:lnTo>
                                    <a:pt x="8" y="34"/>
                                  </a:lnTo>
                                  <a:lnTo>
                                    <a:pt x="0" y="59"/>
                                  </a:lnTo>
                                  <a:lnTo>
                                    <a:pt x="0" y="89"/>
                                  </a:lnTo>
                                  <a:lnTo>
                                    <a:pt x="12" y="110"/>
                                  </a:lnTo>
                                  <a:lnTo>
                                    <a:pt x="34" y="131"/>
                                  </a:lnTo>
                                  <a:lnTo>
                                    <a:pt x="60" y="140"/>
                                  </a:lnTo>
                                  <a:lnTo>
                                    <a:pt x="90" y="135"/>
                                  </a:lnTo>
                                  <a:lnTo>
                                    <a:pt x="115" y="127"/>
                                  </a:lnTo>
                                  <a:lnTo>
                                    <a:pt x="132" y="102"/>
                                  </a:lnTo>
                                  <a:lnTo>
                                    <a:pt x="141" y="76"/>
                                  </a:lnTo>
                                  <a:lnTo>
                                    <a:pt x="141" y="47"/>
                                  </a:lnTo>
                                  <a:lnTo>
                                    <a:pt x="132" y="26"/>
                                  </a:lnTo>
                                  <a:close/>
                                </a:path>
                              </a:pathLst>
                            </a:custGeom>
                            <a:solidFill>
                              <a:srgbClr val="840000"/>
                            </a:solidFill>
                            <a:ln w="9525">
                              <a:noFill/>
                              <a:round/>
                              <a:headEnd/>
                              <a:tailEnd/>
                            </a:ln>
                          </p:spPr>
                          <p:txBody>
                            <a:bodyPr/>
                            <a:lstStyle/>
                            <a:p>
                              <a:endParaRPr lang="en-US"/>
                            </a:p>
                          </p:txBody>
                        </p:sp>
                        <p:sp>
                          <p:nvSpPr>
                            <p:cNvPr id="266574" name="Freeform 334"/>
                            <p:cNvSpPr>
                              <a:spLocks/>
                            </p:cNvSpPr>
                            <p:nvPr/>
                          </p:nvSpPr>
                          <p:spPr bwMode="auto">
                            <a:xfrm>
                              <a:off x="1299" y="1162"/>
                              <a:ext cx="129" cy="122"/>
                            </a:xfrm>
                            <a:custGeom>
                              <a:avLst/>
                              <a:gdLst/>
                              <a:ahLst/>
                              <a:cxnLst>
                                <a:cxn ang="0">
                                  <a:pos x="116" y="25"/>
                                </a:cxn>
                                <a:cxn ang="0">
                                  <a:pos x="99" y="8"/>
                                </a:cxn>
                                <a:cxn ang="0">
                                  <a:pos x="73" y="0"/>
                                </a:cxn>
                                <a:cxn ang="0">
                                  <a:pos x="52" y="0"/>
                                </a:cxn>
                                <a:cxn ang="0">
                                  <a:pos x="26" y="8"/>
                                </a:cxn>
                                <a:cxn ang="0">
                                  <a:pos x="9" y="29"/>
                                </a:cxn>
                                <a:cxn ang="0">
                                  <a:pos x="0" y="50"/>
                                </a:cxn>
                                <a:cxn ang="0">
                                  <a:pos x="4" y="76"/>
                                </a:cxn>
                                <a:cxn ang="0">
                                  <a:pos x="13" y="93"/>
                                </a:cxn>
                                <a:cxn ang="0">
                                  <a:pos x="30" y="114"/>
                                </a:cxn>
                                <a:cxn ang="0">
                                  <a:pos x="56" y="122"/>
                                </a:cxn>
                                <a:cxn ang="0">
                                  <a:pos x="82" y="122"/>
                                </a:cxn>
                                <a:cxn ang="0">
                                  <a:pos x="103" y="110"/>
                                </a:cxn>
                                <a:cxn ang="0">
                                  <a:pos x="116" y="93"/>
                                </a:cxn>
                                <a:cxn ang="0">
                                  <a:pos x="124" y="67"/>
                                </a:cxn>
                                <a:cxn ang="0">
                                  <a:pos x="129" y="46"/>
                                </a:cxn>
                                <a:cxn ang="0">
                                  <a:pos x="116" y="25"/>
                                </a:cxn>
                              </a:cxnLst>
                              <a:rect l="0" t="0" r="r" b="b"/>
                              <a:pathLst>
                                <a:path w="129" h="122">
                                  <a:moveTo>
                                    <a:pt x="116" y="25"/>
                                  </a:moveTo>
                                  <a:lnTo>
                                    <a:pt x="99" y="8"/>
                                  </a:lnTo>
                                  <a:lnTo>
                                    <a:pt x="73" y="0"/>
                                  </a:lnTo>
                                  <a:lnTo>
                                    <a:pt x="52" y="0"/>
                                  </a:lnTo>
                                  <a:lnTo>
                                    <a:pt x="26" y="8"/>
                                  </a:lnTo>
                                  <a:lnTo>
                                    <a:pt x="9" y="29"/>
                                  </a:lnTo>
                                  <a:lnTo>
                                    <a:pt x="0" y="50"/>
                                  </a:lnTo>
                                  <a:lnTo>
                                    <a:pt x="4" y="76"/>
                                  </a:lnTo>
                                  <a:lnTo>
                                    <a:pt x="13" y="93"/>
                                  </a:lnTo>
                                  <a:lnTo>
                                    <a:pt x="30" y="114"/>
                                  </a:lnTo>
                                  <a:lnTo>
                                    <a:pt x="56" y="122"/>
                                  </a:lnTo>
                                  <a:lnTo>
                                    <a:pt x="82" y="122"/>
                                  </a:lnTo>
                                  <a:lnTo>
                                    <a:pt x="103" y="110"/>
                                  </a:lnTo>
                                  <a:lnTo>
                                    <a:pt x="116" y="93"/>
                                  </a:lnTo>
                                  <a:lnTo>
                                    <a:pt x="124" y="67"/>
                                  </a:lnTo>
                                  <a:lnTo>
                                    <a:pt x="129" y="46"/>
                                  </a:lnTo>
                                  <a:lnTo>
                                    <a:pt x="116" y="25"/>
                                  </a:lnTo>
                                  <a:close/>
                                </a:path>
                              </a:pathLst>
                            </a:custGeom>
                            <a:solidFill>
                              <a:srgbClr val="910000"/>
                            </a:solidFill>
                            <a:ln w="9525">
                              <a:noFill/>
                              <a:round/>
                              <a:headEnd/>
                              <a:tailEnd/>
                            </a:ln>
                          </p:spPr>
                          <p:txBody>
                            <a:bodyPr/>
                            <a:lstStyle/>
                            <a:p>
                              <a:endParaRPr lang="en-US"/>
                            </a:p>
                          </p:txBody>
                        </p:sp>
                        <p:sp>
                          <p:nvSpPr>
                            <p:cNvPr id="266575" name="Freeform 335"/>
                            <p:cNvSpPr>
                              <a:spLocks/>
                            </p:cNvSpPr>
                            <p:nvPr/>
                          </p:nvSpPr>
                          <p:spPr bwMode="auto">
                            <a:xfrm>
                              <a:off x="1303" y="1162"/>
                              <a:ext cx="116" cy="118"/>
                            </a:xfrm>
                            <a:custGeom>
                              <a:avLst/>
                              <a:gdLst/>
                              <a:ahLst/>
                              <a:cxnLst>
                                <a:cxn ang="0">
                                  <a:pos x="107" y="29"/>
                                </a:cxn>
                                <a:cxn ang="0">
                                  <a:pos x="95" y="8"/>
                                </a:cxn>
                                <a:cxn ang="0">
                                  <a:pos x="69" y="0"/>
                                </a:cxn>
                                <a:cxn ang="0">
                                  <a:pos x="43" y="4"/>
                                </a:cxn>
                                <a:cxn ang="0">
                                  <a:pos x="26" y="12"/>
                                </a:cxn>
                                <a:cxn ang="0">
                                  <a:pos x="9" y="34"/>
                                </a:cxn>
                                <a:cxn ang="0">
                                  <a:pos x="0" y="50"/>
                                </a:cxn>
                                <a:cxn ang="0">
                                  <a:pos x="5" y="72"/>
                                </a:cxn>
                                <a:cxn ang="0">
                                  <a:pos x="13" y="93"/>
                                </a:cxn>
                                <a:cxn ang="0">
                                  <a:pos x="30" y="110"/>
                                </a:cxn>
                                <a:cxn ang="0">
                                  <a:pos x="52" y="118"/>
                                </a:cxn>
                                <a:cxn ang="0">
                                  <a:pos x="73" y="114"/>
                                </a:cxn>
                                <a:cxn ang="0">
                                  <a:pos x="95" y="105"/>
                                </a:cxn>
                                <a:cxn ang="0">
                                  <a:pos x="107" y="88"/>
                                </a:cxn>
                                <a:cxn ang="0">
                                  <a:pos x="116" y="67"/>
                                </a:cxn>
                                <a:cxn ang="0">
                                  <a:pos x="116" y="46"/>
                                </a:cxn>
                                <a:cxn ang="0">
                                  <a:pos x="107" y="29"/>
                                </a:cxn>
                              </a:cxnLst>
                              <a:rect l="0" t="0" r="r" b="b"/>
                              <a:pathLst>
                                <a:path w="116" h="118">
                                  <a:moveTo>
                                    <a:pt x="107" y="29"/>
                                  </a:moveTo>
                                  <a:lnTo>
                                    <a:pt x="95" y="8"/>
                                  </a:lnTo>
                                  <a:lnTo>
                                    <a:pt x="69" y="0"/>
                                  </a:lnTo>
                                  <a:lnTo>
                                    <a:pt x="43" y="4"/>
                                  </a:lnTo>
                                  <a:lnTo>
                                    <a:pt x="26" y="12"/>
                                  </a:lnTo>
                                  <a:lnTo>
                                    <a:pt x="9" y="34"/>
                                  </a:lnTo>
                                  <a:lnTo>
                                    <a:pt x="0" y="50"/>
                                  </a:lnTo>
                                  <a:lnTo>
                                    <a:pt x="5" y="72"/>
                                  </a:lnTo>
                                  <a:lnTo>
                                    <a:pt x="13" y="93"/>
                                  </a:lnTo>
                                  <a:lnTo>
                                    <a:pt x="30" y="110"/>
                                  </a:lnTo>
                                  <a:lnTo>
                                    <a:pt x="52" y="118"/>
                                  </a:lnTo>
                                  <a:lnTo>
                                    <a:pt x="73" y="114"/>
                                  </a:lnTo>
                                  <a:lnTo>
                                    <a:pt x="95" y="105"/>
                                  </a:lnTo>
                                  <a:lnTo>
                                    <a:pt x="107" y="88"/>
                                  </a:lnTo>
                                  <a:lnTo>
                                    <a:pt x="116" y="67"/>
                                  </a:lnTo>
                                  <a:lnTo>
                                    <a:pt x="116" y="46"/>
                                  </a:lnTo>
                                  <a:lnTo>
                                    <a:pt x="107" y="29"/>
                                  </a:lnTo>
                                  <a:close/>
                                </a:path>
                              </a:pathLst>
                            </a:custGeom>
                            <a:solidFill>
                              <a:srgbClr val="A10000"/>
                            </a:solidFill>
                            <a:ln w="9525">
                              <a:noFill/>
                              <a:round/>
                              <a:headEnd/>
                              <a:tailEnd/>
                            </a:ln>
                          </p:spPr>
                          <p:txBody>
                            <a:bodyPr/>
                            <a:lstStyle/>
                            <a:p>
                              <a:endParaRPr lang="en-US"/>
                            </a:p>
                          </p:txBody>
                        </p:sp>
                        <p:sp>
                          <p:nvSpPr>
                            <p:cNvPr id="266576" name="Freeform 336"/>
                            <p:cNvSpPr>
                              <a:spLocks/>
                            </p:cNvSpPr>
                            <p:nvPr/>
                          </p:nvSpPr>
                          <p:spPr bwMode="auto">
                            <a:xfrm>
                              <a:off x="1312" y="1170"/>
                              <a:ext cx="103" cy="102"/>
                            </a:xfrm>
                            <a:custGeom>
                              <a:avLst/>
                              <a:gdLst/>
                              <a:ahLst/>
                              <a:cxnLst>
                                <a:cxn ang="0">
                                  <a:pos x="94" y="21"/>
                                </a:cxn>
                                <a:cxn ang="0">
                                  <a:pos x="77" y="9"/>
                                </a:cxn>
                                <a:cxn ang="0">
                                  <a:pos x="60" y="4"/>
                                </a:cxn>
                                <a:cxn ang="0">
                                  <a:pos x="39" y="0"/>
                                </a:cxn>
                                <a:cxn ang="0">
                                  <a:pos x="21" y="13"/>
                                </a:cxn>
                                <a:cxn ang="0">
                                  <a:pos x="9" y="26"/>
                                </a:cxn>
                                <a:cxn ang="0">
                                  <a:pos x="4" y="42"/>
                                </a:cxn>
                                <a:cxn ang="0">
                                  <a:pos x="0" y="64"/>
                                </a:cxn>
                                <a:cxn ang="0">
                                  <a:pos x="13" y="80"/>
                                </a:cxn>
                                <a:cxn ang="0">
                                  <a:pos x="26" y="97"/>
                                </a:cxn>
                                <a:cxn ang="0">
                                  <a:pos x="43" y="102"/>
                                </a:cxn>
                                <a:cxn ang="0">
                                  <a:pos x="64" y="102"/>
                                </a:cxn>
                                <a:cxn ang="0">
                                  <a:pos x="81" y="93"/>
                                </a:cxn>
                                <a:cxn ang="0">
                                  <a:pos x="98" y="76"/>
                                </a:cxn>
                                <a:cxn ang="0">
                                  <a:pos x="103" y="59"/>
                                </a:cxn>
                                <a:cxn ang="0">
                                  <a:pos x="103" y="38"/>
                                </a:cxn>
                                <a:cxn ang="0">
                                  <a:pos x="94" y="21"/>
                                </a:cxn>
                              </a:cxnLst>
                              <a:rect l="0" t="0" r="r" b="b"/>
                              <a:pathLst>
                                <a:path w="103" h="102">
                                  <a:moveTo>
                                    <a:pt x="94" y="21"/>
                                  </a:moveTo>
                                  <a:lnTo>
                                    <a:pt x="77" y="9"/>
                                  </a:lnTo>
                                  <a:lnTo>
                                    <a:pt x="60" y="4"/>
                                  </a:lnTo>
                                  <a:lnTo>
                                    <a:pt x="39" y="0"/>
                                  </a:lnTo>
                                  <a:lnTo>
                                    <a:pt x="21" y="13"/>
                                  </a:lnTo>
                                  <a:lnTo>
                                    <a:pt x="9" y="26"/>
                                  </a:lnTo>
                                  <a:lnTo>
                                    <a:pt x="4" y="42"/>
                                  </a:lnTo>
                                  <a:lnTo>
                                    <a:pt x="0" y="64"/>
                                  </a:lnTo>
                                  <a:lnTo>
                                    <a:pt x="13" y="80"/>
                                  </a:lnTo>
                                  <a:lnTo>
                                    <a:pt x="26" y="97"/>
                                  </a:lnTo>
                                  <a:lnTo>
                                    <a:pt x="43" y="102"/>
                                  </a:lnTo>
                                  <a:lnTo>
                                    <a:pt x="64" y="102"/>
                                  </a:lnTo>
                                  <a:lnTo>
                                    <a:pt x="81" y="93"/>
                                  </a:lnTo>
                                  <a:lnTo>
                                    <a:pt x="98" y="76"/>
                                  </a:lnTo>
                                  <a:lnTo>
                                    <a:pt x="103" y="59"/>
                                  </a:lnTo>
                                  <a:lnTo>
                                    <a:pt x="103" y="38"/>
                                  </a:lnTo>
                                  <a:lnTo>
                                    <a:pt x="94" y="21"/>
                                  </a:lnTo>
                                  <a:close/>
                                </a:path>
                              </a:pathLst>
                            </a:custGeom>
                            <a:solidFill>
                              <a:srgbClr val="B40000"/>
                            </a:solidFill>
                            <a:ln w="9525">
                              <a:noFill/>
                              <a:round/>
                              <a:headEnd/>
                              <a:tailEnd/>
                            </a:ln>
                          </p:spPr>
                          <p:txBody>
                            <a:bodyPr/>
                            <a:lstStyle/>
                            <a:p>
                              <a:endParaRPr lang="en-US"/>
                            </a:p>
                          </p:txBody>
                        </p:sp>
                        <p:sp>
                          <p:nvSpPr>
                            <p:cNvPr id="266577" name="Freeform 337"/>
                            <p:cNvSpPr>
                              <a:spLocks/>
                            </p:cNvSpPr>
                            <p:nvPr/>
                          </p:nvSpPr>
                          <p:spPr bwMode="auto">
                            <a:xfrm>
                              <a:off x="1316" y="1179"/>
                              <a:ext cx="90" cy="84"/>
                            </a:xfrm>
                            <a:custGeom>
                              <a:avLst/>
                              <a:gdLst/>
                              <a:ahLst/>
                              <a:cxnLst>
                                <a:cxn ang="0">
                                  <a:pos x="82" y="17"/>
                                </a:cxn>
                                <a:cxn ang="0">
                                  <a:pos x="69" y="4"/>
                                </a:cxn>
                                <a:cxn ang="0">
                                  <a:pos x="52" y="0"/>
                                </a:cxn>
                                <a:cxn ang="0">
                                  <a:pos x="35" y="4"/>
                                </a:cxn>
                                <a:cxn ang="0">
                                  <a:pos x="17" y="8"/>
                                </a:cxn>
                                <a:cxn ang="0">
                                  <a:pos x="9" y="21"/>
                                </a:cxn>
                                <a:cxn ang="0">
                                  <a:pos x="0" y="38"/>
                                </a:cxn>
                                <a:cxn ang="0">
                                  <a:pos x="5" y="55"/>
                                </a:cxn>
                                <a:cxn ang="0">
                                  <a:pos x="13" y="67"/>
                                </a:cxn>
                                <a:cxn ang="0">
                                  <a:pos x="26" y="80"/>
                                </a:cxn>
                                <a:cxn ang="0">
                                  <a:pos x="43" y="84"/>
                                </a:cxn>
                                <a:cxn ang="0">
                                  <a:pos x="56" y="80"/>
                                </a:cxn>
                                <a:cxn ang="0">
                                  <a:pos x="73" y="76"/>
                                </a:cxn>
                                <a:cxn ang="0">
                                  <a:pos x="86" y="63"/>
                                </a:cxn>
                                <a:cxn ang="0">
                                  <a:pos x="90" y="46"/>
                                </a:cxn>
                                <a:cxn ang="0">
                                  <a:pos x="90" y="29"/>
                                </a:cxn>
                                <a:cxn ang="0">
                                  <a:pos x="82" y="17"/>
                                </a:cxn>
                              </a:cxnLst>
                              <a:rect l="0" t="0" r="r" b="b"/>
                              <a:pathLst>
                                <a:path w="90" h="84">
                                  <a:moveTo>
                                    <a:pt x="82" y="17"/>
                                  </a:moveTo>
                                  <a:lnTo>
                                    <a:pt x="69" y="4"/>
                                  </a:lnTo>
                                  <a:lnTo>
                                    <a:pt x="52" y="0"/>
                                  </a:lnTo>
                                  <a:lnTo>
                                    <a:pt x="35" y="4"/>
                                  </a:lnTo>
                                  <a:lnTo>
                                    <a:pt x="17" y="8"/>
                                  </a:lnTo>
                                  <a:lnTo>
                                    <a:pt x="9" y="21"/>
                                  </a:lnTo>
                                  <a:lnTo>
                                    <a:pt x="0" y="38"/>
                                  </a:lnTo>
                                  <a:lnTo>
                                    <a:pt x="5" y="55"/>
                                  </a:lnTo>
                                  <a:lnTo>
                                    <a:pt x="13" y="67"/>
                                  </a:lnTo>
                                  <a:lnTo>
                                    <a:pt x="26" y="80"/>
                                  </a:lnTo>
                                  <a:lnTo>
                                    <a:pt x="43" y="84"/>
                                  </a:lnTo>
                                  <a:lnTo>
                                    <a:pt x="56" y="80"/>
                                  </a:lnTo>
                                  <a:lnTo>
                                    <a:pt x="73" y="76"/>
                                  </a:lnTo>
                                  <a:lnTo>
                                    <a:pt x="86" y="63"/>
                                  </a:lnTo>
                                  <a:lnTo>
                                    <a:pt x="90" y="46"/>
                                  </a:lnTo>
                                  <a:lnTo>
                                    <a:pt x="90" y="29"/>
                                  </a:lnTo>
                                  <a:lnTo>
                                    <a:pt x="82" y="17"/>
                                  </a:lnTo>
                                  <a:close/>
                                </a:path>
                              </a:pathLst>
                            </a:custGeom>
                            <a:solidFill>
                              <a:srgbClr val="C60000"/>
                            </a:solidFill>
                            <a:ln w="9525">
                              <a:noFill/>
                              <a:round/>
                              <a:headEnd/>
                              <a:tailEnd/>
                            </a:ln>
                          </p:spPr>
                          <p:txBody>
                            <a:bodyPr/>
                            <a:lstStyle/>
                            <a:p>
                              <a:endParaRPr lang="en-US"/>
                            </a:p>
                          </p:txBody>
                        </p:sp>
                        <p:sp>
                          <p:nvSpPr>
                            <p:cNvPr id="266578" name="Freeform 338"/>
                            <p:cNvSpPr>
                              <a:spLocks/>
                            </p:cNvSpPr>
                            <p:nvPr/>
                          </p:nvSpPr>
                          <p:spPr bwMode="auto">
                            <a:xfrm>
                              <a:off x="1329" y="1187"/>
                              <a:ext cx="69" cy="68"/>
                            </a:xfrm>
                            <a:custGeom>
                              <a:avLst/>
                              <a:gdLst/>
                              <a:ahLst/>
                              <a:cxnLst>
                                <a:cxn ang="0">
                                  <a:pos x="60" y="13"/>
                                </a:cxn>
                                <a:cxn ang="0">
                                  <a:pos x="52" y="4"/>
                                </a:cxn>
                                <a:cxn ang="0">
                                  <a:pos x="39" y="4"/>
                                </a:cxn>
                                <a:cxn ang="0">
                                  <a:pos x="26" y="0"/>
                                </a:cxn>
                                <a:cxn ang="0">
                                  <a:pos x="13" y="9"/>
                                </a:cxn>
                                <a:cxn ang="0">
                                  <a:pos x="0" y="30"/>
                                </a:cxn>
                                <a:cxn ang="0">
                                  <a:pos x="0" y="47"/>
                                </a:cxn>
                                <a:cxn ang="0">
                                  <a:pos x="4" y="51"/>
                                </a:cxn>
                                <a:cxn ang="0">
                                  <a:pos x="13" y="63"/>
                                </a:cxn>
                                <a:cxn ang="0">
                                  <a:pos x="30" y="63"/>
                                </a:cxn>
                                <a:cxn ang="0">
                                  <a:pos x="43" y="68"/>
                                </a:cxn>
                                <a:cxn ang="0">
                                  <a:pos x="56" y="59"/>
                                </a:cxn>
                                <a:cxn ang="0">
                                  <a:pos x="64" y="51"/>
                                </a:cxn>
                                <a:cxn ang="0">
                                  <a:pos x="69" y="38"/>
                                </a:cxn>
                                <a:cxn ang="0">
                                  <a:pos x="69" y="25"/>
                                </a:cxn>
                                <a:cxn ang="0">
                                  <a:pos x="60" y="13"/>
                                </a:cxn>
                              </a:cxnLst>
                              <a:rect l="0" t="0" r="r" b="b"/>
                              <a:pathLst>
                                <a:path w="69" h="68">
                                  <a:moveTo>
                                    <a:pt x="60" y="13"/>
                                  </a:moveTo>
                                  <a:lnTo>
                                    <a:pt x="52" y="4"/>
                                  </a:lnTo>
                                  <a:lnTo>
                                    <a:pt x="39" y="4"/>
                                  </a:lnTo>
                                  <a:lnTo>
                                    <a:pt x="26" y="0"/>
                                  </a:lnTo>
                                  <a:lnTo>
                                    <a:pt x="13" y="9"/>
                                  </a:lnTo>
                                  <a:lnTo>
                                    <a:pt x="0" y="30"/>
                                  </a:lnTo>
                                  <a:lnTo>
                                    <a:pt x="0" y="47"/>
                                  </a:lnTo>
                                  <a:lnTo>
                                    <a:pt x="4" y="51"/>
                                  </a:lnTo>
                                  <a:lnTo>
                                    <a:pt x="13" y="63"/>
                                  </a:lnTo>
                                  <a:lnTo>
                                    <a:pt x="30" y="63"/>
                                  </a:lnTo>
                                  <a:lnTo>
                                    <a:pt x="43" y="68"/>
                                  </a:lnTo>
                                  <a:lnTo>
                                    <a:pt x="56" y="59"/>
                                  </a:lnTo>
                                  <a:lnTo>
                                    <a:pt x="64" y="51"/>
                                  </a:lnTo>
                                  <a:lnTo>
                                    <a:pt x="69" y="38"/>
                                  </a:lnTo>
                                  <a:lnTo>
                                    <a:pt x="69" y="25"/>
                                  </a:lnTo>
                                  <a:lnTo>
                                    <a:pt x="60" y="13"/>
                                  </a:lnTo>
                                  <a:close/>
                                </a:path>
                              </a:pathLst>
                            </a:custGeom>
                            <a:solidFill>
                              <a:srgbClr val="D70000"/>
                            </a:solidFill>
                            <a:ln w="9525">
                              <a:noFill/>
                              <a:round/>
                              <a:headEnd/>
                              <a:tailEnd/>
                            </a:ln>
                          </p:spPr>
                          <p:txBody>
                            <a:bodyPr/>
                            <a:lstStyle/>
                            <a:p>
                              <a:endParaRPr lang="en-US"/>
                            </a:p>
                          </p:txBody>
                        </p:sp>
                        <p:sp>
                          <p:nvSpPr>
                            <p:cNvPr id="266579" name="Freeform 339"/>
                            <p:cNvSpPr>
                              <a:spLocks/>
                            </p:cNvSpPr>
                            <p:nvPr/>
                          </p:nvSpPr>
                          <p:spPr bwMode="auto">
                            <a:xfrm>
                              <a:off x="1333" y="1191"/>
                              <a:ext cx="60" cy="59"/>
                            </a:xfrm>
                            <a:custGeom>
                              <a:avLst/>
                              <a:gdLst/>
                              <a:ahLst/>
                              <a:cxnLst>
                                <a:cxn ang="0">
                                  <a:pos x="56" y="13"/>
                                </a:cxn>
                                <a:cxn ang="0">
                                  <a:pos x="48" y="5"/>
                                </a:cxn>
                                <a:cxn ang="0">
                                  <a:pos x="30" y="0"/>
                                </a:cxn>
                                <a:cxn ang="0">
                                  <a:pos x="9" y="5"/>
                                </a:cxn>
                                <a:cxn ang="0">
                                  <a:pos x="0" y="26"/>
                                </a:cxn>
                                <a:cxn ang="0">
                                  <a:pos x="0" y="38"/>
                                </a:cxn>
                                <a:cxn ang="0">
                                  <a:pos x="9" y="47"/>
                                </a:cxn>
                                <a:cxn ang="0">
                                  <a:pos x="18" y="55"/>
                                </a:cxn>
                                <a:cxn ang="0">
                                  <a:pos x="26" y="55"/>
                                </a:cxn>
                                <a:cxn ang="0">
                                  <a:pos x="39" y="59"/>
                                </a:cxn>
                                <a:cxn ang="0">
                                  <a:pos x="48" y="55"/>
                                </a:cxn>
                                <a:cxn ang="0">
                                  <a:pos x="56" y="47"/>
                                </a:cxn>
                                <a:cxn ang="0">
                                  <a:pos x="60" y="30"/>
                                </a:cxn>
                                <a:cxn ang="0">
                                  <a:pos x="60" y="21"/>
                                </a:cxn>
                                <a:cxn ang="0">
                                  <a:pos x="56" y="13"/>
                                </a:cxn>
                              </a:cxnLst>
                              <a:rect l="0" t="0" r="r" b="b"/>
                              <a:pathLst>
                                <a:path w="60" h="59">
                                  <a:moveTo>
                                    <a:pt x="56" y="13"/>
                                  </a:moveTo>
                                  <a:lnTo>
                                    <a:pt x="48" y="5"/>
                                  </a:lnTo>
                                  <a:lnTo>
                                    <a:pt x="30" y="0"/>
                                  </a:lnTo>
                                  <a:lnTo>
                                    <a:pt x="9" y="5"/>
                                  </a:lnTo>
                                  <a:lnTo>
                                    <a:pt x="0" y="26"/>
                                  </a:lnTo>
                                  <a:lnTo>
                                    <a:pt x="0" y="38"/>
                                  </a:lnTo>
                                  <a:lnTo>
                                    <a:pt x="9" y="47"/>
                                  </a:lnTo>
                                  <a:lnTo>
                                    <a:pt x="18" y="55"/>
                                  </a:lnTo>
                                  <a:lnTo>
                                    <a:pt x="26" y="55"/>
                                  </a:lnTo>
                                  <a:lnTo>
                                    <a:pt x="39" y="59"/>
                                  </a:lnTo>
                                  <a:lnTo>
                                    <a:pt x="48" y="55"/>
                                  </a:lnTo>
                                  <a:lnTo>
                                    <a:pt x="56" y="47"/>
                                  </a:lnTo>
                                  <a:lnTo>
                                    <a:pt x="60" y="30"/>
                                  </a:lnTo>
                                  <a:lnTo>
                                    <a:pt x="60" y="21"/>
                                  </a:lnTo>
                                  <a:lnTo>
                                    <a:pt x="56" y="13"/>
                                  </a:lnTo>
                                  <a:close/>
                                </a:path>
                              </a:pathLst>
                            </a:custGeom>
                            <a:solidFill>
                              <a:srgbClr val="E50000"/>
                            </a:solidFill>
                            <a:ln w="9525">
                              <a:noFill/>
                              <a:round/>
                              <a:headEnd/>
                              <a:tailEnd/>
                            </a:ln>
                          </p:spPr>
                          <p:txBody>
                            <a:bodyPr/>
                            <a:lstStyle/>
                            <a:p>
                              <a:endParaRPr lang="en-US"/>
                            </a:p>
                          </p:txBody>
                        </p:sp>
                        <p:sp>
                          <p:nvSpPr>
                            <p:cNvPr id="266580" name="Freeform 340"/>
                            <p:cNvSpPr>
                              <a:spLocks/>
                            </p:cNvSpPr>
                            <p:nvPr/>
                          </p:nvSpPr>
                          <p:spPr bwMode="auto">
                            <a:xfrm>
                              <a:off x="1342" y="1200"/>
                              <a:ext cx="47" cy="46"/>
                            </a:xfrm>
                            <a:custGeom>
                              <a:avLst/>
                              <a:gdLst/>
                              <a:ahLst/>
                              <a:cxnLst>
                                <a:cxn ang="0">
                                  <a:pos x="39" y="8"/>
                                </a:cxn>
                                <a:cxn ang="0">
                                  <a:pos x="26" y="0"/>
                                </a:cxn>
                                <a:cxn ang="0">
                                  <a:pos x="9" y="4"/>
                                </a:cxn>
                                <a:cxn ang="0">
                                  <a:pos x="0" y="21"/>
                                </a:cxn>
                                <a:cxn ang="0">
                                  <a:pos x="4" y="38"/>
                                </a:cxn>
                                <a:cxn ang="0">
                                  <a:pos x="21" y="46"/>
                                </a:cxn>
                                <a:cxn ang="0">
                                  <a:pos x="39" y="38"/>
                                </a:cxn>
                                <a:cxn ang="0">
                                  <a:pos x="47" y="25"/>
                                </a:cxn>
                                <a:cxn ang="0">
                                  <a:pos x="39" y="8"/>
                                </a:cxn>
                              </a:cxnLst>
                              <a:rect l="0" t="0" r="r" b="b"/>
                              <a:pathLst>
                                <a:path w="47" h="46">
                                  <a:moveTo>
                                    <a:pt x="39" y="8"/>
                                  </a:moveTo>
                                  <a:lnTo>
                                    <a:pt x="26" y="0"/>
                                  </a:lnTo>
                                  <a:lnTo>
                                    <a:pt x="9" y="4"/>
                                  </a:lnTo>
                                  <a:lnTo>
                                    <a:pt x="0" y="21"/>
                                  </a:lnTo>
                                  <a:lnTo>
                                    <a:pt x="4" y="38"/>
                                  </a:lnTo>
                                  <a:lnTo>
                                    <a:pt x="21" y="46"/>
                                  </a:lnTo>
                                  <a:lnTo>
                                    <a:pt x="39" y="38"/>
                                  </a:lnTo>
                                  <a:lnTo>
                                    <a:pt x="47" y="25"/>
                                  </a:lnTo>
                                  <a:lnTo>
                                    <a:pt x="39" y="8"/>
                                  </a:lnTo>
                                  <a:close/>
                                </a:path>
                              </a:pathLst>
                            </a:custGeom>
                            <a:solidFill>
                              <a:srgbClr val="F00000"/>
                            </a:solidFill>
                            <a:ln w="9525">
                              <a:noFill/>
                              <a:round/>
                              <a:headEnd/>
                              <a:tailEnd/>
                            </a:ln>
                          </p:spPr>
                          <p:txBody>
                            <a:bodyPr/>
                            <a:lstStyle/>
                            <a:p>
                              <a:endParaRPr lang="en-US"/>
                            </a:p>
                          </p:txBody>
                        </p:sp>
                        <p:sp>
                          <p:nvSpPr>
                            <p:cNvPr id="266581" name="Freeform 341"/>
                            <p:cNvSpPr>
                              <a:spLocks/>
                            </p:cNvSpPr>
                            <p:nvPr/>
                          </p:nvSpPr>
                          <p:spPr bwMode="auto">
                            <a:xfrm>
                              <a:off x="1351" y="1208"/>
                              <a:ext cx="25" cy="26"/>
                            </a:xfrm>
                            <a:custGeom>
                              <a:avLst/>
                              <a:gdLst/>
                              <a:ahLst/>
                              <a:cxnLst>
                                <a:cxn ang="0">
                                  <a:pos x="21" y="4"/>
                                </a:cxn>
                                <a:cxn ang="0">
                                  <a:pos x="17" y="0"/>
                                </a:cxn>
                                <a:cxn ang="0">
                                  <a:pos x="4" y="4"/>
                                </a:cxn>
                                <a:cxn ang="0">
                                  <a:pos x="0" y="13"/>
                                </a:cxn>
                                <a:cxn ang="0">
                                  <a:pos x="0" y="21"/>
                                </a:cxn>
                                <a:cxn ang="0">
                                  <a:pos x="12" y="26"/>
                                </a:cxn>
                                <a:cxn ang="0">
                                  <a:pos x="21" y="21"/>
                                </a:cxn>
                                <a:cxn ang="0">
                                  <a:pos x="25" y="17"/>
                                </a:cxn>
                                <a:cxn ang="0">
                                  <a:pos x="21" y="4"/>
                                </a:cxn>
                              </a:cxnLst>
                              <a:rect l="0" t="0" r="r" b="b"/>
                              <a:pathLst>
                                <a:path w="25" h="26">
                                  <a:moveTo>
                                    <a:pt x="21" y="4"/>
                                  </a:moveTo>
                                  <a:lnTo>
                                    <a:pt x="17" y="0"/>
                                  </a:lnTo>
                                  <a:lnTo>
                                    <a:pt x="4" y="4"/>
                                  </a:lnTo>
                                  <a:lnTo>
                                    <a:pt x="0" y="13"/>
                                  </a:lnTo>
                                  <a:lnTo>
                                    <a:pt x="0" y="21"/>
                                  </a:lnTo>
                                  <a:lnTo>
                                    <a:pt x="12" y="26"/>
                                  </a:lnTo>
                                  <a:lnTo>
                                    <a:pt x="21" y="21"/>
                                  </a:lnTo>
                                  <a:lnTo>
                                    <a:pt x="25" y="17"/>
                                  </a:lnTo>
                                  <a:lnTo>
                                    <a:pt x="21" y="4"/>
                                  </a:lnTo>
                                  <a:close/>
                                </a:path>
                              </a:pathLst>
                            </a:custGeom>
                            <a:solidFill>
                              <a:srgbClr val="F70000"/>
                            </a:solidFill>
                            <a:ln w="9525">
                              <a:noFill/>
                              <a:round/>
                              <a:headEnd/>
                              <a:tailEnd/>
                            </a:ln>
                          </p:spPr>
                          <p:txBody>
                            <a:bodyPr/>
                            <a:lstStyle/>
                            <a:p>
                              <a:endParaRPr lang="en-US"/>
                            </a:p>
                          </p:txBody>
                        </p:sp>
                        <p:sp>
                          <p:nvSpPr>
                            <p:cNvPr id="266582" name="Freeform 342"/>
                            <p:cNvSpPr>
                              <a:spLocks/>
                            </p:cNvSpPr>
                            <p:nvPr/>
                          </p:nvSpPr>
                          <p:spPr bwMode="auto">
                            <a:xfrm>
                              <a:off x="1359" y="1217"/>
                              <a:ext cx="13" cy="12"/>
                            </a:xfrm>
                            <a:custGeom>
                              <a:avLst/>
                              <a:gdLst/>
                              <a:ahLst/>
                              <a:cxnLst>
                                <a:cxn ang="0">
                                  <a:pos x="13" y="4"/>
                                </a:cxn>
                                <a:cxn ang="0">
                                  <a:pos x="9" y="0"/>
                                </a:cxn>
                                <a:cxn ang="0">
                                  <a:pos x="4" y="0"/>
                                </a:cxn>
                                <a:cxn ang="0">
                                  <a:pos x="0" y="4"/>
                                </a:cxn>
                                <a:cxn ang="0">
                                  <a:pos x="0" y="8"/>
                                </a:cxn>
                                <a:cxn ang="0">
                                  <a:pos x="4" y="8"/>
                                </a:cxn>
                                <a:cxn ang="0">
                                  <a:pos x="9" y="12"/>
                                </a:cxn>
                                <a:cxn ang="0">
                                  <a:pos x="9" y="8"/>
                                </a:cxn>
                                <a:cxn ang="0">
                                  <a:pos x="13" y="4"/>
                                </a:cxn>
                              </a:cxnLst>
                              <a:rect l="0" t="0" r="r" b="b"/>
                              <a:pathLst>
                                <a:path w="13" h="12">
                                  <a:moveTo>
                                    <a:pt x="13" y="4"/>
                                  </a:moveTo>
                                  <a:lnTo>
                                    <a:pt x="9" y="0"/>
                                  </a:lnTo>
                                  <a:lnTo>
                                    <a:pt x="4" y="0"/>
                                  </a:lnTo>
                                  <a:lnTo>
                                    <a:pt x="0" y="4"/>
                                  </a:lnTo>
                                  <a:lnTo>
                                    <a:pt x="0" y="8"/>
                                  </a:lnTo>
                                  <a:lnTo>
                                    <a:pt x="4" y="8"/>
                                  </a:lnTo>
                                  <a:lnTo>
                                    <a:pt x="9" y="12"/>
                                  </a:lnTo>
                                  <a:lnTo>
                                    <a:pt x="9" y="8"/>
                                  </a:lnTo>
                                  <a:lnTo>
                                    <a:pt x="13" y="4"/>
                                  </a:lnTo>
                                  <a:close/>
                                </a:path>
                              </a:pathLst>
                            </a:custGeom>
                            <a:solidFill>
                              <a:srgbClr val="FC0000"/>
                            </a:solidFill>
                            <a:ln w="9525">
                              <a:noFill/>
                              <a:round/>
                              <a:headEnd/>
                              <a:tailEnd/>
                            </a:ln>
                          </p:spPr>
                          <p:txBody>
                            <a:bodyPr/>
                            <a:lstStyle/>
                            <a:p>
                              <a:endParaRPr lang="en-US"/>
                            </a:p>
                          </p:txBody>
                        </p:sp>
                      </p:grpSp>
                      <p:sp>
                        <p:nvSpPr>
                          <p:cNvPr id="266583" name="Freeform 343"/>
                          <p:cNvSpPr>
                            <a:spLocks/>
                          </p:cNvSpPr>
                          <p:nvPr/>
                        </p:nvSpPr>
                        <p:spPr bwMode="auto">
                          <a:xfrm>
                            <a:off x="1282" y="1145"/>
                            <a:ext cx="167" cy="164"/>
                          </a:xfrm>
                          <a:custGeom>
                            <a:avLst/>
                            <a:gdLst/>
                            <a:ahLst/>
                            <a:cxnLst>
                              <a:cxn ang="0">
                                <a:pos x="150" y="34"/>
                              </a:cxn>
                              <a:cxn ang="0">
                                <a:pos x="124" y="8"/>
                              </a:cxn>
                              <a:cxn ang="0">
                                <a:pos x="99" y="0"/>
                              </a:cxn>
                              <a:cxn ang="0">
                                <a:pos x="60" y="4"/>
                              </a:cxn>
                              <a:cxn ang="0">
                                <a:pos x="30" y="13"/>
                              </a:cxn>
                              <a:cxn ang="0">
                                <a:pos x="9" y="42"/>
                              </a:cxn>
                              <a:cxn ang="0">
                                <a:pos x="0" y="72"/>
                              </a:cxn>
                              <a:cxn ang="0">
                                <a:pos x="0" y="105"/>
                              </a:cxn>
                              <a:cxn ang="0">
                                <a:pos x="13" y="131"/>
                              </a:cxn>
                              <a:cxn ang="0">
                                <a:pos x="39" y="156"/>
                              </a:cxn>
                              <a:cxn ang="0">
                                <a:pos x="69" y="164"/>
                              </a:cxn>
                              <a:cxn ang="0">
                                <a:pos x="103" y="164"/>
                              </a:cxn>
                              <a:cxn ang="0">
                                <a:pos x="137" y="148"/>
                              </a:cxn>
                              <a:cxn ang="0">
                                <a:pos x="158" y="122"/>
                              </a:cxn>
                              <a:cxn ang="0">
                                <a:pos x="167" y="93"/>
                              </a:cxn>
                              <a:cxn ang="0">
                                <a:pos x="167" y="59"/>
                              </a:cxn>
                              <a:cxn ang="0">
                                <a:pos x="150" y="34"/>
                              </a:cxn>
                            </a:cxnLst>
                            <a:rect l="0" t="0" r="r" b="b"/>
                            <a:pathLst>
                              <a:path w="167" h="164">
                                <a:moveTo>
                                  <a:pt x="150" y="34"/>
                                </a:moveTo>
                                <a:lnTo>
                                  <a:pt x="124" y="8"/>
                                </a:lnTo>
                                <a:lnTo>
                                  <a:pt x="99" y="0"/>
                                </a:lnTo>
                                <a:lnTo>
                                  <a:pt x="60" y="4"/>
                                </a:lnTo>
                                <a:lnTo>
                                  <a:pt x="30" y="13"/>
                                </a:lnTo>
                                <a:lnTo>
                                  <a:pt x="9" y="42"/>
                                </a:lnTo>
                                <a:lnTo>
                                  <a:pt x="0" y="72"/>
                                </a:lnTo>
                                <a:lnTo>
                                  <a:pt x="0" y="105"/>
                                </a:lnTo>
                                <a:lnTo>
                                  <a:pt x="13" y="131"/>
                                </a:lnTo>
                                <a:lnTo>
                                  <a:pt x="39" y="156"/>
                                </a:lnTo>
                                <a:lnTo>
                                  <a:pt x="69" y="164"/>
                                </a:lnTo>
                                <a:lnTo>
                                  <a:pt x="103" y="164"/>
                                </a:lnTo>
                                <a:lnTo>
                                  <a:pt x="137" y="148"/>
                                </a:lnTo>
                                <a:lnTo>
                                  <a:pt x="158" y="122"/>
                                </a:lnTo>
                                <a:lnTo>
                                  <a:pt x="167" y="93"/>
                                </a:lnTo>
                                <a:lnTo>
                                  <a:pt x="167" y="59"/>
                                </a:lnTo>
                                <a:lnTo>
                                  <a:pt x="150" y="34"/>
                                </a:lnTo>
                                <a:close/>
                              </a:path>
                            </a:pathLst>
                          </a:custGeom>
                          <a:noFill/>
                          <a:ln w="6350">
                            <a:solidFill>
                              <a:srgbClr val="000000"/>
                            </a:solidFill>
                            <a:prstDash val="solid"/>
                            <a:round/>
                            <a:headEnd/>
                            <a:tailEnd/>
                          </a:ln>
                        </p:spPr>
                        <p:txBody>
                          <a:bodyPr/>
                          <a:lstStyle/>
                          <a:p>
                            <a:endParaRPr lang="en-US"/>
                          </a:p>
                        </p:txBody>
                      </p:sp>
                    </p:grpSp>
                    <p:grpSp>
                      <p:nvGrpSpPr>
                        <p:cNvPr id="266463" name="Group 344"/>
                        <p:cNvGrpSpPr>
                          <a:grpSpLocks/>
                        </p:cNvGrpSpPr>
                        <p:nvPr/>
                      </p:nvGrpSpPr>
                      <p:grpSpPr bwMode="auto">
                        <a:xfrm>
                          <a:off x="1188" y="1052"/>
                          <a:ext cx="167" cy="169"/>
                          <a:chOff x="1188" y="1052"/>
                          <a:chExt cx="167" cy="169"/>
                        </a:xfrm>
                      </p:grpSpPr>
                      <p:grpSp>
                        <p:nvGrpSpPr>
                          <p:cNvPr id="266477" name="Group 345"/>
                          <p:cNvGrpSpPr>
                            <a:grpSpLocks/>
                          </p:cNvGrpSpPr>
                          <p:nvPr/>
                        </p:nvGrpSpPr>
                        <p:grpSpPr bwMode="auto">
                          <a:xfrm>
                            <a:off x="1188" y="1052"/>
                            <a:ext cx="167" cy="169"/>
                            <a:chOff x="1188" y="1052"/>
                            <a:chExt cx="167" cy="169"/>
                          </a:xfrm>
                        </p:grpSpPr>
                        <p:sp>
                          <p:nvSpPr>
                            <p:cNvPr id="266586" name="Freeform 346"/>
                            <p:cNvSpPr>
                              <a:spLocks/>
                            </p:cNvSpPr>
                            <p:nvPr/>
                          </p:nvSpPr>
                          <p:spPr bwMode="auto">
                            <a:xfrm>
                              <a:off x="1188" y="1052"/>
                              <a:ext cx="167" cy="169"/>
                            </a:xfrm>
                            <a:custGeom>
                              <a:avLst/>
                              <a:gdLst/>
                              <a:ahLst/>
                              <a:cxnLst>
                                <a:cxn ang="0">
                                  <a:pos x="150" y="34"/>
                                </a:cxn>
                                <a:cxn ang="0">
                                  <a:pos x="124" y="13"/>
                                </a:cxn>
                                <a:cxn ang="0">
                                  <a:pos x="94" y="0"/>
                                </a:cxn>
                                <a:cxn ang="0">
                                  <a:pos x="60" y="9"/>
                                </a:cxn>
                                <a:cxn ang="0">
                                  <a:pos x="30" y="21"/>
                                </a:cxn>
                                <a:cxn ang="0">
                                  <a:pos x="9" y="47"/>
                                </a:cxn>
                                <a:cxn ang="0">
                                  <a:pos x="0" y="76"/>
                                </a:cxn>
                                <a:cxn ang="0">
                                  <a:pos x="0" y="110"/>
                                </a:cxn>
                                <a:cxn ang="0">
                                  <a:pos x="13" y="135"/>
                                </a:cxn>
                                <a:cxn ang="0">
                                  <a:pos x="43" y="160"/>
                                </a:cxn>
                                <a:cxn ang="0">
                                  <a:pos x="68" y="169"/>
                                </a:cxn>
                                <a:cxn ang="0">
                                  <a:pos x="103" y="169"/>
                                </a:cxn>
                                <a:cxn ang="0">
                                  <a:pos x="137" y="152"/>
                                </a:cxn>
                                <a:cxn ang="0">
                                  <a:pos x="163" y="127"/>
                                </a:cxn>
                                <a:cxn ang="0">
                                  <a:pos x="167" y="97"/>
                                </a:cxn>
                                <a:cxn ang="0">
                                  <a:pos x="167" y="63"/>
                                </a:cxn>
                                <a:cxn ang="0">
                                  <a:pos x="150" y="34"/>
                                </a:cxn>
                              </a:cxnLst>
                              <a:rect l="0" t="0" r="r" b="b"/>
                              <a:pathLst>
                                <a:path w="167" h="169">
                                  <a:moveTo>
                                    <a:pt x="150" y="34"/>
                                  </a:moveTo>
                                  <a:lnTo>
                                    <a:pt x="124" y="13"/>
                                  </a:lnTo>
                                  <a:lnTo>
                                    <a:pt x="94" y="0"/>
                                  </a:lnTo>
                                  <a:lnTo>
                                    <a:pt x="60" y="9"/>
                                  </a:lnTo>
                                  <a:lnTo>
                                    <a:pt x="30" y="21"/>
                                  </a:lnTo>
                                  <a:lnTo>
                                    <a:pt x="9" y="47"/>
                                  </a:lnTo>
                                  <a:lnTo>
                                    <a:pt x="0" y="76"/>
                                  </a:lnTo>
                                  <a:lnTo>
                                    <a:pt x="0" y="110"/>
                                  </a:lnTo>
                                  <a:lnTo>
                                    <a:pt x="13" y="135"/>
                                  </a:lnTo>
                                  <a:lnTo>
                                    <a:pt x="43" y="160"/>
                                  </a:lnTo>
                                  <a:lnTo>
                                    <a:pt x="68" y="169"/>
                                  </a:lnTo>
                                  <a:lnTo>
                                    <a:pt x="103" y="169"/>
                                  </a:lnTo>
                                  <a:lnTo>
                                    <a:pt x="137" y="152"/>
                                  </a:lnTo>
                                  <a:lnTo>
                                    <a:pt x="163" y="127"/>
                                  </a:lnTo>
                                  <a:lnTo>
                                    <a:pt x="167" y="97"/>
                                  </a:lnTo>
                                  <a:lnTo>
                                    <a:pt x="167" y="63"/>
                                  </a:lnTo>
                                  <a:lnTo>
                                    <a:pt x="150" y="34"/>
                                  </a:lnTo>
                                  <a:close/>
                                </a:path>
                              </a:pathLst>
                            </a:custGeom>
                            <a:solidFill>
                              <a:srgbClr val="172F76"/>
                            </a:solidFill>
                            <a:ln w="9525">
                              <a:noFill/>
                              <a:round/>
                              <a:headEnd/>
                              <a:tailEnd/>
                            </a:ln>
                          </p:spPr>
                          <p:txBody>
                            <a:bodyPr/>
                            <a:lstStyle/>
                            <a:p>
                              <a:endParaRPr lang="en-US"/>
                            </a:p>
                          </p:txBody>
                        </p:sp>
                        <p:sp>
                          <p:nvSpPr>
                            <p:cNvPr id="266587" name="Freeform 347"/>
                            <p:cNvSpPr>
                              <a:spLocks/>
                            </p:cNvSpPr>
                            <p:nvPr/>
                          </p:nvSpPr>
                          <p:spPr bwMode="auto">
                            <a:xfrm>
                              <a:off x="1188" y="1056"/>
                              <a:ext cx="163" cy="152"/>
                            </a:xfrm>
                            <a:custGeom>
                              <a:avLst/>
                              <a:gdLst/>
                              <a:ahLst/>
                              <a:cxnLst>
                                <a:cxn ang="0">
                                  <a:pos x="141" y="26"/>
                                </a:cxn>
                                <a:cxn ang="0">
                                  <a:pos x="115" y="9"/>
                                </a:cxn>
                                <a:cxn ang="0">
                                  <a:pos x="94" y="0"/>
                                </a:cxn>
                                <a:cxn ang="0">
                                  <a:pos x="60" y="5"/>
                                </a:cxn>
                                <a:cxn ang="0">
                                  <a:pos x="30" y="17"/>
                                </a:cxn>
                                <a:cxn ang="0">
                                  <a:pos x="13" y="38"/>
                                </a:cxn>
                                <a:cxn ang="0">
                                  <a:pos x="0" y="68"/>
                                </a:cxn>
                                <a:cxn ang="0">
                                  <a:pos x="4" y="97"/>
                                </a:cxn>
                                <a:cxn ang="0">
                                  <a:pos x="17" y="123"/>
                                </a:cxn>
                                <a:cxn ang="0">
                                  <a:pos x="43" y="148"/>
                                </a:cxn>
                                <a:cxn ang="0">
                                  <a:pos x="73" y="152"/>
                                </a:cxn>
                                <a:cxn ang="0">
                                  <a:pos x="103" y="148"/>
                                </a:cxn>
                                <a:cxn ang="0">
                                  <a:pos x="133" y="140"/>
                                </a:cxn>
                                <a:cxn ang="0">
                                  <a:pos x="150" y="114"/>
                                </a:cxn>
                                <a:cxn ang="0">
                                  <a:pos x="163" y="85"/>
                                </a:cxn>
                                <a:cxn ang="0">
                                  <a:pos x="158" y="55"/>
                                </a:cxn>
                                <a:cxn ang="0">
                                  <a:pos x="141" y="26"/>
                                </a:cxn>
                              </a:cxnLst>
                              <a:rect l="0" t="0" r="r" b="b"/>
                              <a:pathLst>
                                <a:path w="163" h="152">
                                  <a:moveTo>
                                    <a:pt x="141" y="26"/>
                                  </a:moveTo>
                                  <a:lnTo>
                                    <a:pt x="115" y="9"/>
                                  </a:lnTo>
                                  <a:lnTo>
                                    <a:pt x="94" y="0"/>
                                  </a:lnTo>
                                  <a:lnTo>
                                    <a:pt x="60" y="5"/>
                                  </a:lnTo>
                                  <a:lnTo>
                                    <a:pt x="30" y="17"/>
                                  </a:lnTo>
                                  <a:lnTo>
                                    <a:pt x="13" y="38"/>
                                  </a:lnTo>
                                  <a:lnTo>
                                    <a:pt x="0" y="68"/>
                                  </a:lnTo>
                                  <a:lnTo>
                                    <a:pt x="4" y="97"/>
                                  </a:lnTo>
                                  <a:lnTo>
                                    <a:pt x="17" y="123"/>
                                  </a:lnTo>
                                  <a:lnTo>
                                    <a:pt x="43" y="148"/>
                                  </a:lnTo>
                                  <a:lnTo>
                                    <a:pt x="73" y="152"/>
                                  </a:lnTo>
                                  <a:lnTo>
                                    <a:pt x="103" y="148"/>
                                  </a:lnTo>
                                  <a:lnTo>
                                    <a:pt x="133" y="140"/>
                                  </a:lnTo>
                                  <a:lnTo>
                                    <a:pt x="150" y="114"/>
                                  </a:lnTo>
                                  <a:lnTo>
                                    <a:pt x="163" y="85"/>
                                  </a:lnTo>
                                  <a:lnTo>
                                    <a:pt x="158" y="55"/>
                                  </a:lnTo>
                                  <a:lnTo>
                                    <a:pt x="141" y="26"/>
                                  </a:lnTo>
                                  <a:close/>
                                </a:path>
                              </a:pathLst>
                            </a:custGeom>
                            <a:solidFill>
                              <a:srgbClr val="18317B"/>
                            </a:solidFill>
                            <a:ln w="9525">
                              <a:noFill/>
                              <a:round/>
                              <a:headEnd/>
                              <a:tailEnd/>
                            </a:ln>
                          </p:spPr>
                          <p:txBody>
                            <a:bodyPr/>
                            <a:lstStyle/>
                            <a:p>
                              <a:endParaRPr lang="en-US"/>
                            </a:p>
                          </p:txBody>
                        </p:sp>
                        <p:sp>
                          <p:nvSpPr>
                            <p:cNvPr id="266588" name="Freeform 348"/>
                            <p:cNvSpPr>
                              <a:spLocks/>
                            </p:cNvSpPr>
                            <p:nvPr/>
                          </p:nvSpPr>
                          <p:spPr bwMode="auto">
                            <a:xfrm>
                              <a:off x="1197" y="1065"/>
                              <a:ext cx="145" cy="139"/>
                            </a:xfrm>
                            <a:custGeom>
                              <a:avLst/>
                              <a:gdLst/>
                              <a:ahLst/>
                              <a:cxnLst>
                                <a:cxn ang="0">
                                  <a:pos x="128" y="25"/>
                                </a:cxn>
                                <a:cxn ang="0">
                                  <a:pos x="106" y="4"/>
                                </a:cxn>
                                <a:cxn ang="0">
                                  <a:pos x="81" y="0"/>
                                </a:cxn>
                                <a:cxn ang="0">
                                  <a:pos x="55" y="0"/>
                                </a:cxn>
                                <a:cxn ang="0">
                                  <a:pos x="29" y="12"/>
                                </a:cxn>
                                <a:cxn ang="0">
                                  <a:pos x="12" y="34"/>
                                </a:cxn>
                                <a:cxn ang="0">
                                  <a:pos x="4" y="59"/>
                                </a:cxn>
                                <a:cxn ang="0">
                                  <a:pos x="0" y="88"/>
                                </a:cxn>
                                <a:cxn ang="0">
                                  <a:pos x="12" y="109"/>
                                </a:cxn>
                                <a:cxn ang="0">
                                  <a:pos x="38" y="131"/>
                                </a:cxn>
                                <a:cxn ang="0">
                                  <a:pos x="59" y="139"/>
                                </a:cxn>
                                <a:cxn ang="0">
                                  <a:pos x="89" y="135"/>
                                </a:cxn>
                                <a:cxn ang="0">
                                  <a:pos x="115" y="126"/>
                                </a:cxn>
                                <a:cxn ang="0">
                                  <a:pos x="136" y="101"/>
                                </a:cxn>
                                <a:cxn ang="0">
                                  <a:pos x="145" y="76"/>
                                </a:cxn>
                                <a:cxn ang="0">
                                  <a:pos x="145" y="50"/>
                                </a:cxn>
                                <a:cxn ang="0">
                                  <a:pos x="128" y="25"/>
                                </a:cxn>
                              </a:cxnLst>
                              <a:rect l="0" t="0" r="r" b="b"/>
                              <a:pathLst>
                                <a:path w="145" h="139">
                                  <a:moveTo>
                                    <a:pt x="128" y="25"/>
                                  </a:moveTo>
                                  <a:lnTo>
                                    <a:pt x="106" y="4"/>
                                  </a:lnTo>
                                  <a:lnTo>
                                    <a:pt x="81" y="0"/>
                                  </a:lnTo>
                                  <a:lnTo>
                                    <a:pt x="55" y="0"/>
                                  </a:lnTo>
                                  <a:lnTo>
                                    <a:pt x="29" y="12"/>
                                  </a:lnTo>
                                  <a:lnTo>
                                    <a:pt x="12" y="34"/>
                                  </a:lnTo>
                                  <a:lnTo>
                                    <a:pt x="4" y="59"/>
                                  </a:lnTo>
                                  <a:lnTo>
                                    <a:pt x="0" y="88"/>
                                  </a:lnTo>
                                  <a:lnTo>
                                    <a:pt x="12" y="109"/>
                                  </a:lnTo>
                                  <a:lnTo>
                                    <a:pt x="38" y="131"/>
                                  </a:lnTo>
                                  <a:lnTo>
                                    <a:pt x="59" y="139"/>
                                  </a:lnTo>
                                  <a:lnTo>
                                    <a:pt x="89" y="135"/>
                                  </a:lnTo>
                                  <a:lnTo>
                                    <a:pt x="115" y="126"/>
                                  </a:lnTo>
                                  <a:lnTo>
                                    <a:pt x="136" y="101"/>
                                  </a:lnTo>
                                  <a:lnTo>
                                    <a:pt x="145" y="76"/>
                                  </a:lnTo>
                                  <a:lnTo>
                                    <a:pt x="145" y="50"/>
                                  </a:lnTo>
                                  <a:lnTo>
                                    <a:pt x="128" y="25"/>
                                  </a:lnTo>
                                  <a:close/>
                                </a:path>
                              </a:pathLst>
                            </a:custGeom>
                            <a:solidFill>
                              <a:srgbClr val="193484"/>
                            </a:solidFill>
                            <a:ln w="9525">
                              <a:noFill/>
                              <a:round/>
                              <a:headEnd/>
                              <a:tailEnd/>
                            </a:ln>
                          </p:spPr>
                          <p:txBody>
                            <a:bodyPr/>
                            <a:lstStyle/>
                            <a:p>
                              <a:endParaRPr lang="en-US"/>
                            </a:p>
                          </p:txBody>
                        </p:sp>
                        <p:sp>
                          <p:nvSpPr>
                            <p:cNvPr id="266589" name="Freeform 349"/>
                            <p:cNvSpPr>
                              <a:spLocks/>
                            </p:cNvSpPr>
                            <p:nvPr/>
                          </p:nvSpPr>
                          <p:spPr bwMode="auto">
                            <a:xfrm>
                              <a:off x="1209" y="1069"/>
                              <a:ext cx="120" cy="127"/>
                            </a:xfrm>
                            <a:custGeom>
                              <a:avLst/>
                              <a:gdLst/>
                              <a:ahLst/>
                              <a:cxnLst>
                                <a:cxn ang="0">
                                  <a:pos x="107" y="25"/>
                                </a:cxn>
                                <a:cxn ang="0">
                                  <a:pos x="94" y="8"/>
                                </a:cxn>
                                <a:cxn ang="0">
                                  <a:pos x="69" y="0"/>
                                </a:cxn>
                                <a:cxn ang="0">
                                  <a:pos x="47" y="4"/>
                                </a:cxn>
                                <a:cxn ang="0">
                                  <a:pos x="22" y="13"/>
                                </a:cxn>
                                <a:cxn ang="0">
                                  <a:pos x="5" y="34"/>
                                </a:cxn>
                                <a:cxn ang="0">
                                  <a:pos x="0" y="55"/>
                                </a:cxn>
                                <a:cxn ang="0">
                                  <a:pos x="0" y="80"/>
                                </a:cxn>
                                <a:cxn ang="0">
                                  <a:pos x="9" y="97"/>
                                </a:cxn>
                                <a:cxn ang="0">
                                  <a:pos x="26" y="118"/>
                                </a:cxn>
                                <a:cxn ang="0">
                                  <a:pos x="52" y="127"/>
                                </a:cxn>
                                <a:cxn ang="0">
                                  <a:pos x="77" y="127"/>
                                </a:cxn>
                                <a:cxn ang="0">
                                  <a:pos x="99" y="114"/>
                                </a:cxn>
                                <a:cxn ang="0">
                                  <a:pos x="112" y="97"/>
                                </a:cxn>
                                <a:cxn ang="0">
                                  <a:pos x="120" y="72"/>
                                </a:cxn>
                                <a:cxn ang="0">
                                  <a:pos x="120" y="46"/>
                                </a:cxn>
                                <a:cxn ang="0">
                                  <a:pos x="107" y="25"/>
                                </a:cxn>
                              </a:cxnLst>
                              <a:rect l="0" t="0" r="r" b="b"/>
                              <a:pathLst>
                                <a:path w="120" h="127">
                                  <a:moveTo>
                                    <a:pt x="107" y="25"/>
                                  </a:moveTo>
                                  <a:lnTo>
                                    <a:pt x="94" y="8"/>
                                  </a:lnTo>
                                  <a:lnTo>
                                    <a:pt x="69" y="0"/>
                                  </a:lnTo>
                                  <a:lnTo>
                                    <a:pt x="47" y="4"/>
                                  </a:lnTo>
                                  <a:lnTo>
                                    <a:pt x="22" y="13"/>
                                  </a:lnTo>
                                  <a:lnTo>
                                    <a:pt x="5" y="34"/>
                                  </a:lnTo>
                                  <a:lnTo>
                                    <a:pt x="0" y="55"/>
                                  </a:lnTo>
                                  <a:lnTo>
                                    <a:pt x="0" y="80"/>
                                  </a:lnTo>
                                  <a:lnTo>
                                    <a:pt x="9" y="97"/>
                                  </a:lnTo>
                                  <a:lnTo>
                                    <a:pt x="26" y="118"/>
                                  </a:lnTo>
                                  <a:lnTo>
                                    <a:pt x="52" y="127"/>
                                  </a:lnTo>
                                  <a:lnTo>
                                    <a:pt x="77" y="127"/>
                                  </a:lnTo>
                                  <a:lnTo>
                                    <a:pt x="99" y="114"/>
                                  </a:lnTo>
                                  <a:lnTo>
                                    <a:pt x="112" y="97"/>
                                  </a:lnTo>
                                  <a:lnTo>
                                    <a:pt x="120" y="72"/>
                                  </a:lnTo>
                                  <a:lnTo>
                                    <a:pt x="120" y="46"/>
                                  </a:lnTo>
                                  <a:lnTo>
                                    <a:pt x="107" y="25"/>
                                  </a:lnTo>
                                  <a:close/>
                                </a:path>
                              </a:pathLst>
                            </a:custGeom>
                            <a:solidFill>
                              <a:srgbClr val="1C3991"/>
                            </a:solidFill>
                            <a:ln w="9525">
                              <a:noFill/>
                              <a:round/>
                              <a:headEnd/>
                              <a:tailEnd/>
                            </a:ln>
                          </p:spPr>
                          <p:txBody>
                            <a:bodyPr/>
                            <a:lstStyle/>
                            <a:p>
                              <a:endParaRPr lang="en-US"/>
                            </a:p>
                          </p:txBody>
                        </p:sp>
                        <p:sp>
                          <p:nvSpPr>
                            <p:cNvPr id="266590" name="Freeform 350"/>
                            <p:cNvSpPr>
                              <a:spLocks/>
                            </p:cNvSpPr>
                            <p:nvPr/>
                          </p:nvSpPr>
                          <p:spPr bwMode="auto">
                            <a:xfrm>
                              <a:off x="1214" y="1073"/>
                              <a:ext cx="115" cy="118"/>
                            </a:xfrm>
                            <a:custGeom>
                              <a:avLst/>
                              <a:gdLst/>
                              <a:ahLst/>
                              <a:cxnLst>
                                <a:cxn ang="0">
                                  <a:pos x="102" y="26"/>
                                </a:cxn>
                                <a:cxn ang="0">
                                  <a:pos x="85" y="9"/>
                                </a:cxn>
                                <a:cxn ang="0">
                                  <a:pos x="64" y="0"/>
                                </a:cxn>
                                <a:cxn ang="0">
                                  <a:pos x="42" y="4"/>
                                </a:cxn>
                                <a:cxn ang="0">
                                  <a:pos x="21" y="13"/>
                                </a:cxn>
                                <a:cxn ang="0">
                                  <a:pos x="4" y="34"/>
                                </a:cxn>
                                <a:cxn ang="0">
                                  <a:pos x="0" y="55"/>
                                </a:cxn>
                                <a:cxn ang="0">
                                  <a:pos x="0" y="72"/>
                                </a:cxn>
                                <a:cxn ang="0">
                                  <a:pos x="12" y="93"/>
                                </a:cxn>
                                <a:cxn ang="0">
                                  <a:pos x="25" y="110"/>
                                </a:cxn>
                                <a:cxn ang="0">
                                  <a:pos x="51" y="118"/>
                                </a:cxn>
                                <a:cxn ang="0">
                                  <a:pos x="72" y="114"/>
                                </a:cxn>
                                <a:cxn ang="0">
                                  <a:pos x="89" y="106"/>
                                </a:cxn>
                                <a:cxn ang="0">
                                  <a:pos x="102" y="89"/>
                                </a:cxn>
                                <a:cxn ang="0">
                                  <a:pos x="111" y="68"/>
                                </a:cxn>
                                <a:cxn ang="0">
                                  <a:pos x="115" y="47"/>
                                </a:cxn>
                                <a:cxn ang="0">
                                  <a:pos x="102" y="26"/>
                                </a:cxn>
                              </a:cxnLst>
                              <a:rect l="0" t="0" r="r" b="b"/>
                              <a:pathLst>
                                <a:path w="115" h="118">
                                  <a:moveTo>
                                    <a:pt x="102" y="26"/>
                                  </a:moveTo>
                                  <a:lnTo>
                                    <a:pt x="85" y="9"/>
                                  </a:lnTo>
                                  <a:lnTo>
                                    <a:pt x="64" y="0"/>
                                  </a:lnTo>
                                  <a:lnTo>
                                    <a:pt x="42" y="4"/>
                                  </a:lnTo>
                                  <a:lnTo>
                                    <a:pt x="21" y="13"/>
                                  </a:lnTo>
                                  <a:lnTo>
                                    <a:pt x="4" y="34"/>
                                  </a:lnTo>
                                  <a:lnTo>
                                    <a:pt x="0" y="55"/>
                                  </a:lnTo>
                                  <a:lnTo>
                                    <a:pt x="0" y="72"/>
                                  </a:lnTo>
                                  <a:lnTo>
                                    <a:pt x="12" y="93"/>
                                  </a:lnTo>
                                  <a:lnTo>
                                    <a:pt x="25" y="110"/>
                                  </a:lnTo>
                                  <a:lnTo>
                                    <a:pt x="51" y="118"/>
                                  </a:lnTo>
                                  <a:lnTo>
                                    <a:pt x="72" y="114"/>
                                  </a:lnTo>
                                  <a:lnTo>
                                    <a:pt x="89" y="106"/>
                                  </a:lnTo>
                                  <a:lnTo>
                                    <a:pt x="102" y="89"/>
                                  </a:lnTo>
                                  <a:lnTo>
                                    <a:pt x="111" y="68"/>
                                  </a:lnTo>
                                  <a:lnTo>
                                    <a:pt x="115" y="47"/>
                                  </a:lnTo>
                                  <a:lnTo>
                                    <a:pt x="102" y="26"/>
                                  </a:lnTo>
                                  <a:close/>
                                </a:path>
                              </a:pathLst>
                            </a:custGeom>
                            <a:solidFill>
                              <a:srgbClr val="2040A1"/>
                            </a:solidFill>
                            <a:ln w="9525">
                              <a:noFill/>
                              <a:round/>
                              <a:headEnd/>
                              <a:tailEnd/>
                            </a:ln>
                          </p:spPr>
                          <p:txBody>
                            <a:bodyPr/>
                            <a:lstStyle/>
                            <a:p>
                              <a:endParaRPr lang="en-US"/>
                            </a:p>
                          </p:txBody>
                        </p:sp>
                        <p:sp>
                          <p:nvSpPr>
                            <p:cNvPr id="266591" name="Freeform 351"/>
                            <p:cNvSpPr>
                              <a:spLocks/>
                            </p:cNvSpPr>
                            <p:nvPr/>
                          </p:nvSpPr>
                          <p:spPr bwMode="auto">
                            <a:xfrm>
                              <a:off x="1222" y="1082"/>
                              <a:ext cx="99" cy="101"/>
                            </a:xfrm>
                            <a:custGeom>
                              <a:avLst/>
                              <a:gdLst/>
                              <a:ahLst/>
                              <a:cxnLst>
                                <a:cxn ang="0">
                                  <a:pos x="86" y="21"/>
                                </a:cxn>
                                <a:cxn ang="0">
                                  <a:pos x="73" y="8"/>
                                </a:cxn>
                                <a:cxn ang="0">
                                  <a:pos x="52" y="0"/>
                                </a:cxn>
                                <a:cxn ang="0">
                                  <a:pos x="39" y="4"/>
                                </a:cxn>
                                <a:cxn ang="0">
                                  <a:pos x="17" y="12"/>
                                </a:cxn>
                                <a:cxn ang="0">
                                  <a:pos x="4" y="29"/>
                                </a:cxn>
                                <a:cxn ang="0">
                                  <a:pos x="0" y="46"/>
                                </a:cxn>
                                <a:cxn ang="0">
                                  <a:pos x="0" y="63"/>
                                </a:cxn>
                                <a:cxn ang="0">
                                  <a:pos x="9" y="84"/>
                                </a:cxn>
                                <a:cxn ang="0">
                                  <a:pos x="26" y="97"/>
                                </a:cxn>
                                <a:cxn ang="0">
                                  <a:pos x="43" y="101"/>
                                </a:cxn>
                                <a:cxn ang="0">
                                  <a:pos x="60" y="101"/>
                                </a:cxn>
                                <a:cxn ang="0">
                                  <a:pos x="81" y="92"/>
                                </a:cxn>
                                <a:cxn ang="0">
                                  <a:pos x="94" y="76"/>
                                </a:cxn>
                                <a:cxn ang="0">
                                  <a:pos x="99" y="59"/>
                                </a:cxn>
                                <a:cxn ang="0">
                                  <a:pos x="94" y="38"/>
                                </a:cxn>
                                <a:cxn ang="0">
                                  <a:pos x="86" y="21"/>
                                </a:cxn>
                              </a:cxnLst>
                              <a:rect l="0" t="0" r="r" b="b"/>
                              <a:pathLst>
                                <a:path w="99" h="101">
                                  <a:moveTo>
                                    <a:pt x="86" y="21"/>
                                  </a:moveTo>
                                  <a:lnTo>
                                    <a:pt x="73" y="8"/>
                                  </a:lnTo>
                                  <a:lnTo>
                                    <a:pt x="52" y="0"/>
                                  </a:lnTo>
                                  <a:lnTo>
                                    <a:pt x="39" y="4"/>
                                  </a:lnTo>
                                  <a:lnTo>
                                    <a:pt x="17" y="12"/>
                                  </a:lnTo>
                                  <a:lnTo>
                                    <a:pt x="4" y="29"/>
                                  </a:lnTo>
                                  <a:lnTo>
                                    <a:pt x="0" y="46"/>
                                  </a:lnTo>
                                  <a:lnTo>
                                    <a:pt x="0" y="63"/>
                                  </a:lnTo>
                                  <a:lnTo>
                                    <a:pt x="9" y="84"/>
                                  </a:lnTo>
                                  <a:lnTo>
                                    <a:pt x="26" y="97"/>
                                  </a:lnTo>
                                  <a:lnTo>
                                    <a:pt x="43" y="101"/>
                                  </a:lnTo>
                                  <a:lnTo>
                                    <a:pt x="60" y="101"/>
                                  </a:lnTo>
                                  <a:lnTo>
                                    <a:pt x="81" y="92"/>
                                  </a:lnTo>
                                  <a:lnTo>
                                    <a:pt x="94" y="76"/>
                                  </a:lnTo>
                                  <a:lnTo>
                                    <a:pt x="99" y="59"/>
                                  </a:lnTo>
                                  <a:lnTo>
                                    <a:pt x="94" y="38"/>
                                  </a:lnTo>
                                  <a:lnTo>
                                    <a:pt x="86" y="21"/>
                                  </a:lnTo>
                                  <a:close/>
                                </a:path>
                              </a:pathLst>
                            </a:custGeom>
                            <a:solidFill>
                              <a:srgbClr val="2347B4"/>
                            </a:solidFill>
                            <a:ln w="9525">
                              <a:noFill/>
                              <a:round/>
                              <a:headEnd/>
                              <a:tailEnd/>
                            </a:ln>
                          </p:spPr>
                          <p:txBody>
                            <a:bodyPr/>
                            <a:lstStyle/>
                            <a:p>
                              <a:endParaRPr lang="en-US"/>
                            </a:p>
                          </p:txBody>
                        </p:sp>
                        <p:sp>
                          <p:nvSpPr>
                            <p:cNvPr id="266592" name="Freeform 352"/>
                            <p:cNvSpPr>
                              <a:spLocks/>
                            </p:cNvSpPr>
                            <p:nvPr/>
                          </p:nvSpPr>
                          <p:spPr bwMode="auto">
                            <a:xfrm>
                              <a:off x="1226" y="1090"/>
                              <a:ext cx="86" cy="84"/>
                            </a:xfrm>
                            <a:custGeom>
                              <a:avLst/>
                              <a:gdLst/>
                              <a:ahLst/>
                              <a:cxnLst>
                                <a:cxn ang="0">
                                  <a:pos x="73" y="17"/>
                                </a:cxn>
                                <a:cxn ang="0">
                                  <a:pos x="60" y="4"/>
                                </a:cxn>
                                <a:cxn ang="0">
                                  <a:pos x="48" y="0"/>
                                </a:cxn>
                                <a:cxn ang="0">
                                  <a:pos x="35" y="4"/>
                                </a:cxn>
                                <a:cxn ang="0">
                                  <a:pos x="18" y="9"/>
                                </a:cxn>
                                <a:cxn ang="0">
                                  <a:pos x="5" y="21"/>
                                </a:cxn>
                                <a:cxn ang="0">
                                  <a:pos x="0" y="38"/>
                                </a:cxn>
                                <a:cxn ang="0">
                                  <a:pos x="0" y="55"/>
                                </a:cxn>
                                <a:cxn ang="0">
                                  <a:pos x="9" y="68"/>
                                </a:cxn>
                                <a:cxn ang="0">
                                  <a:pos x="22" y="80"/>
                                </a:cxn>
                                <a:cxn ang="0">
                                  <a:pos x="39" y="84"/>
                                </a:cxn>
                                <a:cxn ang="0">
                                  <a:pos x="52" y="80"/>
                                </a:cxn>
                                <a:cxn ang="0">
                                  <a:pos x="73" y="76"/>
                                </a:cxn>
                                <a:cxn ang="0">
                                  <a:pos x="82" y="63"/>
                                </a:cxn>
                                <a:cxn ang="0">
                                  <a:pos x="86" y="46"/>
                                </a:cxn>
                                <a:cxn ang="0">
                                  <a:pos x="86" y="34"/>
                                </a:cxn>
                                <a:cxn ang="0">
                                  <a:pos x="73" y="17"/>
                                </a:cxn>
                              </a:cxnLst>
                              <a:rect l="0" t="0" r="r" b="b"/>
                              <a:pathLst>
                                <a:path w="86" h="84">
                                  <a:moveTo>
                                    <a:pt x="73" y="17"/>
                                  </a:moveTo>
                                  <a:lnTo>
                                    <a:pt x="60" y="4"/>
                                  </a:lnTo>
                                  <a:lnTo>
                                    <a:pt x="48" y="0"/>
                                  </a:lnTo>
                                  <a:lnTo>
                                    <a:pt x="35" y="4"/>
                                  </a:lnTo>
                                  <a:lnTo>
                                    <a:pt x="18" y="9"/>
                                  </a:lnTo>
                                  <a:lnTo>
                                    <a:pt x="5" y="21"/>
                                  </a:lnTo>
                                  <a:lnTo>
                                    <a:pt x="0" y="38"/>
                                  </a:lnTo>
                                  <a:lnTo>
                                    <a:pt x="0" y="55"/>
                                  </a:lnTo>
                                  <a:lnTo>
                                    <a:pt x="9" y="68"/>
                                  </a:lnTo>
                                  <a:lnTo>
                                    <a:pt x="22" y="80"/>
                                  </a:lnTo>
                                  <a:lnTo>
                                    <a:pt x="39" y="84"/>
                                  </a:lnTo>
                                  <a:lnTo>
                                    <a:pt x="52" y="80"/>
                                  </a:lnTo>
                                  <a:lnTo>
                                    <a:pt x="73" y="76"/>
                                  </a:lnTo>
                                  <a:lnTo>
                                    <a:pt x="82" y="63"/>
                                  </a:lnTo>
                                  <a:lnTo>
                                    <a:pt x="86" y="46"/>
                                  </a:lnTo>
                                  <a:lnTo>
                                    <a:pt x="86" y="34"/>
                                  </a:lnTo>
                                  <a:lnTo>
                                    <a:pt x="73" y="17"/>
                                  </a:lnTo>
                                  <a:close/>
                                </a:path>
                              </a:pathLst>
                            </a:custGeom>
                            <a:solidFill>
                              <a:srgbClr val="274FC6"/>
                            </a:solidFill>
                            <a:ln w="9525">
                              <a:noFill/>
                              <a:round/>
                              <a:headEnd/>
                              <a:tailEnd/>
                            </a:ln>
                          </p:spPr>
                          <p:txBody>
                            <a:bodyPr/>
                            <a:lstStyle/>
                            <a:p>
                              <a:endParaRPr lang="en-US"/>
                            </a:p>
                          </p:txBody>
                        </p:sp>
                        <p:sp>
                          <p:nvSpPr>
                            <p:cNvPr id="266593" name="Freeform 353"/>
                            <p:cNvSpPr>
                              <a:spLocks/>
                            </p:cNvSpPr>
                            <p:nvPr/>
                          </p:nvSpPr>
                          <p:spPr bwMode="auto">
                            <a:xfrm>
                              <a:off x="1235" y="1099"/>
                              <a:ext cx="73" cy="67"/>
                            </a:xfrm>
                            <a:custGeom>
                              <a:avLst/>
                              <a:gdLst/>
                              <a:ahLst/>
                              <a:cxnLst>
                                <a:cxn ang="0">
                                  <a:pos x="64" y="16"/>
                                </a:cxn>
                                <a:cxn ang="0">
                                  <a:pos x="51" y="4"/>
                                </a:cxn>
                                <a:cxn ang="0">
                                  <a:pos x="39" y="4"/>
                                </a:cxn>
                                <a:cxn ang="0">
                                  <a:pos x="26" y="0"/>
                                </a:cxn>
                                <a:cxn ang="0">
                                  <a:pos x="13" y="8"/>
                                </a:cxn>
                                <a:cxn ang="0">
                                  <a:pos x="0" y="29"/>
                                </a:cxn>
                                <a:cxn ang="0">
                                  <a:pos x="0" y="46"/>
                                </a:cxn>
                                <a:cxn ang="0">
                                  <a:pos x="9" y="54"/>
                                </a:cxn>
                                <a:cxn ang="0">
                                  <a:pos x="17" y="63"/>
                                </a:cxn>
                                <a:cxn ang="0">
                                  <a:pos x="30" y="63"/>
                                </a:cxn>
                                <a:cxn ang="0">
                                  <a:pos x="43" y="67"/>
                                </a:cxn>
                                <a:cxn ang="0">
                                  <a:pos x="56" y="59"/>
                                </a:cxn>
                                <a:cxn ang="0">
                                  <a:pos x="68" y="50"/>
                                </a:cxn>
                                <a:cxn ang="0">
                                  <a:pos x="68" y="37"/>
                                </a:cxn>
                                <a:cxn ang="0">
                                  <a:pos x="73" y="25"/>
                                </a:cxn>
                                <a:cxn ang="0">
                                  <a:pos x="64" y="16"/>
                                </a:cxn>
                              </a:cxnLst>
                              <a:rect l="0" t="0" r="r" b="b"/>
                              <a:pathLst>
                                <a:path w="73" h="67">
                                  <a:moveTo>
                                    <a:pt x="64" y="16"/>
                                  </a:moveTo>
                                  <a:lnTo>
                                    <a:pt x="51" y="4"/>
                                  </a:lnTo>
                                  <a:lnTo>
                                    <a:pt x="39" y="4"/>
                                  </a:lnTo>
                                  <a:lnTo>
                                    <a:pt x="26" y="0"/>
                                  </a:lnTo>
                                  <a:lnTo>
                                    <a:pt x="13" y="8"/>
                                  </a:lnTo>
                                  <a:lnTo>
                                    <a:pt x="0" y="29"/>
                                  </a:lnTo>
                                  <a:lnTo>
                                    <a:pt x="0" y="46"/>
                                  </a:lnTo>
                                  <a:lnTo>
                                    <a:pt x="9" y="54"/>
                                  </a:lnTo>
                                  <a:lnTo>
                                    <a:pt x="17" y="63"/>
                                  </a:lnTo>
                                  <a:lnTo>
                                    <a:pt x="30" y="63"/>
                                  </a:lnTo>
                                  <a:lnTo>
                                    <a:pt x="43" y="67"/>
                                  </a:lnTo>
                                  <a:lnTo>
                                    <a:pt x="56" y="59"/>
                                  </a:lnTo>
                                  <a:lnTo>
                                    <a:pt x="68" y="50"/>
                                  </a:lnTo>
                                  <a:lnTo>
                                    <a:pt x="68" y="37"/>
                                  </a:lnTo>
                                  <a:lnTo>
                                    <a:pt x="73" y="25"/>
                                  </a:lnTo>
                                  <a:lnTo>
                                    <a:pt x="64" y="16"/>
                                  </a:lnTo>
                                  <a:close/>
                                </a:path>
                              </a:pathLst>
                            </a:custGeom>
                            <a:solidFill>
                              <a:srgbClr val="2B56D7"/>
                            </a:solidFill>
                            <a:ln w="9525">
                              <a:noFill/>
                              <a:round/>
                              <a:headEnd/>
                              <a:tailEnd/>
                            </a:ln>
                          </p:spPr>
                          <p:txBody>
                            <a:bodyPr/>
                            <a:lstStyle/>
                            <a:p>
                              <a:endParaRPr lang="en-US"/>
                            </a:p>
                          </p:txBody>
                        </p:sp>
                        <p:sp>
                          <p:nvSpPr>
                            <p:cNvPr id="266594" name="Freeform 354"/>
                            <p:cNvSpPr>
                              <a:spLocks/>
                            </p:cNvSpPr>
                            <p:nvPr/>
                          </p:nvSpPr>
                          <p:spPr bwMode="auto">
                            <a:xfrm>
                              <a:off x="1239" y="1107"/>
                              <a:ext cx="60" cy="55"/>
                            </a:xfrm>
                            <a:custGeom>
                              <a:avLst/>
                              <a:gdLst/>
                              <a:ahLst/>
                              <a:cxnLst>
                                <a:cxn ang="0">
                                  <a:pos x="52" y="8"/>
                                </a:cxn>
                                <a:cxn ang="0">
                                  <a:pos x="47" y="0"/>
                                </a:cxn>
                                <a:cxn ang="0">
                                  <a:pos x="35" y="0"/>
                                </a:cxn>
                                <a:cxn ang="0">
                                  <a:pos x="13" y="0"/>
                                </a:cxn>
                                <a:cxn ang="0">
                                  <a:pos x="0" y="25"/>
                                </a:cxn>
                                <a:cxn ang="0">
                                  <a:pos x="5" y="34"/>
                                </a:cxn>
                                <a:cxn ang="0">
                                  <a:pos x="9" y="42"/>
                                </a:cxn>
                                <a:cxn ang="0">
                                  <a:pos x="17" y="51"/>
                                </a:cxn>
                                <a:cxn ang="0">
                                  <a:pos x="26" y="55"/>
                                </a:cxn>
                                <a:cxn ang="0">
                                  <a:pos x="43" y="55"/>
                                </a:cxn>
                                <a:cxn ang="0">
                                  <a:pos x="47" y="51"/>
                                </a:cxn>
                                <a:cxn ang="0">
                                  <a:pos x="60" y="42"/>
                                </a:cxn>
                                <a:cxn ang="0">
                                  <a:pos x="60" y="29"/>
                                </a:cxn>
                                <a:cxn ang="0">
                                  <a:pos x="60" y="17"/>
                                </a:cxn>
                                <a:cxn ang="0">
                                  <a:pos x="52" y="8"/>
                                </a:cxn>
                              </a:cxnLst>
                              <a:rect l="0" t="0" r="r" b="b"/>
                              <a:pathLst>
                                <a:path w="60" h="55">
                                  <a:moveTo>
                                    <a:pt x="52" y="8"/>
                                  </a:moveTo>
                                  <a:lnTo>
                                    <a:pt x="47" y="0"/>
                                  </a:lnTo>
                                  <a:lnTo>
                                    <a:pt x="35" y="0"/>
                                  </a:lnTo>
                                  <a:lnTo>
                                    <a:pt x="13" y="0"/>
                                  </a:lnTo>
                                  <a:lnTo>
                                    <a:pt x="0" y="25"/>
                                  </a:lnTo>
                                  <a:lnTo>
                                    <a:pt x="5" y="34"/>
                                  </a:lnTo>
                                  <a:lnTo>
                                    <a:pt x="9" y="42"/>
                                  </a:lnTo>
                                  <a:lnTo>
                                    <a:pt x="17" y="51"/>
                                  </a:lnTo>
                                  <a:lnTo>
                                    <a:pt x="26" y="55"/>
                                  </a:lnTo>
                                  <a:lnTo>
                                    <a:pt x="43" y="55"/>
                                  </a:lnTo>
                                  <a:lnTo>
                                    <a:pt x="47" y="51"/>
                                  </a:lnTo>
                                  <a:lnTo>
                                    <a:pt x="60" y="42"/>
                                  </a:lnTo>
                                  <a:lnTo>
                                    <a:pt x="60" y="29"/>
                                  </a:lnTo>
                                  <a:lnTo>
                                    <a:pt x="60" y="17"/>
                                  </a:lnTo>
                                  <a:lnTo>
                                    <a:pt x="52" y="8"/>
                                  </a:lnTo>
                                  <a:close/>
                                </a:path>
                              </a:pathLst>
                            </a:custGeom>
                            <a:solidFill>
                              <a:srgbClr val="2D5BE5"/>
                            </a:solidFill>
                            <a:ln w="9525">
                              <a:noFill/>
                              <a:round/>
                              <a:headEnd/>
                              <a:tailEnd/>
                            </a:ln>
                          </p:spPr>
                          <p:txBody>
                            <a:bodyPr/>
                            <a:lstStyle/>
                            <a:p>
                              <a:endParaRPr lang="en-US"/>
                            </a:p>
                          </p:txBody>
                        </p:sp>
                        <p:sp>
                          <p:nvSpPr>
                            <p:cNvPr id="266595" name="Freeform 355"/>
                            <p:cNvSpPr>
                              <a:spLocks/>
                            </p:cNvSpPr>
                            <p:nvPr/>
                          </p:nvSpPr>
                          <p:spPr bwMode="auto">
                            <a:xfrm>
                              <a:off x="1248" y="1111"/>
                              <a:ext cx="47" cy="47"/>
                            </a:xfrm>
                            <a:custGeom>
                              <a:avLst/>
                              <a:gdLst/>
                              <a:ahLst/>
                              <a:cxnLst>
                                <a:cxn ang="0">
                                  <a:pos x="43" y="9"/>
                                </a:cxn>
                                <a:cxn ang="0">
                                  <a:pos x="26" y="0"/>
                                </a:cxn>
                                <a:cxn ang="0">
                                  <a:pos x="8" y="4"/>
                                </a:cxn>
                                <a:cxn ang="0">
                                  <a:pos x="0" y="21"/>
                                </a:cxn>
                                <a:cxn ang="0">
                                  <a:pos x="4" y="38"/>
                                </a:cxn>
                                <a:cxn ang="0">
                                  <a:pos x="21" y="47"/>
                                </a:cxn>
                                <a:cxn ang="0">
                                  <a:pos x="38" y="38"/>
                                </a:cxn>
                                <a:cxn ang="0">
                                  <a:pos x="47" y="25"/>
                                </a:cxn>
                                <a:cxn ang="0">
                                  <a:pos x="43" y="9"/>
                                </a:cxn>
                              </a:cxnLst>
                              <a:rect l="0" t="0" r="r" b="b"/>
                              <a:pathLst>
                                <a:path w="47" h="47">
                                  <a:moveTo>
                                    <a:pt x="43" y="9"/>
                                  </a:moveTo>
                                  <a:lnTo>
                                    <a:pt x="26" y="0"/>
                                  </a:lnTo>
                                  <a:lnTo>
                                    <a:pt x="8" y="4"/>
                                  </a:lnTo>
                                  <a:lnTo>
                                    <a:pt x="0" y="21"/>
                                  </a:lnTo>
                                  <a:lnTo>
                                    <a:pt x="4" y="38"/>
                                  </a:lnTo>
                                  <a:lnTo>
                                    <a:pt x="21" y="47"/>
                                  </a:lnTo>
                                  <a:lnTo>
                                    <a:pt x="38" y="38"/>
                                  </a:lnTo>
                                  <a:lnTo>
                                    <a:pt x="47" y="25"/>
                                  </a:lnTo>
                                  <a:lnTo>
                                    <a:pt x="43" y="9"/>
                                  </a:lnTo>
                                  <a:close/>
                                </a:path>
                              </a:pathLst>
                            </a:custGeom>
                            <a:solidFill>
                              <a:srgbClr val="2F60F0"/>
                            </a:solidFill>
                            <a:ln w="9525">
                              <a:noFill/>
                              <a:round/>
                              <a:headEnd/>
                              <a:tailEnd/>
                            </a:ln>
                          </p:spPr>
                          <p:txBody>
                            <a:bodyPr/>
                            <a:lstStyle/>
                            <a:p>
                              <a:endParaRPr lang="en-US"/>
                            </a:p>
                          </p:txBody>
                        </p:sp>
                        <p:sp>
                          <p:nvSpPr>
                            <p:cNvPr id="266596" name="Freeform 356"/>
                            <p:cNvSpPr>
                              <a:spLocks/>
                            </p:cNvSpPr>
                            <p:nvPr/>
                          </p:nvSpPr>
                          <p:spPr bwMode="auto">
                            <a:xfrm>
                              <a:off x="1256" y="1120"/>
                              <a:ext cx="30" cy="25"/>
                            </a:xfrm>
                            <a:custGeom>
                              <a:avLst/>
                              <a:gdLst/>
                              <a:ahLst/>
                              <a:cxnLst>
                                <a:cxn ang="0">
                                  <a:pos x="26" y="4"/>
                                </a:cxn>
                                <a:cxn ang="0">
                                  <a:pos x="18" y="0"/>
                                </a:cxn>
                                <a:cxn ang="0">
                                  <a:pos x="5" y="4"/>
                                </a:cxn>
                                <a:cxn ang="0">
                                  <a:pos x="0" y="12"/>
                                </a:cxn>
                                <a:cxn ang="0">
                                  <a:pos x="0" y="21"/>
                                </a:cxn>
                                <a:cxn ang="0">
                                  <a:pos x="13" y="25"/>
                                </a:cxn>
                                <a:cxn ang="0">
                                  <a:pos x="26" y="25"/>
                                </a:cxn>
                                <a:cxn ang="0">
                                  <a:pos x="30" y="16"/>
                                </a:cxn>
                                <a:cxn ang="0">
                                  <a:pos x="26" y="4"/>
                                </a:cxn>
                              </a:cxnLst>
                              <a:rect l="0" t="0" r="r" b="b"/>
                              <a:pathLst>
                                <a:path w="30" h="25">
                                  <a:moveTo>
                                    <a:pt x="26" y="4"/>
                                  </a:moveTo>
                                  <a:lnTo>
                                    <a:pt x="18" y="0"/>
                                  </a:lnTo>
                                  <a:lnTo>
                                    <a:pt x="5" y="4"/>
                                  </a:lnTo>
                                  <a:lnTo>
                                    <a:pt x="0" y="12"/>
                                  </a:lnTo>
                                  <a:lnTo>
                                    <a:pt x="0" y="21"/>
                                  </a:lnTo>
                                  <a:lnTo>
                                    <a:pt x="13" y="25"/>
                                  </a:lnTo>
                                  <a:lnTo>
                                    <a:pt x="26" y="25"/>
                                  </a:lnTo>
                                  <a:lnTo>
                                    <a:pt x="30" y="16"/>
                                  </a:lnTo>
                                  <a:lnTo>
                                    <a:pt x="26" y="4"/>
                                  </a:lnTo>
                                  <a:close/>
                                </a:path>
                              </a:pathLst>
                            </a:custGeom>
                            <a:solidFill>
                              <a:srgbClr val="3163F7"/>
                            </a:solidFill>
                            <a:ln w="9525">
                              <a:noFill/>
                              <a:round/>
                              <a:headEnd/>
                              <a:tailEnd/>
                            </a:ln>
                          </p:spPr>
                          <p:txBody>
                            <a:bodyPr/>
                            <a:lstStyle/>
                            <a:p>
                              <a:endParaRPr lang="en-US"/>
                            </a:p>
                          </p:txBody>
                        </p:sp>
                        <p:sp>
                          <p:nvSpPr>
                            <p:cNvPr id="266597" name="Freeform 357"/>
                            <p:cNvSpPr>
                              <a:spLocks/>
                            </p:cNvSpPr>
                            <p:nvPr/>
                          </p:nvSpPr>
                          <p:spPr bwMode="auto">
                            <a:xfrm>
                              <a:off x="1265" y="1128"/>
                              <a:ext cx="9" cy="13"/>
                            </a:xfrm>
                            <a:custGeom>
                              <a:avLst/>
                              <a:gdLst/>
                              <a:ahLst/>
                              <a:cxnLst>
                                <a:cxn ang="0">
                                  <a:pos x="9" y="0"/>
                                </a:cxn>
                                <a:cxn ang="0">
                                  <a:pos x="9" y="0"/>
                                </a:cxn>
                                <a:cxn ang="0">
                                  <a:pos x="4" y="0"/>
                                </a:cxn>
                                <a:cxn ang="0">
                                  <a:pos x="4" y="4"/>
                                </a:cxn>
                                <a:cxn ang="0">
                                  <a:pos x="0" y="8"/>
                                </a:cxn>
                                <a:cxn ang="0">
                                  <a:pos x="4" y="8"/>
                                </a:cxn>
                                <a:cxn ang="0">
                                  <a:pos x="9" y="13"/>
                                </a:cxn>
                                <a:cxn ang="0">
                                  <a:pos x="9" y="8"/>
                                </a:cxn>
                                <a:cxn ang="0">
                                  <a:pos x="9" y="0"/>
                                </a:cxn>
                              </a:cxnLst>
                              <a:rect l="0" t="0" r="r" b="b"/>
                              <a:pathLst>
                                <a:path w="9" h="13">
                                  <a:moveTo>
                                    <a:pt x="9" y="0"/>
                                  </a:moveTo>
                                  <a:lnTo>
                                    <a:pt x="9" y="0"/>
                                  </a:lnTo>
                                  <a:lnTo>
                                    <a:pt x="4" y="0"/>
                                  </a:lnTo>
                                  <a:lnTo>
                                    <a:pt x="4" y="4"/>
                                  </a:lnTo>
                                  <a:lnTo>
                                    <a:pt x="0" y="8"/>
                                  </a:lnTo>
                                  <a:lnTo>
                                    <a:pt x="4" y="8"/>
                                  </a:lnTo>
                                  <a:lnTo>
                                    <a:pt x="9" y="13"/>
                                  </a:lnTo>
                                  <a:lnTo>
                                    <a:pt x="9" y="8"/>
                                  </a:lnTo>
                                  <a:lnTo>
                                    <a:pt x="9" y="0"/>
                                  </a:lnTo>
                                  <a:close/>
                                </a:path>
                              </a:pathLst>
                            </a:custGeom>
                            <a:solidFill>
                              <a:srgbClr val="3264FC"/>
                            </a:solidFill>
                            <a:ln w="9525">
                              <a:noFill/>
                              <a:round/>
                              <a:headEnd/>
                              <a:tailEnd/>
                            </a:ln>
                          </p:spPr>
                          <p:txBody>
                            <a:bodyPr/>
                            <a:lstStyle/>
                            <a:p>
                              <a:endParaRPr lang="en-US"/>
                            </a:p>
                          </p:txBody>
                        </p:sp>
                      </p:grpSp>
                      <p:sp>
                        <p:nvSpPr>
                          <p:cNvPr id="266598" name="Freeform 358"/>
                          <p:cNvSpPr>
                            <a:spLocks/>
                          </p:cNvSpPr>
                          <p:nvPr/>
                        </p:nvSpPr>
                        <p:spPr bwMode="auto">
                          <a:xfrm>
                            <a:off x="1188" y="1052"/>
                            <a:ext cx="167" cy="169"/>
                          </a:xfrm>
                          <a:custGeom>
                            <a:avLst/>
                            <a:gdLst/>
                            <a:ahLst/>
                            <a:cxnLst>
                              <a:cxn ang="0">
                                <a:pos x="150" y="34"/>
                              </a:cxn>
                              <a:cxn ang="0">
                                <a:pos x="124" y="13"/>
                              </a:cxn>
                              <a:cxn ang="0">
                                <a:pos x="94" y="0"/>
                              </a:cxn>
                              <a:cxn ang="0">
                                <a:pos x="60" y="9"/>
                              </a:cxn>
                              <a:cxn ang="0">
                                <a:pos x="30" y="21"/>
                              </a:cxn>
                              <a:cxn ang="0">
                                <a:pos x="9" y="47"/>
                              </a:cxn>
                              <a:cxn ang="0">
                                <a:pos x="0" y="76"/>
                              </a:cxn>
                              <a:cxn ang="0">
                                <a:pos x="0" y="110"/>
                              </a:cxn>
                              <a:cxn ang="0">
                                <a:pos x="13" y="135"/>
                              </a:cxn>
                              <a:cxn ang="0">
                                <a:pos x="43" y="160"/>
                              </a:cxn>
                              <a:cxn ang="0">
                                <a:pos x="68" y="169"/>
                              </a:cxn>
                              <a:cxn ang="0">
                                <a:pos x="103" y="169"/>
                              </a:cxn>
                              <a:cxn ang="0">
                                <a:pos x="137" y="152"/>
                              </a:cxn>
                              <a:cxn ang="0">
                                <a:pos x="163" y="127"/>
                              </a:cxn>
                              <a:cxn ang="0">
                                <a:pos x="167" y="97"/>
                              </a:cxn>
                              <a:cxn ang="0">
                                <a:pos x="167" y="63"/>
                              </a:cxn>
                              <a:cxn ang="0">
                                <a:pos x="150" y="34"/>
                              </a:cxn>
                            </a:cxnLst>
                            <a:rect l="0" t="0" r="r" b="b"/>
                            <a:pathLst>
                              <a:path w="167" h="169">
                                <a:moveTo>
                                  <a:pt x="150" y="34"/>
                                </a:moveTo>
                                <a:lnTo>
                                  <a:pt x="124" y="13"/>
                                </a:lnTo>
                                <a:lnTo>
                                  <a:pt x="94" y="0"/>
                                </a:lnTo>
                                <a:lnTo>
                                  <a:pt x="60" y="9"/>
                                </a:lnTo>
                                <a:lnTo>
                                  <a:pt x="30" y="21"/>
                                </a:lnTo>
                                <a:lnTo>
                                  <a:pt x="9" y="47"/>
                                </a:lnTo>
                                <a:lnTo>
                                  <a:pt x="0" y="76"/>
                                </a:lnTo>
                                <a:lnTo>
                                  <a:pt x="0" y="110"/>
                                </a:lnTo>
                                <a:lnTo>
                                  <a:pt x="13" y="135"/>
                                </a:lnTo>
                                <a:lnTo>
                                  <a:pt x="43" y="160"/>
                                </a:lnTo>
                                <a:lnTo>
                                  <a:pt x="68" y="169"/>
                                </a:lnTo>
                                <a:lnTo>
                                  <a:pt x="103" y="169"/>
                                </a:lnTo>
                                <a:lnTo>
                                  <a:pt x="137" y="152"/>
                                </a:lnTo>
                                <a:lnTo>
                                  <a:pt x="163" y="127"/>
                                </a:lnTo>
                                <a:lnTo>
                                  <a:pt x="167" y="97"/>
                                </a:lnTo>
                                <a:lnTo>
                                  <a:pt x="167" y="63"/>
                                </a:lnTo>
                                <a:lnTo>
                                  <a:pt x="150" y="34"/>
                                </a:lnTo>
                                <a:close/>
                              </a:path>
                            </a:pathLst>
                          </a:custGeom>
                          <a:noFill/>
                          <a:ln w="6350">
                            <a:solidFill>
                              <a:srgbClr val="000000"/>
                            </a:solidFill>
                            <a:prstDash val="solid"/>
                            <a:round/>
                            <a:headEnd/>
                            <a:tailEnd/>
                          </a:ln>
                        </p:spPr>
                        <p:txBody>
                          <a:bodyPr/>
                          <a:lstStyle/>
                          <a:p>
                            <a:endParaRPr lang="en-US"/>
                          </a:p>
                        </p:txBody>
                      </p:sp>
                    </p:grpSp>
                    <p:grpSp>
                      <p:nvGrpSpPr>
                        <p:cNvPr id="266478" name="Group 359"/>
                        <p:cNvGrpSpPr>
                          <a:grpSpLocks/>
                        </p:cNvGrpSpPr>
                        <p:nvPr/>
                      </p:nvGrpSpPr>
                      <p:grpSpPr bwMode="auto">
                        <a:xfrm>
                          <a:off x="1149" y="1158"/>
                          <a:ext cx="176" cy="168"/>
                          <a:chOff x="1149" y="1158"/>
                          <a:chExt cx="176" cy="168"/>
                        </a:xfrm>
                      </p:grpSpPr>
                      <p:grpSp>
                        <p:nvGrpSpPr>
                          <p:cNvPr id="266492" name="Group 360"/>
                          <p:cNvGrpSpPr>
                            <a:grpSpLocks/>
                          </p:cNvGrpSpPr>
                          <p:nvPr/>
                        </p:nvGrpSpPr>
                        <p:grpSpPr bwMode="auto">
                          <a:xfrm>
                            <a:off x="1149" y="1158"/>
                            <a:ext cx="176" cy="168"/>
                            <a:chOff x="1149" y="1158"/>
                            <a:chExt cx="176" cy="168"/>
                          </a:xfrm>
                        </p:grpSpPr>
                        <p:sp>
                          <p:nvSpPr>
                            <p:cNvPr id="266601" name="Freeform 361"/>
                            <p:cNvSpPr>
                              <a:spLocks/>
                            </p:cNvSpPr>
                            <p:nvPr/>
                          </p:nvSpPr>
                          <p:spPr bwMode="auto">
                            <a:xfrm>
                              <a:off x="1149" y="1158"/>
                              <a:ext cx="176" cy="168"/>
                            </a:xfrm>
                            <a:custGeom>
                              <a:avLst/>
                              <a:gdLst/>
                              <a:ahLst/>
                              <a:cxnLst>
                                <a:cxn ang="0">
                                  <a:pos x="154" y="33"/>
                                </a:cxn>
                                <a:cxn ang="0">
                                  <a:pos x="129" y="12"/>
                                </a:cxn>
                                <a:cxn ang="0">
                                  <a:pos x="99" y="0"/>
                                </a:cxn>
                                <a:cxn ang="0">
                                  <a:pos x="65" y="4"/>
                                </a:cxn>
                                <a:cxn ang="0">
                                  <a:pos x="39" y="16"/>
                                </a:cxn>
                                <a:cxn ang="0">
                                  <a:pos x="13" y="42"/>
                                </a:cxn>
                                <a:cxn ang="0">
                                  <a:pos x="0" y="71"/>
                                </a:cxn>
                                <a:cxn ang="0">
                                  <a:pos x="9" y="105"/>
                                </a:cxn>
                                <a:cxn ang="0">
                                  <a:pos x="18" y="135"/>
                                </a:cxn>
                                <a:cxn ang="0">
                                  <a:pos x="43" y="160"/>
                                </a:cxn>
                                <a:cxn ang="0">
                                  <a:pos x="77" y="168"/>
                                </a:cxn>
                                <a:cxn ang="0">
                                  <a:pos x="112" y="164"/>
                                </a:cxn>
                                <a:cxn ang="0">
                                  <a:pos x="142" y="147"/>
                                </a:cxn>
                                <a:cxn ang="0">
                                  <a:pos x="163" y="122"/>
                                </a:cxn>
                                <a:cxn ang="0">
                                  <a:pos x="176" y="92"/>
                                </a:cxn>
                                <a:cxn ang="0">
                                  <a:pos x="172" y="63"/>
                                </a:cxn>
                                <a:cxn ang="0">
                                  <a:pos x="154" y="33"/>
                                </a:cxn>
                              </a:cxnLst>
                              <a:rect l="0" t="0" r="r" b="b"/>
                              <a:pathLst>
                                <a:path w="176" h="168">
                                  <a:moveTo>
                                    <a:pt x="154" y="33"/>
                                  </a:moveTo>
                                  <a:lnTo>
                                    <a:pt x="129" y="12"/>
                                  </a:lnTo>
                                  <a:lnTo>
                                    <a:pt x="99" y="0"/>
                                  </a:lnTo>
                                  <a:lnTo>
                                    <a:pt x="65" y="4"/>
                                  </a:lnTo>
                                  <a:lnTo>
                                    <a:pt x="39" y="16"/>
                                  </a:lnTo>
                                  <a:lnTo>
                                    <a:pt x="13" y="42"/>
                                  </a:lnTo>
                                  <a:lnTo>
                                    <a:pt x="0" y="71"/>
                                  </a:lnTo>
                                  <a:lnTo>
                                    <a:pt x="9" y="105"/>
                                  </a:lnTo>
                                  <a:lnTo>
                                    <a:pt x="18" y="135"/>
                                  </a:lnTo>
                                  <a:lnTo>
                                    <a:pt x="43" y="160"/>
                                  </a:lnTo>
                                  <a:lnTo>
                                    <a:pt x="77" y="168"/>
                                  </a:lnTo>
                                  <a:lnTo>
                                    <a:pt x="112" y="164"/>
                                  </a:lnTo>
                                  <a:lnTo>
                                    <a:pt x="142" y="147"/>
                                  </a:lnTo>
                                  <a:lnTo>
                                    <a:pt x="163" y="122"/>
                                  </a:lnTo>
                                  <a:lnTo>
                                    <a:pt x="176" y="92"/>
                                  </a:lnTo>
                                  <a:lnTo>
                                    <a:pt x="172" y="63"/>
                                  </a:lnTo>
                                  <a:lnTo>
                                    <a:pt x="154" y="33"/>
                                  </a:lnTo>
                                  <a:close/>
                                </a:path>
                              </a:pathLst>
                            </a:custGeom>
                            <a:solidFill>
                              <a:srgbClr val="760000"/>
                            </a:solidFill>
                            <a:ln w="9525">
                              <a:noFill/>
                              <a:round/>
                              <a:headEnd/>
                              <a:tailEnd/>
                            </a:ln>
                          </p:spPr>
                          <p:txBody>
                            <a:bodyPr/>
                            <a:lstStyle/>
                            <a:p>
                              <a:endParaRPr lang="en-US"/>
                            </a:p>
                          </p:txBody>
                        </p:sp>
                        <p:sp>
                          <p:nvSpPr>
                            <p:cNvPr id="266602" name="Freeform 362"/>
                            <p:cNvSpPr>
                              <a:spLocks/>
                            </p:cNvSpPr>
                            <p:nvPr/>
                          </p:nvSpPr>
                          <p:spPr bwMode="auto">
                            <a:xfrm>
                              <a:off x="1158" y="1158"/>
                              <a:ext cx="154" cy="156"/>
                            </a:xfrm>
                            <a:custGeom>
                              <a:avLst/>
                              <a:gdLst/>
                              <a:ahLst/>
                              <a:cxnLst>
                                <a:cxn ang="0">
                                  <a:pos x="137" y="29"/>
                                </a:cxn>
                                <a:cxn ang="0">
                                  <a:pos x="116" y="8"/>
                                </a:cxn>
                                <a:cxn ang="0">
                                  <a:pos x="86" y="0"/>
                                </a:cxn>
                                <a:cxn ang="0">
                                  <a:pos x="56" y="4"/>
                                </a:cxn>
                                <a:cxn ang="0">
                                  <a:pos x="30" y="16"/>
                                </a:cxn>
                                <a:cxn ang="0">
                                  <a:pos x="9" y="42"/>
                                </a:cxn>
                                <a:cxn ang="0">
                                  <a:pos x="0" y="67"/>
                                </a:cxn>
                                <a:cxn ang="0">
                                  <a:pos x="0" y="97"/>
                                </a:cxn>
                                <a:cxn ang="0">
                                  <a:pos x="13" y="130"/>
                                </a:cxn>
                                <a:cxn ang="0">
                                  <a:pos x="39" y="147"/>
                                </a:cxn>
                                <a:cxn ang="0">
                                  <a:pos x="68" y="156"/>
                                </a:cxn>
                                <a:cxn ang="0">
                                  <a:pos x="98" y="156"/>
                                </a:cxn>
                                <a:cxn ang="0">
                                  <a:pos x="128" y="139"/>
                                </a:cxn>
                                <a:cxn ang="0">
                                  <a:pos x="150" y="114"/>
                                </a:cxn>
                                <a:cxn ang="0">
                                  <a:pos x="154" y="88"/>
                                </a:cxn>
                                <a:cxn ang="0">
                                  <a:pos x="150" y="59"/>
                                </a:cxn>
                                <a:cxn ang="0">
                                  <a:pos x="137" y="29"/>
                                </a:cxn>
                              </a:cxnLst>
                              <a:rect l="0" t="0" r="r" b="b"/>
                              <a:pathLst>
                                <a:path w="154" h="156">
                                  <a:moveTo>
                                    <a:pt x="137" y="29"/>
                                  </a:moveTo>
                                  <a:lnTo>
                                    <a:pt x="116" y="8"/>
                                  </a:lnTo>
                                  <a:lnTo>
                                    <a:pt x="86" y="0"/>
                                  </a:lnTo>
                                  <a:lnTo>
                                    <a:pt x="56" y="4"/>
                                  </a:lnTo>
                                  <a:lnTo>
                                    <a:pt x="30" y="16"/>
                                  </a:lnTo>
                                  <a:lnTo>
                                    <a:pt x="9" y="42"/>
                                  </a:lnTo>
                                  <a:lnTo>
                                    <a:pt x="0" y="67"/>
                                  </a:lnTo>
                                  <a:lnTo>
                                    <a:pt x="0" y="97"/>
                                  </a:lnTo>
                                  <a:lnTo>
                                    <a:pt x="13" y="130"/>
                                  </a:lnTo>
                                  <a:lnTo>
                                    <a:pt x="39" y="147"/>
                                  </a:lnTo>
                                  <a:lnTo>
                                    <a:pt x="68" y="156"/>
                                  </a:lnTo>
                                  <a:lnTo>
                                    <a:pt x="98" y="156"/>
                                  </a:lnTo>
                                  <a:lnTo>
                                    <a:pt x="128" y="139"/>
                                  </a:lnTo>
                                  <a:lnTo>
                                    <a:pt x="150" y="114"/>
                                  </a:lnTo>
                                  <a:lnTo>
                                    <a:pt x="154" y="88"/>
                                  </a:lnTo>
                                  <a:lnTo>
                                    <a:pt x="150" y="59"/>
                                  </a:lnTo>
                                  <a:lnTo>
                                    <a:pt x="137" y="29"/>
                                  </a:lnTo>
                                  <a:close/>
                                </a:path>
                              </a:pathLst>
                            </a:custGeom>
                            <a:solidFill>
                              <a:srgbClr val="7B0000"/>
                            </a:solidFill>
                            <a:ln w="9525">
                              <a:noFill/>
                              <a:round/>
                              <a:headEnd/>
                              <a:tailEnd/>
                            </a:ln>
                          </p:spPr>
                          <p:txBody>
                            <a:bodyPr/>
                            <a:lstStyle/>
                            <a:p>
                              <a:endParaRPr lang="en-US"/>
                            </a:p>
                          </p:txBody>
                        </p:sp>
                        <p:sp>
                          <p:nvSpPr>
                            <p:cNvPr id="266603" name="Freeform 363"/>
                            <p:cNvSpPr>
                              <a:spLocks/>
                            </p:cNvSpPr>
                            <p:nvPr/>
                          </p:nvSpPr>
                          <p:spPr bwMode="auto">
                            <a:xfrm>
                              <a:off x="1167" y="1166"/>
                              <a:ext cx="141" cy="139"/>
                            </a:xfrm>
                            <a:custGeom>
                              <a:avLst/>
                              <a:gdLst/>
                              <a:ahLst/>
                              <a:cxnLst>
                                <a:cxn ang="0">
                                  <a:pos x="124" y="25"/>
                                </a:cxn>
                                <a:cxn ang="0">
                                  <a:pos x="102" y="8"/>
                                </a:cxn>
                                <a:cxn ang="0">
                                  <a:pos x="77" y="0"/>
                                </a:cxn>
                                <a:cxn ang="0">
                                  <a:pos x="47" y="0"/>
                                </a:cxn>
                                <a:cxn ang="0">
                                  <a:pos x="25" y="13"/>
                                </a:cxn>
                                <a:cxn ang="0">
                                  <a:pos x="4" y="34"/>
                                </a:cxn>
                                <a:cxn ang="0">
                                  <a:pos x="0" y="59"/>
                                </a:cxn>
                                <a:cxn ang="0">
                                  <a:pos x="0" y="89"/>
                                </a:cxn>
                                <a:cxn ang="0">
                                  <a:pos x="8" y="114"/>
                                </a:cxn>
                                <a:cxn ang="0">
                                  <a:pos x="34" y="131"/>
                                </a:cxn>
                                <a:cxn ang="0">
                                  <a:pos x="59" y="139"/>
                                </a:cxn>
                                <a:cxn ang="0">
                                  <a:pos x="85" y="139"/>
                                </a:cxn>
                                <a:cxn ang="0">
                                  <a:pos x="111" y="127"/>
                                </a:cxn>
                                <a:cxn ang="0">
                                  <a:pos x="132" y="101"/>
                                </a:cxn>
                                <a:cxn ang="0">
                                  <a:pos x="141" y="80"/>
                                </a:cxn>
                                <a:cxn ang="0">
                                  <a:pos x="136" y="51"/>
                                </a:cxn>
                                <a:cxn ang="0">
                                  <a:pos x="124" y="25"/>
                                </a:cxn>
                              </a:cxnLst>
                              <a:rect l="0" t="0" r="r" b="b"/>
                              <a:pathLst>
                                <a:path w="141" h="139">
                                  <a:moveTo>
                                    <a:pt x="124" y="25"/>
                                  </a:moveTo>
                                  <a:lnTo>
                                    <a:pt x="102" y="8"/>
                                  </a:lnTo>
                                  <a:lnTo>
                                    <a:pt x="77" y="0"/>
                                  </a:lnTo>
                                  <a:lnTo>
                                    <a:pt x="47" y="0"/>
                                  </a:lnTo>
                                  <a:lnTo>
                                    <a:pt x="25" y="13"/>
                                  </a:lnTo>
                                  <a:lnTo>
                                    <a:pt x="4" y="34"/>
                                  </a:lnTo>
                                  <a:lnTo>
                                    <a:pt x="0" y="59"/>
                                  </a:lnTo>
                                  <a:lnTo>
                                    <a:pt x="0" y="89"/>
                                  </a:lnTo>
                                  <a:lnTo>
                                    <a:pt x="8" y="114"/>
                                  </a:lnTo>
                                  <a:lnTo>
                                    <a:pt x="34" y="131"/>
                                  </a:lnTo>
                                  <a:lnTo>
                                    <a:pt x="59" y="139"/>
                                  </a:lnTo>
                                  <a:lnTo>
                                    <a:pt x="85" y="139"/>
                                  </a:lnTo>
                                  <a:lnTo>
                                    <a:pt x="111" y="127"/>
                                  </a:lnTo>
                                  <a:lnTo>
                                    <a:pt x="132" y="101"/>
                                  </a:lnTo>
                                  <a:lnTo>
                                    <a:pt x="141" y="80"/>
                                  </a:lnTo>
                                  <a:lnTo>
                                    <a:pt x="136" y="51"/>
                                  </a:lnTo>
                                  <a:lnTo>
                                    <a:pt x="124" y="25"/>
                                  </a:lnTo>
                                  <a:close/>
                                </a:path>
                              </a:pathLst>
                            </a:custGeom>
                            <a:solidFill>
                              <a:srgbClr val="840000"/>
                            </a:solidFill>
                            <a:ln w="9525">
                              <a:noFill/>
                              <a:round/>
                              <a:headEnd/>
                              <a:tailEnd/>
                            </a:ln>
                          </p:spPr>
                          <p:txBody>
                            <a:bodyPr/>
                            <a:lstStyle/>
                            <a:p>
                              <a:endParaRPr lang="en-US"/>
                            </a:p>
                          </p:txBody>
                        </p:sp>
                        <p:sp>
                          <p:nvSpPr>
                            <p:cNvPr id="266604" name="Freeform 364"/>
                            <p:cNvSpPr>
                              <a:spLocks/>
                            </p:cNvSpPr>
                            <p:nvPr/>
                          </p:nvSpPr>
                          <p:spPr bwMode="auto">
                            <a:xfrm>
                              <a:off x="1171" y="1174"/>
                              <a:ext cx="128" cy="123"/>
                            </a:xfrm>
                            <a:custGeom>
                              <a:avLst/>
                              <a:gdLst/>
                              <a:ahLst/>
                              <a:cxnLst>
                                <a:cxn ang="0">
                                  <a:pos x="115" y="26"/>
                                </a:cxn>
                                <a:cxn ang="0">
                                  <a:pos x="98" y="9"/>
                                </a:cxn>
                                <a:cxn ang="0">
                                  <a:pos x="73" y="0"/>
                                </a:cxn>
                                <a:cxn ang="0">
                                  <a:pos x="47" y="5"/>
                                </a:cxn>
                                <a:cxn ang="0">
                                  <a:pos x="30" y="13"/>
                                </a:cxn>
                                <a:cxn ang="0">
                                  <a:pos x="8" y="30"/>
                                </a:cxn>
                                <a:cxn ang="0">
                                  <a:pos x="0" y="55"/>
                                </a:cxn>
                                <a:cxn ang="0">
                                  <a:pos x="0" y="81"/>
                                </a:cxn>
                                <a:cxn ang="0">
                                  <a:pos x="13" y="102"/>
                                </a:cxn>
                                <a:cxn ang="0">
                                  <a:pos x="34" y="114"/>
                                </a:cxn>
                                <a:cxn ang="0">
                                  <a:pos x="55" y="123"/>
                                </a:cxn>
                                <a:cxn ang="0">
                                  <a:pos x="81" y="123"/>
                                </a:cxn>
                                <a:cxn ang="0">
                                  <a:pos x="103" y="110"/>
                                </a:cxn>
                                <a:cxn ang="0">
                                  <a:pos x="120" y="93"/>
                                </a:cxn>
                                <a:cxn ang="0">
                                  <a:pos x="128" y="68"/>
                                </a:cxn>
                                <a:cxn ang="0">
                                  <a:pos x="124" y="51"/>
                                </a:cxn>
                                <a:cxn ang="0">
                                  <a:pos x="115" y="26"/>
                                </a:cxn>
                              </a:cxnLst>
                              <a:rect l="0" t="0" r="r" b="b"/>
                              <a:pathLst>
                                <a:path w="128" h="123">
                                  <a:moveTo>
                                    <a:pt x="115" y="26"/>
                                  </a:moveTo>
                                  <a:lnTo>
                                    <a:pt x="98" y="9"/>
                                  </a:lnTo>
                                  <a:lnTo>
                                    <a:pt x="73" y="0"/>
                                  </a:lnTo>
                                  <a:lnTo>
                                    <a:pt x="47" y="5"/>
                                  </a:lnTo>
                                  <a:lnTo>
                                    <a:pt x="30" y="13"/>
                                  </a:lnTo>
                                  <a:lnTo>
                                    <a:pt x="8" y="30"/>
                                  </a:lnTo>
                                  <a:lnTo>
                                    <a:pt x="0" y="55"/>
                                  </a:lnTo>
                                  <a:lnTo>
                                    <a:pt x="0" y="81"/>
                                  </a:lnTo>
                                  <a:lnTo>
                                    <a:pt x="13" y="102"/>
                                  </a:lnTo>
                                  <a:lnTo>
                                    <a:pt x="34" y="114"/>
                                  </a:lnTo>
                                  <a:lnTo>
                                    <a:pt x="55" y="123"/>
                                  </a:lnTo>
                                  <a:lnTo>
                                    <a:pt x="81" y="123"/>
                                  </a:lnTo>
                                  <a:lnTo>
                                    <a:pt x="103" y="110"/>
                                  </a:lnTo>
                                  <a:lnTo>
                                    <a:pt x="120" y="93"/>
                                  </a:lnTo>
                                  <a:lnTo>
                                    <a:pt x="128" y="68"/>
                                  </a:lnTo>
                                  <a:lnTo>
                                    <a:pt x="124" y="51"/>
                                  </a:lnTo>
                                  <a:lnTo>
                                    <a:pt x="115" y="26"/>
                                  </a:lnTo>
                                  <a:close/>
                                </a:path>
                              </a:pathLst>
                            </a:custGeom>
                            <a:solidFill>
                              <a:srgbClr val="910000"/>
                            </a:solidFill>
                            <a:ln w="9525">
                              <a:noFill/>
                              <a:round/>
                              <a:headEnd/>
                              <a:tailEnd/>
                            </a:ln>
                          </p:spPr>
                          <p:txBody>
                            <a:bodyPr/>
                            <a:lstStyle/>
                            <a:p>
                              <a:endParaRPr lang="en-US"/>
                            </a:p>
                          </p:txBody>
                        </p:sp>
                        <p:sp>
                          <p:nvSpPr>
                            <p:cNvPr id="266605" name="Freeform 365"/>
                            <p:cNvSpPr>
                              <a:spLocks/>
                            </p:cNvSpPr>
                            <p:nvPr/>
                          </p:nvSpPr>
                          <p:spPr bwMode="auto">
                            <a:xfrm>
                              <a:off x="1175" y="1179"/>
                              <a:ext cx="116" cy="114"/>
                            </a:xfrm>
                            <a:custGeom>
                              <a:avLst/>
                              <a:gdLst/>
                              <a:ahLst/>
                              <a:cxnLst>
                                <a:cxn ang="0">
                                  <a:pos x="107" y="25"/>
                                </a:cxn>
                                <a:cxn ang="0">
                                  <a:pos x="90" y="8"/>
                                </a:cxn>
                                <a:cxn ang="0">
                                  <a:pos x="64" y="0"/>
                                </a:cxn>
                                <a:cxn ang="0">
                                  <a:pos x="47" y="4"/>
                                </a:cxn>
                                <a:cxn ang="0">
                                  <a:pos x="26" y="12"/>
                                </a:cxn>
                                <a:cxn ang="0">
                                  <a:pos x="9" y="25"/>
                                </a:cxn>
                                <a:cxn ang="0">
                                  <a:pos x="0" y="50"/>
                                </a:cxn>
                                <a:cxn ang="0">
                                  <a:pos x="4" y="71"/>
                                </a:cxn>
                                <a:cxn ang="0">
                                  <a:pos x="13" y="93"/>
                                </a:cxn>
                                <a:cxn ang="0">
                                  <a:pos x="30" y="109"/>
                                </a:cxn>
                                <a:cxn ang="0">
                                  <a:pos x="51" y="114"/>
                                </a:cxn>
                                <a:cxn ang="0">
                                  <a:pos x="73" y="114"/>
                                </a:cxn>
                                <a:cxn ang="0">
                                  <a:pos x="94" y="101"/>
                                </a:cxn>
                                <a:cxn ang="0">
                                  <a:pos x="111" y="88"/>
                                </a:cxn>
                                <a:cxn ang="0">
                                  <a:pos x="116" y="67"/>
                                </a:cxn>
                                <a:cxn ang="0">
                                  <a:pos x="116" y="42"/>
                                </a:cxn>
                                <a:cxn ang="0">
                                  <a:pos x="107" y="25"/>
                                </a:cxn>
                              </a:cxnLst>
                              <a:rect l="0" t="0" r="r" b="b"/>
                              <a:pathLst>
                                <a:path w="116" h="114">
                                  <a:moveTo>
                                    <a:pt x="107" y="25"/>
                                  </a:moveTo>
                                  <a:lnTo>
                                    <a:pt x="90" y="8"/>
                                  </a:lnTo>
                                  <a:lnTo>
                                    <a:pt x="64" y="0"/>
                                  </a:lnTo>
                                  <a:lnTo>
                                    <a:pt x="47" y="4"/>
                                  </a:lnTo>
                                  <a:lnTo>
                                    <a:pt x="26" y="12"/>
                                  </a:lnTo>
                                  <a:lnTo>
                                    <a:pt x="9" y="25"/>
                                  </a:lnTo>
                                  <a:lnTo>
                                    <a:pt x="0" y="50"/>
                                  </a:lnTo>
                                  <a:lnTo>
                                    <a:pt x="4" y="71"/>
                                  </a:lnTo>
                                  <a:lnTo>
                                    <a:pt x="13" y="93"/>
                                  </a:lnTo>
                                  <a:lnTo>
                                    <a:pt x="30" y="109"/>
                                  </a:lnTo>
                                  <a:lnTo>
                                    <a:pt x="51" y="114"/>
                                  </a:lnTo>
                                  <a:lnTo>
                                    <a:pt x="73" y="114"/>
                                  </a:lnTo>
                                  <a:lnTo>
                                    <a:pt x="94" y="101"/>
                                  </a:lnTo>
                                  <a:lnTo>
                                    <a:pt x="111" y="88"/>
                                  </a:lnTo>
                                  <a:lnTo>
                                    <a:pt x="116" y="67"/>
                                  </a:lnTo>
                                  <a:lnTo>
                                    <a:pt x="116" y="42"/>
                                  </a:lnTo>
                                  <a:lnTo>
                                    <a:pt x="107" y="25"/>
                                  </a:lnTo>
                                  <a:close/>
                                </a:path>
                              </a:pathLst>
                            </a:custGeom>
                            <a:solidFill>
                              <a:srgbClr val="A10000"/>
                            </a:solidFill>
                            <a:ln w="9525">
                              <a:noFill/>
                              <a:round/>
                              <a:headEnd/>
                              <a:tailEnd/>
                            </a:ln>
                          </p:spPr>
                          <p:txBody>
                            <a:bodyPr/>
                            <a:lstStyle/>
                            <a:p>
                              <a:endParaRPr lang="en-US"/>
                            </a:p>
                          </p:txBody>
                        </p:sp>
                        <p:sp>
                          <p:nvSpPr>
                            <p:cNvPr id="266606" name="Freeform 366"/>
                            <p:cNvSpPr>
                              <a:spLocks/>
                            </p:cNvSpPr>
                            <p:nvPr/>
                          </p:nvSpPr>
                          <p:spPr bwMode="auto">
                            <a:xfrm>
                              <a:off x="1184" y="1187"/>
                              <a:ext cx="102" cy="101"/>
                            </a:xfrm>
                            <a:custGeom>
                              <a:avLst/>
                              <a:gdLst/>
                              <a:ahLst/>
                              <a:cxnLst>
                                <a:cxn ang="0">
                                  <a:pos x="90" y="21"/>
                                </a:cxn>
                                <a:cxn ang="0">
                                  <a:pos x="72" y="9"/>
                                </a:cxn>
                                <a:cxn ang="0">
                                  <a:pos x="55" y="0"/>
                                </a:cxn>
                                <a:cxn ang="0">
                                  <a:pos x="38" y="0"/>
                                </a:cxn>
                                <a:cxn ang="0">
                                  <a:pos x="17" y="9"/>
                                </a:cxn>
                                <a:cxn ang="0">
                                  <a:pos x="4" y="25"/>
                                </a:cxn>
                                <a:cxn ang="0">
                                  <a:pos x="0" y="42"/>
                                </a:cxn>
                                <a:cxn ang="0">
                                  <a:pos x="0" y="63"/>
                                </a:cxn>
                                <a:cxn ang="0">
                                  <a:pos x="8" y="80"/>
                                </a:cxn>
                                <a:cxn ang="0">
                                  <a:pos x="25" y="97"/>
                                </a:cxn>
                                <a:cxn ang="0">
                                  <a:pos x="42" y="101"/>
                                </a:cxn>
                                <a:cxn ang="0">
                                  <a:pos x="64" y="97"/>
                                </a:cxn>
                                <a:cxn ang="0">
                                  <a:pos x="81" y="89"/>
                                </a:cxn>
                                <a:cxn ang="0">
                                  <a:pos x="94" y="76"/>
                                </a:cxn>
                                <a:cxn ang="0">
                                  <a:pos x="102" y="55"/>
                                </a:cxn>
                                <a:cxn ang="0">
                                  <a:pos x="98" y="38"/>
                                </a:cxn>
                                <a:cxn ang="0">
                                  <a:pos x="90" y="21"/>
                                </a:cxn>
                              </a:cxnLst>
                              <a:rect l="0" t="0" r="r" b="b"/>
                              <a:pathLst>
                                <a:path w="102" h="101">
                                  <a:moveTo>
                                    <a:pt x="90" y="21"/>
                                  </a:moveTo>
                                  <a:lnTo>
                                    <a:pt x="72" y="9"/>
                                  </a:lnTo>
                                  <a:lnTo>
                                    <a:pt x="55" y="0"/>
                                  </a:lnTo>
                                  <a:lnTo>
                                    <a:pt x="38" y="0"/>
                                  </a:lnTo>
                                  <a:lnTo>
                                    <a:pt x="17" y="9"/>
                                  </a:lnTo>
                                  <a:lnTo>
                                    <a:pt x="4" y="25"/>
                                  </a:lnTo>
                                  <a:lnTo>
                                    <a:pt x="0" y="42"/>
                                  </a:lnTo>
                                  <a:lnTo>
                                    <a:pt x="0" y="63"/>
                                  </a:lnTo>
                                  <a:lnTo>
                                    <a:pt x="8" y="80"/>
                                  </a:lnTo>
                                  <a:lnTo>
                                    <a:pt x="25" y="97"/>
                                  </a:lnTo>
                                  <a:lnTo>
                                    <a:pt x="42" y="101"/>
                                  </a:lnTo>
                                  <a:lnTo>
                                    <a:pt x="64" y="97"/>
                                  </a:lnTo>
                                  <a:lnTo>
                                    <a:pt x="81" y="89"/>
                                  </a:lnTo>
                                  <a:lnTo>
                                    <a:pt x="94" y="76"/>
                                  </a:lnTo>
                                  <a:lnTo>
                                    <a:pt x="102" y="55"/>
                                  </a:lnTo>
                                  <a:lnTo>
                                    <a:pt x="98" y="38"/>
                                  </a:lnTo>
                                  <a:lnTo>
                                    <a:pt x="90" y="21"/>
                                  </a:lnTo>
                                  <a:close/>
                                </a:path>
                              </a:pathLst>
                            </a:custGeom>
                            <a:solidFill>
                              <a:srgbClr val="B40000"/>
                            </a:solidFill>
                            <a:ln w="9525">
                              <a:noFill/>
                              <a:round/>
                              <a:headEnd/>
                              <a:tailEnd/>
                            </a:ln>
                          </p:spPr>
                          <p:txBody>
                            <a:bodyPr/>
                            <a:lstStyle/>
                            <a:p>
                              <a:endParaRPr lang="en-US"/>
                            </a:p>
                          </p:txBody>
                        </p:sp>
                        <p:sp>
                          <p:nvSpPr>
                            <p:cNvPr id="266607" name="Freeform 367"/>
                            <p:cNvSpPr>
                              <a:spLocks/>
                            </p:cNvSpPr>
                            <p:nvPr/>
                          </p:nvSpPr>
                          <p:spPr bwMode="auto">
                            <a:xfrm>
                              <a:off x="1192" y="1191"/>
                              <a:ext cx="82" cy="89"/>
                            </a:xfrm>
                            <a:custGeom>
                              <a:avLst/>
                              <a:gdLst/>
                              <a:ahLst/>
                              <a:cxnLst>
                                <a:cxn ang="0">
                                  <a:pos x="77" y="17"/>
                                </a:cxn>
                                <a:cxn ang="0">
                                  <a:pos x="64" y="5"/>
                                </a:cxn>
                                <a:cxn ang="0">
                                  <a:pos x="47" y="0"/>
                                </a:cxn>
                                <a:cxn ang="0">
                                  <a:pos x="30" y="5"/>
                                </a:cxn>
                                <a:cxn ang="0">
                                  <a:pos x="17" y="9"/>
                                </a:cxn>
                                <a:cxn ang="0">
                                  <a:pos x="5" y="21"/>
                                </a:cxn>
                                <a:cxn ang="0">
                                  <a:pos x="0" y="38"/>
                                </a:cxn>
                                <a:cxn ang="0">
                                  <a:pos x="5" y="55"/>
                                </a:cxn>
                                <a:cxn ang="0">
                                  <a:pos x="9" y="72"/>
                                </a:cxn>
                                <a:cxn ang="0">
                                  <a:pos x="22" y="85"/>
                                </a:cxn>
                                <a:cxn ang="0">
                                  <a:pos x="39" y="89"/>
                                </a:cxn>
                                <a:cxn ang="0">
                                  <a:pos x="52" y="89"/>
                                </a:cxn>
                                <a:cxn ang="0">
                                  <a:pos x="69" y="76"/>
                                </a:cxn>
                                <a:cxn ang="0">
                                  <a:pos x="82" y="64"/>
                                </a:cxn>
                                <a:cxn ang="0">
                                  <a:pos x="82" y="51"/>
                                </a:cxn>
                                <a:cxn ang="0">
                                  <a:pos x="82" y="34"/>
                                </a:cxn>
                                <a:cxn ang="0">
                                  <a:pos x="77" y="17"/>
                                </a:cxn>
                              </a:cxnLst>
                              <a:rect l="0" t="0" r="r" b="b"/>
                              <a:pathLst>
                                <a:path w="82" h="89">
                                  <a:moveTo>
                                    <a:pt x="77" y="17"/>
                                  </a:moveTo>
                                  <a:lnTo>
                                    <a:pt x="64" y="5"/>
                                  </a:lnTo>
                                  <a:lnTo>
                                    <a:pt x="47" y="0"/>
                                  </a:lnTo>
                                  <a:lnTo>
                                    <a:pt x="30" y="5"/>
                                  </a:lnTo>
                                  <a:lnTo>
                                    <a:pt x="17" y="9"/>
                                  </a:lnTo>
                                  <a:lnTo>
                                    <a:pt x="5" y="21"/>
                                  </a:lnTo>
                                  <a:lnTo>
                                    <a:pt x="0" y="38"/>
                                  </a:lnTo>
                                  <a:lnTo>
                                    <a:pt x="5" y="55"/>
                                  </a:lnTo>
                                  <a:lnTo>
                                    <a:pt x="9" y="72"/>
                                  </a:lnTo>
                                  <a:lnTo>
                                    <a:pt x="22" y="85"/>
                                  </a:lnTo>
                                  <a:lnTo>
                                    <a:pt x="39" y="89"/>
                                  </a:lnTo>
                                  <a:lnTo>
                                    <a:pt x="52" y="89"/>
                                  </a:lnTo>
                                  <a:lnTo>
                                    <a:pt x="69" y="76"/>
                                  </a:lnTo>
                                  <a:lnTo>
                                    <a:pt x="82" y="64"/>
                                  </a:lnTo>
                                  <a:lnTo>
                                    <a:pt x="82" y="51"/>
                                  </a:lnTo>
                                  <a:lnTo>
                                    <a:pt x="82" y="34"/>
                                  </a:lnTo>
                                  <a:lnTo>
                                    <a:pt x="77" y="17"/>
                                  </a:lnTo>
                                  <a:close/>
                                </a:path>
                              </a:pathLst>
                            </a:custGeom>
                            <a:solidFill>
                              <a:srgbClr val="C60000"/>
                            </a:solidFill>
                            <a:ln w="9525">
                              <a:noFill/>
                              <a:round/>
                              <a:headEnd/>
                              <a:tailEnd/>
                            </a:ln>
                          </p:spPr>
                          <p:txBody>
                            <a:bodyPr/>
                            <a:lstStyle/>
                            <a:p>
                              <a:endParaRPr lang="en-US"/>
                            </a:p>
                          </p:txBody>
                        </p:sp>
                        <p:sp>
                          <p:nvSpPr>
                            <p:cNvPr id="266608" name="Freeform 368"/>
                            <p:cNvSpPr>
                              <a:spLocks/>
                            </p:cNvSpPr>
                            <p:nvPr/>
                          </p:nvSpPr>
                          <p:spPr bwMode="auto">
                            <a:xfrm>
                              <a:off x="1201" y="1204"/>
                              <a:ext cx="68" cy="68"/>
                            </a:xfrm>
                            <a:custGeom>
                              <a:avLst/>
                              <a:gdLst/>
                              <a:ahLst/>
                              <a:cxnLst>
                                <a:cxn ang="0">
                                  <a:pos x="60" y="8"/>
                                </a:cxn>
                                <a:cxn ang="0">
                                  <a:pos x="38" y="0"/>
                                </a:cxn>
                                <a:cxn ang="0">
                                  <a:pos x="21" y="0"/>
                                </a:cxn>
                                <a:cxn ang="0">
                                  <a:pos x="13" y="4"/>
                                </a:cxn>
                                <a:cxn ang="0">
                                  <a:pos x="4" y="13"/>
                                </a:cxn>
                                <a:cxn ang="0">
                                  <a:pos x="4" y="25"/>
                                </a:cxn>
                                <a:cxn ang="0">
                                  <a:pos x="0" y="42"/>
                                </a:cxn>
                                <a:cxn ang="0">
                                  <a:pos x="8" y="55"/>
                                </a:cxn>
                                <a:cxn ang="0">
                                  <a:pos x="17" y="63"/>
                                </a:cxn>
                                <a:cxn ang="0">
                                  <a:pos x="30" y="68"/>
                                </a:cxn>
                                <a:cxn ang="0">
                                  <a:pos x="43" y="68"/>
                                </a:cxn>
                                <a:cxn ang="0">
                                  <a:pos x="51" y="59"/>
                                </a:cxn>
                                <a:cxn ang="0">
                                  <a:pos x="64" y="51"/>
                                </a:cxn>
                                <a:cxn ang="0">
                                  <a:pos x="64" y="38"/>
                                </a:cxn>
                                <a:cxn ang="0">
                                  <a:pos x="68" y="25"/>
                                </a:cxn>
                                <a:cxn ang="0">
                                  <a:pos x="60" y="8"/>
                                </a:cxn>
                              </a:cxnLst>
                              <a:rect l="0" t="0" r="r" b="b"/>
                              <a:pathLst>
                                <a:path w="68" h="68">
                                  <a:moveTo>
                                    <a:pt x="60" y="8"/>
                                  </a:moveTo>
                                  <a:lnTo>
                                    <a:pt x="38" y="0"/>
                                  </a:lnTo>
                                  <a:lnTo>
                                    <a:pt x="21" y="0"/>
                                  </a:lnTo>
                                  <a:lnTo>
                                    <a:pt x="13" y="4"/>
                                  </a:lnTo>
                                  <a:lnTo>
                                    <a:pt x="4" y="13"/>
                                  </a:lnTo>
                                  <a:lnTo>
                                    <a:pt x="4" y="25"/>
                                  </a:lnTo>
                                  <a:lnTo>
                                    <a:pt x="0" y="42"/>
                                  </a:lnTo>
                                  <a:lnTo>
                                    <a:pt x="8" y="55"/>
                                  </a:lnTo>
                                  <a:lnTo>
                                    <a:pt x="17" y="63"/>
                                  </a:lnTo>
                                  <a:lnTo>
                                    <a:pt x="30" y="68"/>
                                  </a:lnTo>
                                  <a:lnTo>
                                    <a:pt x="43" y="68"/>
                                  </a:lnTo>
                                  <a:lnTo>
                                    <a:pt x="51" y="59"/>
                                  </a:lnTo>
                                  <a:lnTo>
                                    <a:pt x="64" y="51"/>
                                  </a:lnTo>
                                  <a:lnTo>
                                    <a:pt x="64" y="38"/>
                                  </a:lnTo>
                                  <a:lnTo>
                                    <a:pt x="68" y="25"/>
                                  </a:lnTo>
                                  <a:lnTo>
                                    <a:pt x="60" y="8"/>
                                  </a:lnTo>
                                  <a:close/>
                                </a:path>
                              </a:pathLst>
                            </a:custGeom>
                            <a:solidFill>
                              <a:srgbClr val="D70000"/>
                            </a:solidFill>
                            <a:ln w="9525">
                              <a:noFill/>
                              <a:round/>
                              <a:headEnd/>
                              <a:tailEnd/>
                            </a:ln>
                          </p:spPr>
                          <p:txBody>
                            <a:bodyPr/>
                            <a:lstStyle/>
                            <a:p>
                              <a:endParaRPr lang="en-US"/>
                            </a:p>
                          </p:txBody>
                        </p:sp>
                        <p:sp>
                          <p:nvSpPr>
                            <p:cNvPr id="266609" name="Freeform 369"/>
                            <p:cNvSpPr>
                              <a:spLocks/>
                            </p:cNvSpPr>
                            <p:nvPr/>
                          </p:nvSpPr>
                          <p:spPr bwMode="auto">
                            <a:xfrm>
                              <a:off x="1205" y="1204"/>
                              <a:ext cx="56" cy="63"/>
                            </a:xfrm>
                            <a:custGeom>
                              <a:avLst/>
                              <a:gdLst/>
                              <a:ahLst/>
                              <a:cxnLst>
                                <a:cxn ang="0">
                                  <a:pos x="56" y="13"/>
                                </a:cxn>
                                <a:cxn ang="0">
                                  <a:pos x="30" y="0"/>
                                </a:cxn>
                                <a:cxn ang="0">
                                  <a:pos x="21" y="4"/>
                                </a:cxn>
                                <a:cxn ang="0">
                                  <a:pos x="13" y="13"/>
                                </a:cxn>
                                <a:cxn ang="0">
                                  <a:pos x="0" y="21"/>
                                </a:cxn>
                                <a:cxn ang="0">
                                  <a:pos x="0" y="30"/>
                                </a:cxn>
                                <a:cxn ang="0">
                                  <a:pos x="0" y="42"/>
                                </a:cxn>
                                <a:cxn ang="0">
                                  <a:pos x="4" y="51"/>
                                </a:cxn>
                                <a:cxn ang="0">
                                  <a:pos x="13" y="59"/>
                                </a:cxn>
                                <a:cxn ang="0">
                                  <a:pos x="26" y="63"/>
                                </a:cxn>
                                <a:cxn ang="0">
                                  <a:pos x="39" y="63"/>
                                </a:cxn>
                                <a:cxn ang="0">
                                  <a:pos x="47" y="55"/>
                                </a:cxn>
                                <a:cxn ang="0">
                                  <a:pos x="56" y="46"/>
                                </a:cxn>
                                <a:cxn ang="0">
                                  <a:pos x="56" y="34"/>
                                </a:cxn>
                                <a:cxn ang="0">
                                  <a:pos x="56" y="13"/>
                                </a:cxn>
                              </a:cxnLst>
                              <a:rect l="0" t="0" r="r" b="b"/>
                              <a:pathLst>
                                <a:path w="56" h="63">
                                  <a:moveTo>
                                    <a:pt x="56" y="13"/>
                                  </a:moveTo>
                                  <a:lnTo>
                                    <a:pt x="30" y="0"/>
                                  </a:lnTo>
                                  <a:lnTo>
                                    <a:pt x="21" y="4"/>
                                  </a:lnTo>
                                  <a:lnTo>
                                    <a:pt x="13" y="13"/>
                                  </a:lnTo>
                                  <a:lnTo>
                                    <a:pt x="0" y="21"/>
                                  </a:lnTo>
                                  <a:lnTo>
                                    <a:pt x="0" y="30"/>
                                  </a:lnTo>
                                  <a:lnTo>
                                    <a:pt x="0" y="42"/>
                                  </a:lnTo>
                                  <a:lnTo>
                                    <a:pt x="4" y="51"/>
                                  </a:lnTo>
                                  <a:lnTo>
                                    <a:pt x="13" y="59"/>
                                  </a:lnTo>
                                  <a:lnTo>
                                    <a:pt x="26" y="63"/>
                                  </a:lnTo>
                                  <a:lnTo>
                                    <a:pt x="39" y="63"/>
                                  </a:lnTo>
                                  <a:lnTo>
                                    <a:pt x="47" y="55"/>
                                  </a:lnTo>
                                  <a:lnTo>
                                    <a:pt x="56" y="46"/>
                                  </a:lnTo>
                                  <a:lnTo>
                                    <a:pt x="56" y="34"/>
                                  </a:lnTo>
                                  <a:lnTo>
                                    <a:pt x="56" y="13"/>
                                  </a:lnTo>
                                  <a:close/>
                                </a:path>
                              </a:pathLst>
                            </a:custGeom>
                            <a:solidFill>
                              <a:srgbClr val="E50000"/>
                            </a:solidFill>
                            <a:ln w="9525">
                              <a:noFill/>
                              <a:round/>
                              <a:headEnd/>
                              <a:tailEnd/>
                            </a:ln>
                          </p:spPr>
                          <p:txBody>
                            <a:bodyPr/>
                            <a:lstStyle/>
                            <a:p>
                              <a:endParaRPr lang="en-US"/>
                            </a:p>
                          </p:txBody>
                        </p:sp>
                        <p:sp>
                          <p:nvSpPr>
                            <p:cNvPr id="266610" name="Freeform 370"/>
                            <p:cNvSpPr>
                              <a:spLocks/>
                            </p:cNvSpPr>
                            <p:nvPr/>
                          </p:nvSpPr>
                          <p:spPr bwMode="auto">
                            <a:xfrm>
                              <a:off x="1209" y="1217"/>
                              <a:ext cx="47" cy="42"/>
                            </a:xfrm>
                            <a:custGeom>
                              <a:avLst/>
                              <a:gdLst/>
                              <a:ahLst/>
                              <a:cxnLst>
                                <a:cxn ang="0">
                                  <a:pos x="43" y="8"/>
                                </a:cxn>
                                <a:cxn ang="0">
                                  <a:pos x="26" y="0"/>
                                </a:cxn>
                                <a:cxn ang="0">
                                  <a:pos x="9" y="4"/>
                                </a:cxn>
                                <a:cxn ang="0">
                                  <a:pos x="0" y="17"/>
                                </a:cxn>
                                <a:cxn ang="0">
                                  <a:pos x="5" y="38"/>
                                </a:cxn>
                                <a:cxn ang="0">
                                  <a:pos x="22" y="42"/>
                                </a:cxn>
                                <a:cxn ang="0">
                                  <a:pos x="39" y="38"/>
                                </a:cxn>
                                <a:cxn ang="0">
                                  <a:pos x="47" y="25"/>
                                </a:cxn>
                                <a:cxn ang="0">
                                  <a:pos x="43" y="8"/>
                                </a:cxn>
                              </a:cxnLst>
                              <a:rect l="0" t="0" r="r" b="b"/>
                              <a:pathLst>
                                <a:path w="47" h="42">
                                  <a:moveTo>
                                    <a:pt x="43" y="8"/>
                                  </a:moveTo>
                                  <a:lnTo>
                                    <a:pt x="26" y="0"/>
                                  </a:lnTo>
                                  <a:lnTo>
                                    <a:pt x="9" y="4"/>
                                  </a:lnTo>
                                  <a:lnTo>
                                    <a:pt x="0" y="17"/>
                                  </a:lnTo>
                                  <a:lnTo>
                                    <a:pt x="5" y="38"/>
                                  </a:lnTo>
                                  <a:lnTo>
                                    <a:pt x="22" y="42"/>
                                  </a:lnTo>
                                  <a:lnTo>
                                    <a:pt x="39" y="38"/>
                                  </a:lnTo>
                                  <a:lnTo>
                                    <a:pt x="47" y="25"/>
                                  </a:lnTo>
                                  <a:lnTo>
                                    <a:pt x="43" y="8"/>
                                  </a:lnTo>
                                  <a:close/>
                                </a:path>
                              </a:pathLst>
                            </a:custGeom>
                            <a:solidFill>
                              <a:srgbClr val="F00000"/>
                            </a:solidFill>
                            <a:ln w="9525">
                              <a:noFill/>
                              <a:round/>
                              <a:headEnd/>
                              <a:tailEnd/>
                            </a:ln>
                          </p:spPr>
                          <p:txBody>
                            <a:bodyPr/>
                            <a:lstStyle/>
                            <a:p>
                              <a:endParaRPr lang="en-US"/>
                            </a:p>
                          </p:txBody>
                        </p:sp>
                        <p:sp>
                          <p:nvSpPr>
                            <p:cNvPr id="266611" name="Freeform 371"/>
                            <p:cNvSpPr>
                              <a:spLocks/>
                            </p:cNvSpPr>
                            <p:nvPr/>
                          </p:nvSpPr>
                          <p:spPr bwMode="auto">
                            <a:xfrm>
                              <a:off x="1222" y="1225"/>
                              <a:ext cx="26" cy="25"/>
                            </a:xfrm>
                            <a:custGeom>
                              <a:avLst/>
                              <a:gdLst/>
                              <a:ahLst/>
                              <a:cxnLst>
                                <a:cxn ang="0">
                                  <a:pos x="22" y="4"/>
                                </a:cxn>
                                <a:cxn ang="0">
                                  <a:pos x="13" y="0"/>
                                </a:cxn>
                                <a:cxn ang="0">
                                  <a:pos x="4" y="0"/>
                                </a:cxn>
                                <a:cxn ang="0">
                                  <a:pos x="0" y="9"/>
                                </a:cxn>
                                <a:cxn ang="0">
                                  <a:pos x="0" y="21"/>
                                </a:cxn>
                                <a:cxn ang="0">
                                  <a:pos x="9" y="25"/>
                                </a:cxn>
                                <a:cxn ang="0">
                                  <a:pos x="22" y="21"/>
                                </a:cxn>
                                <a:cxn ang="0">
                                  <a:pos x="26" y="17"/>
                                </a:cxn>
                                <a:cxn ang="0">
                                  <a:pos x="22" y="4"/>
                                </a:cxn>
                              </a:cxnLst>
                              <a:rect l="0" t="0" r="r" b="b"/>
                              <a:pathLst>
                                <a:path w="26" h="25">
                                  <a:moveTo>
                                    <a:pt x="22" y="4"/>
                                  </a:moveTo>
                                  <a:lnTo>
                                    <a:pt x="13" y="0"/>
                                  </a:lnTo>
                                  <a:lnTo>
                                    <a:pt x="4" y="0"/>
                                  </a:lnTo>
                                  <a:lnTo>
                                    <a:pt x="0" y="9"/>
                                  </a:lnTo>
                                  <a:lnTo>
                                    <a:pt x="0" y="21"/>
                                  </a:lnTo>
                                  <a:lnTo>
                                    <a:pt x="9" y="25"/>
                                  </a:lnTo>
                                  <a:lnTo>
                                    <a:pt x="22" y="21"/>
                                  </a:lnTo>
                                  <a:lnTo>
                                    <a:pt x="26" y="17"/>
                                  </a:lnTo>
                                  <a:lnTo>
                                    <a:pt x="22" y="4"/>
                                  </a:lnTo>
                                  <a:close/>
                                </a:path>
                              </a:pathLst>
                            </a:custGeom>
                            <a:solidFill>
                              <a:srgbClr val="F70000"/>
                            </a:solidFill>
                            <a:ln w="9525">
                              <a:noFill/>
                              <a:round/>
                              <a:headEnd/>
                              <a:tailEnd/>
                            </a:ln>
                          </p:spPr>
                          <p:txBody>
                            <a:bodyPr/>
                            <a:lstStyle/>
                            <a:p>
                              <a:endParaRPr lang="en-US"/>
                            </a:p>
                          </p:txBody>
                        </p:sp>
                        <p:sp>
                          <p:nvSpPr>
                            <p:cNvPr id="266612" name="Freeform 372"/>
                            <p:cNvSpPr>
                              <a:spLocks/>
                            </p:cNvSpPr>
                            <p:nvPr/>
                          </p:nvSpPr>
                          <p:spPr bwMode="auto">
                            <a:xfrm>
                              <a:off x="1226" y="1234"/>
                              <a:ext cx="13" cy="8"/>
                            </a:xfrm>
                            <a:custGeom>
                              <a:avLst/>
                              <a:gdLst/>
                              <a:ahLst/>
                              <a:cxnLst>
                                <a:cxn ang="0">
                                  <a:pos x="13" y="4"/>
                                </a:cxn>
                                <a:cxn ang="0">
                                  <a:pos x="9" y="0"/>
                                </a:cxn>
                                <a:cxn ang="0">
                                  <a:pos x="5" y="0"/>
                                </a:cxn>
                                <a:cxn ang="0">
                                  <a:pos x="5" y="4"/>
                                </a:cxn>
                                <a:cxn ang="0">
                                  <a:pos x="0" y="4"/>
                                </a:cxn>
                                <a:cxn ang="0">
                                  <a:pos x="5" y="8"/>
                                </a:cxn>
                                <a:cxn ang="0">
                                  <a:pos x="13" y="8"/>
                                </a:cxn>
                                <a:cxn ang="0">
                                  <a:pos x="13" y="4"/>
                                </a:cxn>
                              </a:cxnLst>
                              <a:rect l="0" t="0" r="r" b="b"/>
                              <a:pathLst>
                                <a:path w="13" h="8">
                                  <a:moveTo>
                                    <a:pt x="13" y="4"/>
                                  </a:moveTo>
                                  <a:lnTo>
                                    <a:pt x="9" y="0"/>
                                  </a:lnTo>
                                  <a:lnTo>
                                    <a:pt x="5" y="0"/>
                                  </a:lnTo>
                                  <a:lnTo>
                                    <a:pt x="5" y="4"/>
                                  </a:lnTo>
                                  <a:lnTo>
                                    <a:pt x="0" y="4"/>
                                  </a:lnTo>
                                  <a:lnTo>
                                    <a:pt x="5" y="8"/>
                                  </a:lnTo>
                                  <a:lnTo>
                                    <a:pt x="13" y="8"/>
                                  </a:lnTo>
                                  <a:lnTo>
                                    <a:pt x="13" y="4"/>
                                  </a:lnTo>
                                  <a:close/>
                                </a:path>
                              </a:pathLst>
                            </a:custGeom>
                            <a:solidFill>
                              <a:srgbClr val="FC0000"/>
                            </a:solidFill>
                            <a:ln w="9525">
                              <a:noFill/>
                              <a:round/>
                              <a:headEnd/>
                              <a:tailEnd/>
                            </a:ln>
                          </p:spPr>
                          <p:txBody>
                            <a:bodyPr/>
                            <a:lstStyle/>
                            <a:p>
                              <a:endParaRPr lang="en-US"/>
                            </a:p>
                          </p:txBody>
                        </p:sp>
                      </p:grpSp>
                      <p:sp>
                        <p:nvSpPr>
                          <p:cNvPr id="266613" name="Freeform 373"/>
                          <p:cNvSpPr>
                            <a:spLocks/>
                          </p:cNvSpPr>
                          <p:nvPr/>
                        </p:nvSpPr>
                        <p:spPr bwMode="auto">
                          <a:xfrm>
                            <a:off x="1149" y="1158"/>
                            <a:ext cx="176" cy="168"/>
                          </a:xfrm>
                          <a:custGeom>
                            <a:avLst/>
                            <a:gdLst/>
                            <a:ahLst/>
                            <a:cxnLst>
                              <a:cxn ang="0">
                                <a:pos x="154" y="33"/>
                              </a:cxn>
                              <a:cxn ang="0">
                                <a:pos x="129" y="12"/>
                              </a:cxn>
                              <a:cxn ang="0">
                                <a:pos x="99" y="0"/>
                              </a:cxn>
                              <a:cxn ang="0">
                                <a:pos x="65" y="4"/>
                              </a:cxn>
                              <a:cxn ang="0">
                                <a:pos x="39" y="16"/>
                              </a:cxn>
                              <a:cxn ang="0">
                                <a:pos x="13" y="42"/>
                              </a:cxn>
                              <a:cxn ang="0">
                                <a:pos x="0" y="71"/>
                              </a:cxn>
                              <a:cxn ang="0">
                                <a:pos x="9" y="105"/>
                              </a:cxn>
                              <a:cxn ang="0">
                                <a:pos x="18" y="135"/>
                              </a:cxn>
                              <a:cxn ang="0">
                                <a:pos x="43" y="160"/>
                              </a:cxn>
                              <a:cxn ang="0">
                                <a:pos x="77" y="168"/>
                              </a:cxn>
                              <a:cxn ang="0">
                                <a:pos x="112" y="164"/>
                              </a:cxn>
                              <a:cxn ang="0">
                                <a:pos x="142" y="147"/>
                              </a:cxn>
                              <a:cxn ang="0">
                                <a:pos x="163" y="122"/>
                              </a:cxn>
                              <a:cxn ang="0">
                                <a:pos x="176" y="92"/>
                              </a:cxn>
                              <a:cxn ang="0">
                                <a:pos x="172" y="63"/>
                              </a:cxn>
                              <a:cxn ang="0">
                                <a:pos x="154" y="33"/>
                              </a:cxn>
                            </a:cxnLst>
                            <a:rect l="0" t="0" r="r" b="b"/>
                            <a:pathLst>
                              <a:path w="176" h="168">
                                <a:moveTo>
                                  <a:pt x="154" y="33"/>
                                </a:moveTo>
                                <a:lnTo>
                                  <a:pt x="129" y="12"/>
                                </a:lnTo>
                                <a:lnTo>
                                  <a:pt x="99" y="0"/>
                                </a:lnTo>
                                <a:lnTo>
                                  <a:pt x="65" y="4"/>
                                </a:lnTo>
                                <a:lnTo>
                                  <a:pt x="39" y="16"/>
                                </a:lnTo>
                                <a:lnTo>
                                  <a:pt x="13" y="42"/>
                                </a:lnTo>
                                <a:lnTo>
                                  <a:pt x="0" y="71"/>
                                </a:lnTo>
                                <a:lnTo>
                                  <a:pt x="9" y="105"/>
                                </a:lnTo>
                                <a:lnTo>
                                  <a:pt x="18" y="135"/>
                                </a:lnTo>
                                <a:lnTo>
                                  <a:pt x="43" y="160"/>
                                </a:lnTo>
                                <a:lnTo>
                                  <a:pt x="77" y="168"/>
                                </a:lnTo>
                                <a:lnTo>
                                  <a:pt x="112" y="164"/>
                                </a:lnTo>
                                <a:lnTo>
                                  <a:pt x="142" y="147"/>
                                </a:lnTo>
                                <a:lnTo>
                                  <a:pt x="163" y="122"/>
                                </a:lnTo>
                                <a:lnTo>
                                  <a:pt x="176" y="92"/>
                                </a:lnTo>
                                <a:lnTo>
                                  <a:pt x="172" y="63"/>
                                </a:lnTo>
                                <a:lnTo>
                                  <a:pt x="154" y="33"/>
                                </a:lnTo>
                                <a:close/>
                              </a:path>
                            </a:pathLst>
                          </a:custGeom>
                          <a:noFill/>
                          <a:ln w="6350">
                            <a:solidFill>
                              <a:srgbClr val="000000"/>
                            </a:solidFill>
                            <a:prstDash val="solid"/>
                            <a:round/>
                            <a:headEnd/>
                            <a:tailEnd/>
                          </a:ln>
                        </p:spPr>
                        <p:txBody>
                          <a:bodyPr/>
                          <a:lstStyle/>
                          <a:p>
                            <a:endParaRPr lang="en-US"/>
                          </a:p>
                        </p:txBody>
                      </p:sp>
                    </p:grpSp>
                    <p:grpSp>
                      <p:nvGrpSpPr>
                        <p:cNvPr id="266493" name="Group 374"/>
                        <p:cNvGrpSpPr>
                          <a:grpSpLocks/>
                        </p:cNvGrpSpPr>
                        <p:nvPr/>
                      </p:nvGrpSpPr>
                      <p:grpSpPr bwMode="auto">
                        <a:xfrm>
                          <a:off x="1214" y="1263"/>
                          <a:ext cx="167" cy="160"/>
                          <a:chOff x="1214" y="1263"/>
                          <a:chExt cx="167" cy="160"/>
                        </a:xfrm>
                      </p:grpSpPr>
                      <p:grpSp>
                        <p:nvGrpSpPr>
                          <p:cNvPr id="803" name="Group 375"/>
                          <p:cNvGrpSpPr>
                            <a:grpSpLocks/>
                          </p:cNvGrpSpPr>
                          <p:nvPr/>
                        </p:nvGrpSpPr>
                        <p:grpSpPr bwMode="auto">
                          <a:xfrm>
                            <a:off x="1214" y="1263"/>
                            <a:ext cx="167" cy="160"/>
                            <a:chOff x="1214" y="1263"/>
                            <a:chExt cx="167" cy="160"/>
                          </a:xfrm>
                        </p:grpSpPr>
                        <p:sp>
                          <p:nvSpPr>
                            <p:cNvPr id="266616" name="Freeform 376"/>
                            <p:cNvSpPr>
                              <a:spLocks/>
                            </p:cNvSpPr>
                            <p:nvPr/>
                          </p:nvSpPr>
                          <p:spPr bwMode="auto">
                            <a:xfrm>
                              <a:off x="1214" y="1263"/>
                              <a:ext cx="167" cy="160"/>
                            </a:xfrm>
                            <a:custGeom>
                              <a:avLst/>
                              <a:gdLst/>
                              <a:ahLst/>
                              <a:cxnLst>
                                <a:cxn ang="0">
                                  <a:pos x="154" y="34"/>
                                </a:cxn>
                                <a:cxn ang="0">
                                  <a:pos x="128" y="9"/>
                                </a:cxn>
                                <a:cxn ang="0">
                                  <a:pos x="98" y="0"/>
                                </a:cxn>
                                <a:cxn ang="0">
                                  <a:pos x="64" y="4"/>
                                </a:cxn>
                                <a:cxn ang="0">
                                  <a:pos x="30" y="17"/>
                                </a:cxn>
                                <a:cxn ang="0">
                                  <a:pos x="12" y="42"/>
                                </a:cxn>
                                <a:cxn ang="0">
                                  <a:pos x="0" y="72"/>
                                </a:cxn>
                                <a:cxn ang="0">
                                  <a:pos x="0" y="106"/>
                                </a:cxn>
                                <a:cxn ang="0">
                                  <a:pos x="17" y="131"/>
                                </a:cxn>
                                <a:cxn ang="0">
                                  <a:pos x="42" y="156"/>
                                </a:cxn>
                                <a:cxn ang="0">
                                  <a:pos x="72" y="160"/>
                                </a:cxn>
                                <a:cxn ang="0">
                                  <a:pos x="107" y="160"/>
                                </a:cxn>
                                <a:cxn ang="0">
                                  <a:pos x="137" y="148"/>
                                </a:cxn>
                                <a:cxn ang="0">
                                  <a:pos x="162" y="122"/>
                                </a:cxn>
                                <a:cxn ang="0">
                                  <a:pos x="167" y="93"/>
                                </a:cxn>
                                <a:cxn ang="0">
                                  <a:pos x="167" y="59"/>
                                </a:cxn>
                                <a:cxn ang="0">
                                  <a:pos x="154" y="34"/>
                                </a:cxn>
                              </a:cxnLst>
                              <a:rect l="0" t="0" r="r" b="b"/>
                              <a:pathLst>
                                <a:path w="167" h="160">
                                  <a:moveTo>
                                    <a:pt x="154" y="34"/>
                                  </a:moveTo>
                                  <a:lnTo>
                                    <a:pt x="128" y="9"/>
                                  </a:lnTo>
                                  <a:lnTo>
                                    <a:pt x="98" y="0"/>
                                  </a:lnTo>
                                  <a:lnTo>
                                    <a:pt x="64" y="4"/>
                                  </a:lnTo>
                                  <a:lnTo>
                                    <a:pt x="30" y="17"/>
                                  </a:lnTo>
                                  <a:lnTo>
                                    <a:pt x="12" y="42"/>
                                  </a:lnTo>
                                  <a:lnTo>
                                    <a:pt x="0" y="72"/>
                                  </a:lnTo>
                                  <a:lnTo>
                                    <a:pt x="0" y="106"/>
                                  </a:lnTo>
                                  <a:lnTo>
                                    <a:pt x="17" y="131"/>
                                  </a:lnTo>
                                  <a:lnTo>
                                    <a:pt x="42" y="156"/>
                                  </a:lnTo>
                                  <a:lnTo>
                                    <a:pt x="72" y="160"/>
                                  </a:lnTo>
                                  <a:lnTo>
                                    <a:pt x="107" y="160"/>
                                  </a:lnTo>
                                  <a:lnTo>
                                    <a:pt x="137" y="148"/>
                                  </a:lnTo>
                                  <a:lnTo>
                                    <a:pt x="162" y="122"/>
                                  </a:lnTo>
                                  <a:lnTo>
                                    <a:pt x="167" y="93"/>
                                  </a:lnTo>
                                  <a:lnTo>
                                    <a:pt x="167" y="59"/>
                                  </a:lnTo>
                                  <a:lnTo>
                                    <a:pt x="154" y="34"/>
                                  </a:lnTo>
                                  <a:close/>
                                </a:path>
                              </a:pathLst>
                            </a:custGeom>
                            <a:solidFill>
                              <a:srgbClr val="172F76"/>
                            </a:solidFill>
                            <a:ln w="9525">
                              <a:noFill/>
                              <a:round/>
                              <a:headEnd/>
                              <a:tailEnd/>
                            </a:ln>
                          </p:spPr>
                          <p:txBody>
                            <a:bodyPr/>
                            <a:lstStyle/>
                            <a:p>
                              <a:endParaRPr lang="en-US"/>
                            </a:p>
                          </p:txBody>
                        </p:sp>
                        <p:sp>
                          <p:nvSpPr>
                            <p:cNvPr id="266617" name="Freeform 377"/>
                            <p:cNvSpPr>
                              <a:spLocks/>
                            </p:cNvSpPr>
                            <p:nvPr/>
                          </p:nvSpPr>
                          <p:spPr bwMode="auto">
                            <a:xfrm>
                              <a:off x="1218" y="1263"/>
                              <a:ext cx="158" cy="152"/>
                            </a:xfrm>
                            <a:custGeom>
                              <a:avLst/>
                              <a:gdLst/>
                              <a:ahLst/>
                              <a:cxnLst>
                                <a:cxn ang="0">
                                  <a:pos x="141" y="30"/>
                                </a:cxn>
                                <a:cxn ang="0">
                                  <a:pos x="120" y="9"/>
                                </a:cxn>
                                <a:cxn ang="0">
                                  <a:pos x="90" y="0"/>
                                </a:cxn>
                                <a:cxn ang="0">
                                  <a:pos x="60" y="4"/>
                                </a:cxn>
                                <a:cxn ang="0">
                                  <a:pos x="26" y="17"/>
                                </a:cxn>
                                <a:cxn ang="0">
                                  <a:pos x="8" y="38"/>
                                </a:cxn>
                                <a:cxn ang="0">
                                  <a:pos x="0" y="68"/>
                                </a:cxn>
                                <a:cxn ang="0">
                                  <a:pos x="0" y="97"/>
                                </a:cxn>
                                <a:cxn ang="0">
                                  <a:pos x="17" y="127"/>
                                </a:cxn>
                                <a:cxn ang="0">
                                  <a:pos x="38" y="144"/>
                                </a:cxn>
                                <a:cxn ang="0">
                                  <a:pos x="68" y="152"/>
                                </a:cxn>
                                <a:cxn ang="0">
                                  <a:pos x="98" y="152"/>
                                </a:cxn>
                                <a:cxn ang="0">
                                  <a:pos x="128" y="139"/>
                                </a:cxn>
                                <a:cxn ang="0">
                                  <a:pos x="150" y="114"/>
                                </a:cxn>
                                <a:cxn ang="0">
                                  <a:pos x="158" y="84"/>
                                </a:cxn>
                                <a:cxn ang="0">
                                  <a:pos x="158" y="55"/>
                                </a:cxn>
                                <a:cxn ang="0">
                                  <a:pos x="141" y="30"/>
                                </a:cxn>
                              </a:cxnLst>
                              <a:rect l="0" t="0" r="r" b="b"/>
                              <a:pathLst>
                                <a:path w="158" h="152">
                                  <a:moveTo>
                                    <a:pt x="141" y="30"/>
                                  </a:moveTo>
                                  <a:lnTo>
                                    <a:pt x="120" y="9"/>
                                  </a:lnTo>
                                  <a:lnTo>
                                    <a:pt x="90" y="0"/>
                                  </a:lnTo>
                                  <a:lnTo>
                                    <a:pt x="60" y="4"/>
                                  </a:lnTo>
                                  <a:lnTo>
                                    <a:pt x="26" y="17"/>
                                  </a:lnTo>
                                  <a:lnTo>
                                    <a:pt x="8" y="38"/>
                                  </a:lnTo>
                                  <a:lnTo>
                                    <a:pt x="0" y="68"/>
                                  </a:lnTo>
                                  <a:lnTo>
                                    <a:pt x="0" y="97"/>
                                  </a:lnTo>
                                  <a:lnTo>
                                    <a:pt x="17" y="127"/>
                                  </a:lnTo>
                                  <a:lnTo>
                                    <a:pt x="38" y="144"/>
                                  </a:lnTo>
                                  <a:lnTo>
                                    <a:pt x="68" y="152"/>
                                  </a:lnTo>
                                  <a:lnTo>
                                    <a:pt x="98" y="152"/>
                                  </a:lnTo>
                                  <a:lnTo>
                                    <a:pt x="128" y="139"/>
                                  </a:lnTo>
                                  <a:lnTo>
                                    <a:pt x="150" y="114"/>
                                  </a:lnTo>
                                  <a:lnTo>
                                    <a:pt x="158" y="84"/>
                                  </a:lnTo>
                                  <a:lnTo>
                                    <a:pt x="158" y="55"/>
                                  </a:lnTo>
                                  <a:lnTo>
                                    <a:pt x="141" y="30"/>
                                  </a:lnTo>
                                  <a:close/>
                                </a:path>
                              </a:pathLst>
                            </a:custGeom>
                            <a:solidFill>
                              <a:srgbClr val="18317B"/>
                            </a:solidFill>
                            <a:ln w="9525">
                              <a:noFill/>
                              <a:round/>
                              <a:headEnd/>
                              <a:tailEnd/>
                            </a:ln>
                          </p:spPr>
                          <p:txBody>
                            <a:bodyPr/>
                            <a:lstStyle/>
                            <a:p>
                              <a:endParaRPr lang="en-US"/>
                            </a:p>
                          </p:txBody>
                        </p:sp>
                        <p:sp>
                          <p:nvSpPr>
                            <p:cNvPr id="266618" name="Freeform 378"/>
                            <p:cNvSpPr>
                              <a:spLocks/>
                            </p:cNvSpPr>
                            <p:nvPr/>
                          </p:nvSpPr>
                          <p:spPr bwMode="auto">
                            <a:xfrm>
                              <a:off x="1226" y="1272"/>
                              <a:ext cx="142" cy="135"/>
                            </a:xfrm>
                            <a:custGeom>
                              <a:avLst/>
                              <a:gdLst/>
                              <a:ahLst/>
                              <a:cxnLst>
                                <a:cxn ang="0">
                                  <a:pos x="129" y="25"/>
                                </a:cxn>
                                <a:cxn ang="0">
                                  <a:pos x="107" y="4"/>
                                </a:cxn>
                                <a:cxn ang="0">
                                  <a:pos x="82" y="0"/>
                                </a:cxn>
                                <a:cxn ang="0">
                                  <a:pos x="52" y="0"/>
                                </a:cxn>
                                <a:cxn ang="0">
                                  <a:pos x="26" y="12"/>
                                </a:cxn>
                                <a:cxn ang="0">
                                  <a:pos x="9" y="33"/>
                                </a:cxn>
                                <a:cxn ang="0">
                                  <a:pos x="0" y="59"/>
                                </a:cxn>
                                <a:cxn ang="0">
                                  <a:pos x="0" y="88"/>
                                </a:cxn>
                                <a:cxn ang="0">
                                  <a:pos x="13" y="109"/>
                                </a:cxn>
                                <a:cxn ang="0">
                                  <a:pos x="35" y="126"/>
                                </a:cxn>
                                <a:cxn ang="0">
                                  <a:pos x="60" y="135"/>
                                </a:cxn>
                                <a:cxn ang="0">
                                  <a:pos x="90" y="135"/>
                                </a:cxn>
                                <a:cxn ang="0">
                                  <a:pos x="116" y="126"/>
                                </a:cxn>
                                <a:cxn ang="0">
                                  <a:pos x="133" y="101"/>
                                </a:cxn>
                                <a:cxn ang="0">
                                  <a:pos x="142" y="75"/>
                                </a:cxn>
                                <a:cxn ang="0">
                                  <a:pos x="142" y="50"/>
                                </a:cxn>
                                <a:cxn ang="0">
                                  <a:pos x="129" y="25"/>
                                </a:cxn>
                              </a:cxnLst>
                              <a:rect l="0" t="0" r="r" b="b"/>
                              <a:pathLst>
                                <a:path w="142" h="135">
                                  <a:moveTo>
                                    <a:pt x="129" y="25"/>
                                  </a:moveTo>
                                  <a:lnTo>
                                    <a:pt x="107" y="4"/>
                                  </a:lnTo>
                                  <a:lnTo>
                                    <a:pt x="82" y="0"/>
                                  </a:lnTo>
                                  <a:lnTo>
                                    <a:pt x="52" y="0"/>
                                  </a:lnTo>
                                  <a:lnTo>
                                    <a:pt x="26" y="12"/>
                                  </a:lnTo>
                                  <a:lnTo>
                                    <a:pt x="9" y="33"/>
                                  </a:lnTo>
                                  <a:lnTo>
                                    <a:pt x="0" y="59"/>
                                  </a:lnTo>
                                  <a:lnTo>
                                    <a:pt x="0" y="88"/>
                                  </a:lnTo>
                                  <a:lnTo>
                                    <a:pt x="13" y="109"/>
                                  </a:lnTo>
                                  <a:lnTo>
                                    <a:pt x="35" y="126"/>
                                  </a:lnTo>
                                  <a:lnTo>
                                    <a:pt x="60" y="135"/>
                                  </a:lnTo>
                                  <a:lnTo>
                                    <a:pt x="90" y="135"/>
                                  </a:lnTo>
                                  <a:lnTo>
                                    <a:pt x="116" y="126"/>
                                  </a:lnTo>
                                  <a:lnTo>
                                    <a:pt x="133" y="101"/>
                                  </a:lnTo>
                                  <a:lnTo>
                                    <a:pt x="142" y="75"/>
                                  </a:lnTo>
                                  <a:lnTo>
                                    <a:pt x="142" y="50"/>
                                  </a:lnTo>
                                  <a:lnTo>
                                    <a:pt x="129" y="25"/>
                                  </a:lnTo>
                                  <a:close/>
                                </a:path>
                              </a:pathLst>
                            </a:custGeom>
                            <a:solidFill>
                              <a:srgbClr val="193484"/>
                            </a:solidFill>
                            <a:ln w="9525">
                              <a:noFill/>
                              <a:round/>
                              <a:headEnd/>
                              <a:tailEnd/>
                            </a:ln>
                          </p:spPr>
                          <p:txBody>
                            <a:bodyPr/>
                            <a:lstStyle/>
                            <a:p>
                              <a:endParaRPr lang="en-US"/>
                            </a:p>
                          </p:txBody>
                        </p:sp>
                        <p:sp>
                          <p:nvSpPr>
                            <p:cNvPr id="266619" name="Freeform 379"/>
                            <p:cNvSpPr>
                              <a:spLocks/>
                            </p:cNvSpPr>
                            <p:nvPr/>
                          </p:nvSpPr>
                          <p:spPr bwMode="auto">
                            <a:xfrm>
                              <a:off x="1235" y="1280"/>
                              <a:ext cx="124" cy="122"/>
                            </a:xfrm>
                            <a:custGeom>
                              <a:avLst/>
                              <a:gdLst/>
                              <a:ahLst/>
                              <a:cxnLst>
                                <a:cxn ang="0">
                                  <a:pos x="111" y="25"/>
                                </a:cxn>
                                <a:cxn ang="0">
                                  <a:pos x="98" y="8"/>
                                </a:cxn>
                                <a:cxn ang="0">
                                  <a:pos x="73" y="0"/>
                                </a:cxn>
                                <a:cxn ang="0">
                                  <a:pos x="47" y="0"/>
                                </a:cxn>
                                <a:cxn ang="0">
                                  <a:pos x="21" y="8"/>
                                </a:cxn>
                                <a:cxn ang="0">
                                  <a:pos x="9" y="29"/>
                                </a:cxn>
                                <a:cxn ang="0">
                                  <a:pos x="0" y="51"/>
                                </a:cxn>
                                <a:cxn ang="0">
                                  <a:pos x="0" y="76"/>
                                </a:cxn>
                                <a:cxn ang="0">
                                  <a:pos x="9" y="93"/>
                                </a:cxn>
                                <a:cxn ang="0">
                                  <a:pos x="30" y="110"/>
                                </a:cxn>
                                <a:cxn ang="0">
                                  <a:pos x="56" y="118"/>
                                </a:cxn>
                                <a:cxn ang="0">
                                  <a:pos x="77" y="122"/>
                                </a:cxn>
                                <a:cxn ang="0">
                                  <a:pos x="98" y="110"/>
                                </a:cxn>
                                <a:cxn ang="0">
                                  <a:pos x="116" y="93"/>
                                </a:cxn>
                                <a:cxn ang="0">
                                  <a:pos x="124" y="67"/>
                                </a:cxn>
                                <a:cxn ang="0">
                                  <a:pos x="124" y="46"/>
                                </a:cxn>
                                <a:cxn ang="0">
                                  <a:pos x="111" y="25"/>
                                </a:cxn>
                              </a:cxnLst>
                              <a:rect l="0" t="0" r="r" b="b"/>
                              <a:pathLst>
                                <a:path w="124" h="122">
                                  <a:moveTo>
                                    <a:pt x="111" y="25"/>
                                  </a:moveTo>
                                  <a:lnTo>
                                    <a:pt x="98" y="8"/>
                                  </a:lnTo>
                                  <a:lnTo>
                                    <a:pt x="73" y="0"/>
                                  </a:lnTo>
                                  <a:lnTo>
                                    <a:pt x="47" y="0"/>
                                  </a:lnTo>
                                  <a:lnTo>
                                    <a:pt x="21" y="8"/>
                                  </a:lnTo>
                                  <a:lnTo>
                                    <a:pt x="9" y="29"/>
                                  </a:lnTo>
                                  <a:lnTo>
                                    <a:pt x="0" y="51"/>
                                  </a:lnTo>
                                  <a:lnTo>
                                    <a:pt x="0" y="76"/>
                                  </a:lnTo>
                                  <a:lnTo>
                                    <a:pt x="9" y="93"/>
                                  </a:lnTo>
                                  <a:lnTo>
                                    <a:pt x="30" y="110"/>
                                  </a:lnTo>
                                  <a:lnTo>
                                    <a:pt x="56" y="118"/>
                                  </a:lnTo>
                                  <a:lnTo>
                                    <a:pt x="77" y="122"/>
                                  </a:lnTo>
                                  <a:lnTo>
                                    <a:pt x="98" y="110"/>
                                  </a:lnTo>
                                  <a:lnTo>
                                    <a:pt x="116" y="93"/>
                                  </a:lnTo>
                                  <a:lnTo>
                                    <a:pt x="124" y="67"/>
                                  </a:lnTo>
                                  <a:lnTo>
                                    <a:pt x="124" y="46"/>
                                  </a:lnTo>
                                  <a:lnTo>
                                    <a:pt x="111" y="25"/>
                                  </a:lnTo>
                                  <a:close/>
                                </a:path>
                              </a:pathLst>
                            </a:custGeom>
                            <a:solidFill>
                              <a:srgbClr val="1C3991"/>
                            </a:solidFill>
                            <a:ln w="9525">
                              <a:noFill/>
                              <a:round/>
                              <a:headEnd/>
                              <a:tailEnd/>
                            </a:ln>
                          </p:spPr>
                          <p:txBody>
                            <a:bodyPr/>
                            <a:lstStyle/>
                            <a:p>
                              <a:endParaRPr lang="en-US"/>
                            </a:p>
                          </p:txBody>
                        </p:sp>
                        <p:sp>
                          <p:nvSpPr>
                            <p:cNvPr id="266620" name="Freeform 380"/>
                            <p:cNvSpPr>
                              <a:spLocks/>
                            </p:cNvSpPr>
                            <p:nvPr/>
                          </p:nvSpPr>
                          <p:spPr bwMode="auto">
                            <a:xfrm>
                              <a:off x="1239" y="1280"/>
                              <a:ext cx="116" cy="114"/>
                            </a:xfrm>
                            <a:custGeom>
                              <a:avLst/>
                              <a:gdLst/>
                              <a:ahLst/>
                              <a:cxnLst>
                                <a:cxn ang="0">
                                  <a:pos x="107" y="29"/>
                                </a:cxn>
                                <a:cxn ang="0">
                                  <a:pos x="90" y="8"/>
                                </a:cxn>
                                <a:cxn ang="0">
                                  <a:pos x="69" y="0"/>
                                </a:cxn>
                                <a:cxn ang="0">
                                  <a:pos x="43" y="4"/>
                                </a:cxn>
                                <a:cxn ang="0">
                                  <a:pos x="22" y="13"/>
                                </a:cxn>
                                <a:cxn ang="0">
                                  <a:pos x="9" y="34"/>
                                </a:cxn>
                                <a:cxn ang="0">
                                  <a:pos x="0" y="55"/>
                                </a:cxn>
                                <a:cxn ang="0">
                                  <a:pos x="5" y="72"/>
                                </a:cxn>
                                <a:cxn ang="0">
                                  <a:pos x="13" y="93"/>
                                </a:cxn>
                                <a:cxn ang="0">
                                  <a:pos x="30" y="105"/>
                                </a:cxn>
                                <a:cxn ang="0">
                                  <a:pos x="56" y="114"/>
                                </a:cxn>
                                <a:cxn ang="0">
                                  <a:pos x="73" y="114"/>
                                </a:cxn>
                                <a:cxn ang="0">
                                  <a:pos x="94" y="105"/>
                                </a:cxn>
                                <a:cxn ang="0">
                                  <a:pos x="107" y="89"/>
                                </a:cxn>
                                <a:cxn ang="0">
                                  <a:pos x="116" y="67"/>
                                </a:cxn>
                                <a:cxn ang="0">
                                  <a:pos x="116" y="46"/>
                                </a:cxn>
                                <a:cxn ang="0">
                                  <a:pos x="107" y="29"/>
                                </a:cxn>
                              </a:cxnLst>
                              <a:rect l="0" t="0" r="r" b="b"/>
                              <a:pathLst>
                                <a:path w="116" h="114">
                                  <a:moveTo>
                                    <a:pt x="107" y="29"/>
                                  </a:moveTo>
                                  <a:lnTo>
                                    <a:pt x="90" y="8"/>
                                  </a:lnTo>
                                  <a:lnTo>
                                    <a:pt x="69" y="0"/>
                                  </a:lnTo>
                                  <a:lnTo>
                                    <a:pt x="43" y="4"/>
                                  </a:lnTo>
                                  <a:lnTo>
                                    <a:pt x="22" y="13"/>
                                  </a:lnTo>
                                  <a:lnTo>
                                    <a:pt x="9" y="34"/>
                                  </a:lnTo>
                                  <a:lnTo>
                                    <a:pt x="0" y="55"/>
                                  </a:lnTo>
                                  <a:lnTo>
                                    <a:pt x="5" y="72"/>
                                  </a:lnTo>
                                  <a:lnTo>
                                    <a:pt x="13" y="93"/>
                                  </a:lnTo>
                                  <a:lnTo>
                                    <a:pt x="30" y="105"/>
                                  </a:lnTo>
                                  <a:lnTo>
                                    <a:pt x="56" y="114"/>
                                  </a:lnTo>
                                  <a:lnTo>
                                    <a:pt x="73" y="114"/>
                                  </a:lnTo>
                                  <a:lnTo>
                                    <a:pt x="94" y="105"/>
                                  </a:lnTo>
                                  <a:lnTo>
                                    <a:pt x="107" y="89"/>
                                  </a:lnTo>
                                  <a:lnTo>
                                    <a:pt x="116" y="67"/>
                                  </a:lnTo>
                                  <a:lnTo>
                                    <a:pt x="116" y="46"/>
                                  </a:lnTo>
                                  <a:lnTo>
                                    <a:pt x="107" y="29"/>
                                  </a:lnTo>
                                  <a:close/>
                                </a:path>
                              </a:pathLst>
                            </a:custGeom>
                            <a:solidFill>
                              <a:srgbClr val="2040A1"/>
                            </a:solidFill>
                            <a:ln w="9525">
                              <a:noFill/>
                              <a:round/>
                              <a:headEnd/>
                              <a:tailEnd/>
                            </a:ln>
                          </p:spPr>
                          <p:txBody>
                            <a:bodyPr/>
                            <a:lstStyle/>
                            <a:p>
                              <a:endParaRPr lang="en-US"/>
                            </a:p>
                          </p:txBody>
                        </p:sp>
                        <p:sp>
                          <p:nvSpPr>
                            <p:cNvPr id="266621" name="Freeform 381"/>
                            <p:cNvSpPr>
                              <a:spLocks/>
                            </p:cNvSpPr>
                            <p:nvPr/>
                          </p:nvSpPr>
                          <p:spPr bwMode="auto">
                            <a:xfrm>
                              <a:off x="1248" y="1293"/>
                              <a:ext cx="103" cy="97"/>
                            </a:xfrm>
                            <a:custGeom>
                              <a:avLst/>
                              <a:gdLst/>
                              <a:ahLst/>
                              <a:cxnLst>
                                <a:cxn ang="0">
                                  <a:pos x="94" y="16"/>
                                </a:cxn>
                                <a:cxn ang="0">
                                  <a:pos x="77" y="4"/>
                                </a:cxn>
                                <a:cxn ang="0">
                                  <a:pos x="60" y="0"/>
                                </a:cxn>
                                <a:cxn ang="0">
                                  <a:pos x="38" y="0"/>
                                </a:cxn>
                                <a:cxn ang="0">
                                  <a:pos x="21" y="8"/>
                                </a:cxn>
                                <a:cxn ang="0">
                                  <a:pos x="4" y="25"/>
                                </a:cxn>
                                <a:cxn ang="0">
                                  <a:pos x="0" y="42"/>
                                </a:cxn>
                                <a:cxn ang="0">
                                  <a:pos x="0" y="59"/>
                                </a:cxn>
                                <a:cxn ang="0">
                                  <a:pos x="8" y="80"/>
                                </a:cxn>
                                <a:cxn ang="0">
                                  <a:pos x="26" y="92"/>
                                </a:cxn>
                                <a:cxn ang="0">
                                  <a:pos x="43" y="97"/>
                                </a:cxn>
                                <a:cxn ang="0">
                                  <a:pos x="64" y="97"/>
                                </a:cxn>
                                <a:cxn ang="0">
                                  <a:pos x="81" y="88"/>
                                </a:cxn>
                                <a:cxn ang="0">
                                  <a:pos x="94" y="71"/>
                                </a:cxn>
                                <a:cxn ang="0">
                                  <a:pos x="98" y="54"/>
                                </a:cxn>
                                <a:cxn ang="0">
                                  <a:pos x="103" y="38"/>
                                </a:cxn>
                                <a:cxn ang="0">
                                  <a:pos x="94" y="16"/>
                                </a:cxn>
                              </a:cxnLst>
                              <a:rect l="0" t="0" r="r" b="b"/>
                              <a:pathLst>
                                <a:path w="103" h="97">
                                  <a:moveTo>
                                    <a:pt x="94" y="16"/>
                                  </a:moveTo>
                                  <a:lnTo>
                                    <a:pt x="77" y="4"/>
                                  </a:lnTo>
                                  <a:lnTo>
                                    <a:pt x="60" y="0"/>
                                  </a:lnTo>
                                  <a:lnTo>
                                    <a:pt x="38" y="0"/>
                                  </a:lnTo>
                                  <a:lnTo>
                                    <a:pt x="21" y="8"/>
                                  </a:lnTo>
                                  <a:lnTo>
                                    <a:pt x="4" y="25"/>
                                  </a:lnTo>
                                  <a:lnTo>
                                    <a:pt x="0" y="42"/>
                                  </a:lnTo>
                                  <a:lnTo>
                                    <a:pt x="0" y="59"/>
                                  </a:lnTo>
                                  <a:lnTo>
                                    <a:pt x="8" y="80"/>
                                  </a:lnTo>
                                  <a:lnTo>
                                    <a:pt x="26" y="92"/>
                                  </a:lnTo>
                                  <a:lnTo>
                                    <a:pt x="43" y="97"/>
                                  </a:lnTo>
                                  <a:lnTo>
                                    <a:pt x="64" y="97"/>
                                  </a:lnTo>
                                  <a:lnTo>
                                    <a:pt x="81" y="88"/>
                                  </a:lnTo>
                                  <a:lnTo>
                                    <a:pt x="94" y="71"/>
                                  </a:lnTo>
                                  <a:lnTo>
                                    <a:pt x="98" y="54"/>
                                  </a:lnTo>
                                  <a:lnTo>
                                    <a:pt x="103" y="38"/>
                                  </a:lnTo>
                                  <a:lnTo>
                                    <a:pt x="94" y="16"/>
                                  </a:lnTo>
                                  <a:close/>
                                </a:path>
                              </a:pathLst>
                            </a:custGeom>
                            <a:solidFill>
                              <a:srgbClr val="2347B4"/>
                            </a:solidFill>
                            <a:ln w="9525">
                              <a:noFill/>
                              <a:round/>
                              <a:headEnd/>
                              <a:tailEnd/>
                            </a:ln>
                          </p:spPr>
                          <p:txBody>
                            <a:bodyPr/>
                            <a:lstStyle/>
                            <a:p>
                              <a:endParaRPr lang="en-US"/>
                            </a:p>
                          </p:txBody>
                        </p:sp>
                        <p:sp>
                          <p:nvSpPr>
                            <p:cNvPr id="266622" name="Freeform 382"/>
                            <p:cNvSpPr>
                              <a:spLocks/>
                            </p:cNvSpPr>
                            <p:nvPr/>
                          </p:nvSpPr>
                          <p:spPr bwMode="auto">
                            <a:xfrm>
                              <a:off x="1252" y="1301"/>
                              <a:ext cx="90" cy="80"/>
                            </a:xfrm>
                            <a:custGeom>
                              <a:avLst/>
                              <a:gdLst/>
                              <a:ahLst/>
                              <a:cxnLst>
                                <a:cxn ang="0">
                                  <a:pos x="81" y="13"/>
                                </a:cxn>
                                <a:cxn ang="0">
                                  <a:pos x="69" y="4"/>
                                </a:cxn>
                                <a:cxn ang="0">
                                  <a:pos x="51" y="0"/>
                                </a:cxn>
                                <a:cxn ang="0">
                                  <a:pos x="34" y="0"/>
                                </a:cxn>
                                <a:cxn ang="0">
                                  <a:pos x="17" y="4"/>
                                </a:cxn>
                                <a:cxn ang="0">
                                  <a:pos x="4" y="17"/>
                                </a:cxn>
                                <a:cxn ang="0">
                                  <a:pos x="0" y="34"/>
                                </a:cxn>
                                <a:cxn ang="0">
                                  <a:pos x="0" y="51"/>
                                </a:cxn>
                                <a:cxn ang="0">
                                  <a:pos x="9" y="63"/>
                                </a:cxn>
                                <a:cxn ang="0">
                                  <a:pos x="22" y="76"/>
                                </a:cxn>
                                <a:cxn ang="0">
                                  <a:pos x="39" y="80"/>
                                </a:cxn>
                                <a:cxn ang="0">
                                  <a:pos x="56" y="76"/>
                                </a:cxn>
                                <a:cxn ang="0">
                                  <a:pos x="73" y="72"/>
                                </a:cxn>
                                <a:cxn ang="0">
                                  <a:pos x="86" y="59"/>
                                </a:cxn>
                                <a:cxn ang="0">
                                  <a:pos x="90" y="42"/>
                                </a:cxn>
                                <a:cxn ang="0">
                                  <a:pos x="86" y="30"/>
                                </a:cxn>
                                <a:cxn ang="0">
                                  <a:pos x="81" y="13"/>
                                </a:cxn>
                              </a:cxnLst>
                              <a:rect l="0" t="0" r="r" b="b"/>
                              <a:pathLst>
                                <a:path w="90" h="80">
                                  <a:moveTo>
                                    <a:pt x="81" y="13"/>
                                  </a:moveTo>
                                  <a:lnTo>
                                    <a:pt x="69" y="4"/>
                                  </a:lnTo>
                                  <a:lnTo>
                                    <a:pt x="51" y="0"/>
                                  </a:lnTo>
                                  <a:lnTo>
                                    <a:pt x="34" y="0"/>
                                  </a:lnTo>
                                  <a:lnTo>
                                    <a:pt x="17" y="4"/>
                                  </a:lnTo>
                                  <a:lnTo>
                                    <a:pt x="4" y="17"/>
                                  </a:lnTo>
                                  <a:lnTo>
                                    <a:pt x="0" y="34"/>
                                  </a:lnTo>
                                  <a:lnTo>
                                    <a:pt x="0" y="51"/>
                                  </a:lnTo>
                                  <a:lnTo>
                                    <a:pt x="9" y="63"/>
                                  </a:lnTo>
                                  <a:lnTo>
                                    <a:pt x="22" y="76"/>
                                  </a:lnTo>
                                  <a:lnTo>
                                    <a:pt x="39" y="80"/>
                                  </a:lnTo>
                                  <a:lnTo>
                                    <a:pt x="56" y="76"/>
                                  </a:lnTo>
                                  <a:lnTo>
                                    <a:pt x="73" y="72"/>
                                  </a:lnTo>
                                  <a:lnTo>
                                    <a:pt x="86" y="59"/>
                                  </a:lnTo>
                                  <a:lnTo>
                                    <a:pt x="90" y="42"/>
                                  </a:lnTo>
                                  <a:lnTo>
                                    <a:pt x="86" y="30"/>
                                  </a:lnTo>
                                  <a:lnTo>
                                    <a:pt x="81" y="13"/>
                                  </a:lnTo>
                                  <a:close/>
                                </a:path>
                              </a:pathLst>
                            </a:custGeom>
                            <a:solidFill>
                              <a:srgbClr val="274FC6"/>
                            </a:solidFill>
                            <a:ln w="9525">
                              <a:noFill/>
                              <a:round/>
                              <a:headEnd/>
                              <a:tailEnd/>
                            </a:ln>
                          </p:spPr>
                          <p:txBody>
                            <a:bodyPr/>
                            <a:lstStyle/>
                            <a:p>
                              <a:endParaRPr lang="en-US"/>
                            </a:p>
                          </p:txBody>
                        </p:sp>
                        <p:sp>
                          <p:nvSpPr>
                            <p:cNvPr id="266623" name="Freeform 383"/>
                            <p:cNvSpPr>
                              <a:spLocks/>
                            </p:cNvSpPr>
                            <p:nvPr/>
                          </p:nvSpPr>
                          <p:spPr bwMode="auto">
                            <a:xfrm>
                              <a:off x="1261" y="1305"/>
                              <a:ext cx="72" cy="68"/>
                            </a:xfrm>
                            <a:custGeom>
                              <a:avLst/>
                              <a:gdLst/>
                              <a:ahLst/>
                              <a:cxnLst>
                                <a:cxn ang="0">
                                  <a:pos x="64" y="17"/>
                                </a:cxn>
                                <a:cxn ang="0">
                                  <a:pos x="55" y="4"/>
                                </a:cxn>
                                <a:cxn ang="0">
                                  <a:pos x="42" y="4"/>
                                </a:cxn>
                                <a:cxn ang="0">
                                  <a:pos x="25" y="0"/>
                                </a:cxn>
                                <a:cxn ang="0">
                                  <a:pos x="13" y="9"/>
                                </a:cxn>
                                <a:cxn ang="0">
                                  <a:pos x="0" y="30"/>
                                </a:cxn>
                                <a:cxn ang="0">
                                  <a:pos x="4" y="47"/>
                                </a:cxn>
                                <a:cxn ang="0">
                                  <a:pos x="8" y="55"/>
                                </a:cxn>
                                <a:cxn ang="0">
                                  <a:pos x="17" y="64"/>
                                </a:cxn>
                                <a:cxn ang="0">
                                  <a:pos x="30" y="64"/>
                                </a:cxn>
                                <a:cxn ang="0">
                                  <a:pos x="42" y="68"/>
                                </a:cxn>
                                <a:cxn ang="0">
                                  <a:pos x="60" y="59"/>
                                </a:cxn>
                                <a:cxn ang="0">
                                  <a:pos x="68" y="51"/>
                                </a:cxn>
                                <a:cxn ang="0">
                                  <a:pos x="68" y="38"/>
                                </a:cxn>
                                <a:cxn ang="0">
                                  <a:pos x="72" y="26"/>
                                </a:cxn>
                                <a:cxn ang="0">
                                  <a:pos x="64" y="17"/>
                                </a:cxn>
                              </a:cxnLst>
                              <a:rect l="0" t="0" r="r" b="b"/>
                              <a:pathLst>
                                <a:path w="72" h="68">
                                  <a:moveTo>
                                    <a:pt x="64" y="17"/>
                                  </a:moveTo>
                                  <a:lnTo>
                                    <a:pt x="55" y="4"/>
                                  </a:lnTo>
                                  <a:lnTo>
                                    <a:pt x="42" y="4"/>
                                  </a:lnTo>
                                  <a:lnTo>
                                    <a:pt x="25" y="0"/>
                                  </a:lnTo>
                                  <a:lnTo>
                                    <a:pt x="13" y="9"/>
                                  </a:lnTo>
                                  <a:lnTo>
                                    <a:pt x="0" y="30"/>
                                  </a:lnTo>
                                  <a:lnTo>
                                    <a:pt x="4" y="47"/>
                                  </a:lnTo>
                                  <a:lnTo>
                                    <a:pt x="8" y="55"/>
                                  </a:lnTo>
                                  <a:lnTo>
                                    <a:pt x="17" y="64"/>
                                  </a:lnTo>
                                  <a:lnTo>
                                    <a:pt x="30" y="64"/>
                                  </a:lnTo>
                                  <a:lnTo>
                                    <a:pt x="42" y="68"/>
                                  </a:lnTo>
                                  <a:lnTo>
                                    <a:pt x="60" y="59"/>
                                  </a:lnTo>
                                  <a:lnTo>
                                    <a:pt x="68" y="51"/>
                                  </a:lnTo>
                                  <a:lnTo>
                                    <a:pt x="68" y="38"/>
                                  </a:lnTo>
                                  <a:lnTo>
                                    <a:pt x="72" y="26"/>
                                  </a:lnTo>
                                  <a:lnTo>
                                    <a:pt x="64" y="17"/>
                                  </a:lnTo>
                                  <a:close/>
                                </a:path>
                              </a:pathLst>
                            </a:custGeom>
                            <a:solidFill>
                              <a:srgbClr val="2B56D7"/>
                            </a:solidFill>
                            <a:ln w="9525">
                              <a:noFill/>
                              <a:round/>
                              <a:headEnd/>
                              <a:tailEnd/>
                            </a:ln>
                          </p:spPr>
                          <p:txBody>
                            <a:bodyPr/>
                            <a:lstStyle/>
                            <a:p>
                              <a:endParaRPr lang="en-US"/>
                            </a:p>
                          </p:txBody>
                        </p:sp>
                        <p:sp>
                          <p:nvSpPr>
                            <p:cNvPr id="266624" name="Freeform 384"/>
                            <p:cNvSpPr>
                              <a:spLocks/>
                            </p:cNvSpPr>
                            <p:nvPr/>
                          </p:nvSpPr>
                          <p:spPr bwMode="auto">
                            <a:xfrm>
                              <a:off x="1265" y="1314"/>
                              <a:ext cx="64" cy="55"/>
                            </a:xfrm>
                            <a:custGeom>
                              <a:avLst/>
                              <a:gdLst/>
                              <a:ahLst/>
                              <a:cxnLst>
                                <a:cxn ang="0">
                                  <a:pos x="56" y="12"/>
                                </a:cxn>
                                <a:cxn ang="0">
                                  <a:pos x="47" y="0"/>
                                </a:cxn>
                                <a:cxn ang="0">
                                  <a:pos x="34" y="0"/>
                                </a:cxn>
                                <a:cxn ang="0">
                                  <a:pos x="13" y="0"/>
                                </a:cxn>
                                <a:cxn ang="0">
                                  <a:pos x="0" y="25"/>
                                </a:cxn>
                                <a:cxn ang="0">
                                  <a:pos x="4" y="33"/>
                                </a:cxn>
                                <a:cxn ang="0">
                                  <a:pos x="9" y="42"/>
                                </a:cxn>
                                <a:cxn ang="0">
                                  <a:pos x="21" y="55"/>
                                </a:cxn>
                                <a:cxn ang="0">
                                  <a:pos x="30" y="55"/>
                                </a:cxn>
                                <a:cxn ang="0">
                                  <a:pos x="43" y="55"/>
                                </a:cxn>
                                <a:cxn ang="0">
                                  <a:pos x="51" y="50"/>
                                </a:cxn>
                                <a:cxn ang="0">
                                  <a:pos x="60" y="42"/>
                                </a:cxn>
                                <a:cxn ang="0">
                                  <a:pos x="64" y="29"/>
                                </a:cxn>
                                <a:cxn ang="0">
                                  <a:pos x="64" y="17"/>
                                </a:cxn>
                                <a:cxn ang="0">
                                  <a:pos x="56" y="12"/>
                                </a:cxn>
                              </a:cxnLst>
                              <a:rect l="0" t="0" r="r" b="b"/>
                              <a:pathLst>
                                <a:path w="64" h="55">
                                  <a:moveTo>
                                    <a:pt x="56" y="12"/>
                                  </a:moveTo>
                                  <a:lnTo>
                                    <a:pt x="47" y="0"/>
                                  </a:lnTo>
                                  <a:lnTo>
                                    <a:pt x="34" y="0"/>
                                  </a:lnTo>
                                  <a:lnTo>
                                    <a:pt x="13" y="0"/>
                                  </a:lnTo>
                                  <a:lnTo>
                                    <a:pt x="0" y="25"/>
                                  </a:lnTo>
                                  <a:lnTo>
                                    <a:pt x="4" y="33"/>
                                  </a:lnTo>
                                  <a:lnTo>
                                    <a:pt x="9" y="42"/>
                                  </a:lnTo>
                                  <a:lnTo>
                                    <a:pt x="21" y="55"/>
                                  </a:lnTo>
                                  <a:lnTo>
                                    <a:pt x="30" y="55"/>
                                  </a:lnTo>
                                  <a:lnTo>
                                    <a:pt x="43" y="55"/>
                                  </a:lnTo>
                                  <a:lnTo>
                                    <a:pt x="51" y="50"/>
                                  </a:lnTo>
                                  <a:lnTo>
                                    <a:pt x="60" y="42"/>
                                  </a:lnTo>
                                  <a:lnTo>
                                    <a:pt x="64" y="29"/>
                                  </a:lnTo>
                                  <a:lnTo>
                                    <a:pt x="64" y="17"/>
                                  </a:lnTo>
                                  <a:lnTo>
                                    <a:pt x="56" y="12"/>
                                  </a:lnTo>
                                  <a:close/>
                                </a:path>
                              </a:pathLst>
                            </a:custGeom>
                            <a:solidFill>
                              <a:srgbClr val="2D5BE5"/>
                            </a:solidFill>
                            <a:ln w="9525">
                              <a:noFill/>
                              <a:round/>
                              <a:headEnd/>
                              <a:tailEnd/>
                            </a:ln>
                          </p:spPr>
                          <p:txBody>
                            <a:bodyPr/>
                            <a:lstStyle/>
                            <a:p>
                              <a:endParaRPr lang="en-US"/>
                            </a:p>
                          </p:txBody>
                        </p:sp>
                        <p:sp>
                          <p:nvSpPr>
                            <p:cNvPr id="266625" name="Freeform 385"/>
                            <p:cNvSpPr>
                              <a:spLocks/>
                            </p:cNvSpPr>
                            <p:nvPr/>
                          </p:nvSpPr>
                          <p:spPr bwMode="auto">
                            <a:xfrm>
                              <a:off x="1278" y="1318"/>
                              <a:ext cx="43" cy="46"/>
                            </a:xfrm>
                            <a:custGeom>
                              <a:avLst/>
                              <a:gdLst/>
                              <a:ahLst/>
                              <a:cxnLst>
                                <a:cxn ang="0">
                                  <a:pos x="38" y="8"/>
                                </a:cxn>
                                <a:cxn ang="0">
                                  <a:pos x="25" y="0"/>
                                </a:cxn>
                                <a:cxn ang="0">
                                  <a:pos x="4" y="4"/>
                                </a:cxn>
                                <a:cxn ang="0">
                                  <a:pos x="0" y="21"/>
                                </a:cxn>
                                <a:cxn ang="0">
                                  <a:pos x="4" y="38"/>
                                </a:cxn>
                                <a:cxn ang="0">
                                  <a:pos x="17" y="46"/>
                                </a:cxn>
                                <a:cxn ang="0">
                                  <a:pos x="34" y="42"/>
                                </a:cxn>
                                <a:cxn ang="0">
                                  <a:pos x="43" y="25"/>
                                </a:cxn>
                                <a:cxn ang="0">
                                  <a:pos x="38" y="8"/>
                                </a:cxn>
                              </a:cxnLst>
                              <a:rect l="0" t="0" r="r" b="b"/>
                              <a:pathLst>
                                <a:path w="43" h="46">
                                  <a:moveTo>
                                    <a:pt x="38" y="8"/>
                                  </a:moveTo>
                                  <a:lnTo>
                                    <a:pt x="25" y="0"/>
                                  </a:lnTo>
                                  <a:lnTo>
                                    <a:pt x="4" y="4"/>
                                  </a:lnTo>
                                  <a:lnTo>
                                    <a:pt x="0" y="21"/>
                                  </a:lnTo>
                                  <a:lnTo>
                                    <a:pt x="4" y="38"/>
                                  </a:lnTo>
                                  <a:lnTo>
                                    <a:pt x="17" y="46"/>
                                  </a:lnTo>
                                  <a:lnTo>
                                    <a:pt x="34" y="42"/>
                                  </a:lnTo>
                                  <a:lnTo>
                                    <a:pt x="43" y="25"/>
                                  </a:lnTo>
                                  <a:lnTo>
                                    <a:pt x="38" y="8"/>
                                  </a:lnTo>
                                  <a:close/>
                                </a:path>
                              </a:pathLst>
                            </a:custGeom>
                            <a:solidFill>
                              <a:srgbClr val="2F60F0"/>
                            </a:solidFill>
                            <a:ln w="9525">
                              <a:noFill/>
                              <a:round/>
                              <a:headEnd/>
                              <a:tailEnd/>
                            </a:ln>
                          </p:spPr>
                          <p:txBody>
                            <a:bodyPr/>
                            <a:lstStyle/>
                            <a:p>
                              <a:endParaRPr lang="en-US"/>
                            </a:p>
                          </p:txBody>
                        </p:sp>
                        <p:sp>
                          <p:nvSpPr>
                            <p:cNvPr id="266626" name="Freeform 386"/>
                            <p:cNvSpPr>
                              <a:spLocks/>
                            </p:cNvSpPr>
                            <p:nvPr/>
                          </p:nvSpPr>
                          <p:spPr bwMode="auto">
                            <a:xfrm>
                              <a:off x="1286" y="1326"/>
                              <a:ext cx="26" cy="26"/>
                            </a:xfrm>
                            <a:custGeom>
                              <a:avLst/>
                              <a:gdLst/>
                              <a:ahLst/>
                              <a:cxnLst>
                                <a:cxn ang="0">
                                  <a:pos x="22" y="5"/>
                                </a:cxn>
                                <a:cxn ang="0">
                                  <a:pos x="13" y="0"/>
                                </a:cxn>
                                <a:cxn ang="0">
                                  <a:pos x="5" y="5"/>
                                </a:cxn>
                                <a:cxn ang="0">
                                  <a:pos x="0" y="13"/>
                                </a:cxn>
                                <a:cxn ang="0">
                                  <a:pos x="0" y="21"/>
                                </a:cxn>
                                <a:cxn ang="0">
                                  <a:pos x="9" y="26"/>
                                </a:cxn>
                                <a:cxn ang="0">
                                  <a:pos x="22" y="26"/>
                                </a:cxn>
                                <a:cxn ang="0">
                                  <a:pos x="26" y="17"/>
                                </a:cxn>
                                <a:cxn ang="0">
                                  <a:pos x="22" y="5"/>
                                </a:cxn>
                              </a:cxnLst>
                              <a:rect l="0" t="0" r="r" b="b"/>
                              <a:pathLst>
                                <a:path w="26" h="26">
                                  <a:moveTo>
                                    <a:pt x="22" y="5"/>
                                  </a:moveTo>
                                  <a:lnTo>
                                    <a:pt x="13" y="0"/>
                                  </a:lnTo>
                                  <a:lnTo>
                                    <a:pt x="5" y="5"/>
                                  </a:lnTo>
                                  <a:lnTo>
                                    <a:pt x="0" y="13"/>
                                  </a:lnTo>
                                  <a:lnTo>
                                    <a:pt x="0" y="21"/>
                                  </a:lnTo>
                                  <a:lnTo>
                                    <a:pt x="9" y="26"/>
                                  </a:lnTo>
                                  <a:lnTo>
                                    <a:pt x="22" y="26"/>
                                  </a:lnTo>
                                  <a:lnTo>
                                    <a:pt x="26" y="17"/>
                                  </a:lnTo>
                                  <a:lnTo>
                                    <a:pt x="22" y="5"/>
                                  </a:lnTo>
                                  <a:close/>
                                </a:path>
                              </a:pathLst>
                            </a:custGeom>
                            <a:solidFill>
                              <a:srgbClr val="3163F7"/>
                            </a:solidFill>
                            <a:ln w="9525">
                              <a:noFill/>
                              <a:round/>
                              <a:headEnd/>
                              <a:tailEnd/>
                            </a:ln>
                          </p:spPr>
                          <p:txBody>
                            <a:bodyPr/>
                            <a:lstStyle/>
                            <a:p>
                              <a:endParaRPr lang="en-US"/>
                            </a:p>
                          </p:txBody>
                        </p:sp>
                        <p:sp>
                          <p:nvSpPr>
                            <p:cNvPr id="266627" name="Freeform 387"/>
                            <p:cNvSpPr>
                              <a:spLocks/>
                            </p:cNvSpPr>
                            <p:nvPr/>
                          </p:nvSpPr>
                          <p:spPr bwMode="auto">
                            <a:xfrm>
                              <a:off x="1295" y="1335"/>
                              <a:ext cx="8" cy="12"/>
                            </a:xfrm>
                            <a:custGeom>
                              <a:avLst/>
                              <a:gdLst/>
                              <a:ahLst/>
                              <a:cxnLst>
                                <a:cxn ang="0">
                                  <a:pos x="8" y="4"/>
                                </a:cxn>
                                <a:cxn ang="0">
                                  <a:pos x="4" y="4"/>
                                </a:cxn>
                                <a:cxn ang="0">
                                  <a:pos x="0" y="0"/>
                                </a:cxn>
                                <a:cxn ang="0">
                                  <a:pos x="0" y="4"/>
                                </a:cxn>
                                <a:cxn ang="0">
                                  <a:pos x="0" y="8"/>
                                </a:cxn>
                                <a:cxn ang="0">
                                  <a:pos x="0" y="8"/>
                                </a:cxn>
                                <a:cxn ang="0">
                                  <a:pos x="4" y="12"/>
                                </a:cxn>
                                <a:cxn ang="0">
                                  <a:pos x="8" y="8"/>
                                </a:cxn>
                                <a:cxn ang="0">
                                  <a:pos x="8" y="4"/>
                                </a:cxn>
                              </a:cxnLst>
                              <a:rect l="0" t="0" r="r" b="b"/>
                              <a:pathLst>
                                <a:path w="8" h="12">
                                  <a:moveTo>
                                    <a:pt x="8" y="4"/>
                                  </a:moveTo>
                                  <a:lnTo>
                                    <a:pt x="4" y="4"/>
                                  </a:lnTo>
                                  <a:lnTo>
                                    <a:pt x="0" y="0"/>
                                  </a:lnTo>
                                  <a:lnTo>
                                    <a:pt x="0" y="4"/>
                                  </a:lnTo>
                                  <a:lnTo>
                                    <a:pt x="0" y="8"/>
                                  </a:lnTo>
                                  <a:lnTo>
                                    <a:pt x="0" y="8"/>
                                  </a:lnTo>
                                  <a:lnTo>
                                    <a:pt x="4" y="12"/>
                                  </a:lnTo>
                                  <a:lnTo>
                                    <a:pt x="8" y="8"/>
                                  </a:lnTo>
                                  <a:lnTo>
                                    <a:pt x="8" y="4"/>
                                  </a:lnTo>
                                  <a:close/>
                                </a:path>
                              </a:pathLst>
                            </a:custGeom>
                            <a:solidFill>
                              <a:srgbClr val="3264FC"/>
                            </a:solidFill>
                            <a:ln w="9525">
                              <a:noFill/>
                              <a:round/>
                              <a:headEnd/>
                              <a:tailEnd/>
                            </a:ln>
                          </p:spPr>
                          <p:txBody>
                            <a:bodyPr/>
                            <a:lstStyle/>
                            <a:p>
                              <a:endParaRPr lang="en-US"/>
                            </a:p>
                          </p:txBody>
                        </p:sp>
                      </p:grpSp>
                      <p:sp>
                        <p:nvSpPr>
                          <p:cNvPr id="266628" name="Freeform 388"/>
                          <p:cNvSpPr>
                            <a:spLocks/>
                          </p:cNvSpPr>
                          <p:nvPr/>
                        </p:nvSpPr>
                        <p:spPr bwMode="auto">
                          <a:xfrm>
                            <a:off x="1214" y="1263"/>
                            <a:ext cx="167" cy="160"/>
                          </a:xfrm>
                          <a:custGeom>
                            <a:avLst/>
                            <a:gdLst/>
                            <a:ahLst/>
                            <a:cxnLst>
                              <a:cxn ang="0">
                                <a:pos x="154" y="34"/>
                              </a:cxn>
                              <a:cxn ang="0">
                                <a:pos x="128" y="9"/>
                              </a:cxn>
                              <a:cxn ang="0">
                                <a:pos x="98" y="0"/>
                              </a:cxn>
                              <a:cxn ang="0">
                                <a:pos x="64" y="4"/>
                              </a:cxn>
                              <a:cxn ang="0">
                                <a:pos x="30" y="17"/>
                              </a:cxn>
                              <a:cxn ang="0">
                                <a:pos x="12" y="42"/>
                              </a:cxn>
                              <a:cxn ang="0">
                                <a:pos x="0" y="72"/>
                              </a:cxn>
                              <a:cxn ang="0">
                                <a:pos x="0" y="106"/>
                              </a:cxn>
                              <a:cxn ang="0">
                                <a:pos x="17" y="131"/>
                              </a:cxn>
                              <a:cxn ang="0">
                                <a:pos x="42" y="156"/>
                              </a:cxn>
                              <a:cxn ang="0">
                                <a:pos x="72" y="160"/>
                              </a:cxn>
                              <a:cxn ang="0">
                                <a:pos x="107" y="160"/>
                              </a:cxn>
                              <a:cxn ang="0">
                                <a:pos x="137" y="148"/>
                              </a:cxn>
                              <a:cxn ang="0">
                                <a:pos x="162" y="122"/>
                              </a:cxn>
                              <a:cxn ang="0">
                                <a:pos x="167" y="93"/>
                              </a:cxn>
                              <a:cxn ang="0">
                                <a:pos x="167" y="59"/>
                              </a:cxn>
                              <a:cxn ang="0">
                                <a:pos x="154" y="34"/>
                              </a:cxn>
                            </a:cxnLst>
                            <a:rect l="0" t="0" r="r" b="b"/>
                            <a:pathLst>
                              <a:path w="167" h="160">
                                <a:moveTo>
                                  <a:pt x="154" y="34"/>
                                </a:moveTo>
                                <a:lnTo>
                                  <a:pt x="128" y="9"/>
                                </a:lnTo>
                                <a:lnTo>
                                  <a:pt x="98" y="0"/>
                                </a:lnTo>
                                <a:lnTo>
                                  <a:pt x="64" y="4"/>
                                </a:lnTo>
                                <a:lnTo>
                                  <a:pt x="30" y="17"/>
                                </a:lnTo>
                                <a:lnTo>
                                  <a:pt x="12" y="42"/>
                                </a:lnTo>
                                <a:lnTo>
                                  <a:pt x="0" y="72"/>
                                </a:lnTo>
                                <a:lnTo>
                                  <a:pt x="0" y="106"/>
                                </a:lnTo>
                                <a:lnTo>
                                  <a:pt x="17" y="131"/>
                                </a:lnTo>
                                <a:lnTo>
                                  <a:pt x="42" y="156"/>
                                </a:lnTo>
                                <a:lnTo>
                                  <a:pt x="72" y="160"/>
                                </a:lnTo>
                                <a:lnTo>
                                  <a:pt x="107" y="160"/>
                                </a:lnTo>
                                <a:lnTo>
                                  <a:pt x="137" y="148"/>
                                </a:lnTo>
                                <a:lnTo>
                                  <a:pt x="162" y="122"/>
                                </a:lnTo>
                                <a:lnTo>
                                  <a:pt x="167" y="93"/>
                                </a:lnTo>
                                <a:lnTo>
                                  <a:pt x="167" y="59"/>
                                </a:lnTo>
                                <a:lnTo>
                                  <a:pt x="154" y="34"/>
                                </a:lnTo>
                                <a:close/>
                              </a:path>
                            </a:pathLst>
                          </a:custGeom>
                          <a:noFill/>
                          <a:ln w="6350">
                            <a:solidFill>
                              <a:srgbClr val="000000"/>
                            </a:solidFill>
                            <a:prstDash val="solid"/>
                            <a:round/>
                            <a:headEnd/>
                            <a:tailEnd/>
                          </a:ln>
                        </p:spPr>
                        <p:txBody>
                          <a:bodyPr/>
                          <a:lstStyle/>
                          <a:p>
                            <a:endParaRPr lang="en-US"/>
                          </a:p>
                        </p:txBody>
                      </p:sp>
                    </p:grpSp>
                  </p:grpSp>
                  <p:grpSp>
                    <p:nvGrpSpPr>
                      <p:cNvPr id="804" name="Group 389"/>
                      <p:cNvGrpSpPr>
                        <a:grpSpLocks/>
                      </p:cNvGrpSpPr>
                      <p:nvPr/>
                    </p:nvGrpSpPr>
                    <p:grpSpPr bwMode="auto">
                      <a:xfrm>
                        <a:off x="3169" y="1420"/>
                        <a:ext cx="359" cy="325"/>
                        <a:chOff x="880" y="1187"/>
                        <a:chExt cx="359" cy="325"/>
                      </a:xfrm>
                    </p:grpSpPr>
                    <p:grpSp>
                      <p:nvGrpSpPr>
                        <p:cNvPr id="805" name="Group 390"/>
                        <p:cNvGrpSpPr>
                          <a:grpSpLocks/>
                        </p:cNvGrpSpPr>
                        <p:nvPr/>
                      </p:nvGrpSpPr>
                      <p:grpSpPr bwMode="auto">
                        <a:xfrm>
                          <a:off x="1068" y="1276"/>
                          <a:ext cx="171" cy="169"/>
                          <a:chOff x="1068" y="1276"/>
                          <a:chExt cx="171" cy="169"/>
                        </a:xfrm>
                      </p:grpSpPr>
                      <p:grpSp>
                        <p:nvGrpSpPr>
                          <p:cNvPr id="806" name="Group 391"/>
                          <p:cNvGrpSpPr>
                            <a:grpSpLocks/>
                          </p:cNvGrpSpPr>
                          <p:nvPr/>
                        </p:nvGrpSpPr>
                        <p:grpSpPr bwMode="auto">
                          <a:xfrm>
                            <a:off x="1068" y="1276"/>
                            <a:ext cx="171" cy="169"/>
                            <a:chOff x="1068" y="1276"/>
                            <a:chExt cx="171" cy="169"/>
                          </a:xfrm>
                        </p:grpSpPr>
                        <p:sp>
                          <p:nvSpPr>
                            <p:cNvPr id="266632" name="Freeform 392"/>
                            <p:cNvSpPr>
                              <a:spLocks/>
                            </p:cNvSpPr>
                            <p:nvPr/>
                          </p:nvSpPr>
                          <p:spPr bwMode="auto">
                            <a:xfrm>
                              <a:off x="1068" y="1276"/>
                              <a:ext cx="171" cy="169"/>
                            </a:xfrm>
                            <a:custGeom>
                              <a:avLst/>
                              <a:gdLst/>
                              <a:ahLst/>
                              <a:cxnLst>
                                <a:cxn ang="0">
                                  <a:pos x="171" y="71"/>
                                </a:cxn>
                                <a:cxn ang="0">
                                  <a:pos x="158" y="38"/>
                                </a:cxn>
                                <a:cxn ang="0">
                                  <a:pos x="133" y="17"/>
                                </a:cxn>
                                <a:cxn ang="0">
                                  <a:pos x="103" y="0"/>
                                </a:cxn>
                                <a:cxn ang="0">
                                  <a:pos x="69" y="4"/>
                                </a:cxn>
                                <a:cxn ang="0">
                                  <a:pos x="39" y="17"/>
                                </a:cxn>
                                <a:cxn ang="0">
                                  <a:pos x="17" y="38"/>
                                </a:cxn>
                                <a:cxn ang="0">
                                  <a:pos x="0" y="67"/>
                                </a:cxn>
                                <a:cxn ang="0">
                                  <a:pos x="0" y="101"/>
                                </a:cxn>
                                <a:cxn ang="0">
                                  <a:pos x="13" y="131"/>
                                </a:cxn>
                                <a:cxn ang="0">
                                  <a:pos x="34" y="152"/>
                                </a:cxn>
                                <a:cxn ang="0">
                                  <a:pos x="64" y="169"/>
                                </a:cxn>
                                <a:cxn ang="0">
                                  <a:pos x="103" y="169"/>
                                </a:cxn>
                                <a:cxn ang="0">
                                  <a:pos x="133" y="156"/>
                                </a:cxn>
                                <a:cxn ang="0">
                                  <a:pos x="154" y="131"/>
                                </a:cxn>
                                <a:cxn ang="0">
                                  <a:pos x="171" y="105"/>
                                </a:cxn>
                                <a:cxn ang="0">
                                  <a:pos x="171" y="71"/>
                                </a:cxn>
                              </a:cxnLst>
                              <a:rect l="0" t="0" r="r" b="b"/>
                              <a:pathLst>
                                <a:path w="171" h="169">
                                  <a:moveTo>
                                    <a:pt x="171" y="71"/>
                                  </a:moveTo>
                                  <a:lnTo>
                                    <a:pt x="158" y="38"/>
                                  </a:lnTo>
                                  <a:lnTo>
                                    <a:pt x="133" y="17"/>
                                  </a:lnTo>
                                  <a:lnTo>
                                    <a:pt x="103" y="0"/>
                                  </a:lnTo>
                                  <a:lnTo>
                                    <a:pt x="69" y="4"/>
                                  </a:lnTo>
                                  <a:lnTo>
                                    <a:pt x="39" y="17"/>
                                  </a:lnTo>
                                  <a:lnTo>
                                    <a:pt x="17" y="38"/>
                                  </a:lnTo>
                                  <a:lnTo>
                                    <a:pt x="0" y="67"/>
                                  </a:lnTo>
                                  <a:lnTo>
                                    <a:pt x="0" y="101"/>
                                  </a:lnTo>
                                  <a:lnTo>
                                    <a:pt x="13" y="131"/>
                                  </a:lnTo>
                                  <a:lnTo>
                                    <a:pt x="34" y="152"/>
                                  </a:lnTo>
                                  <a:lnTo>
                                    <a:pt x="64" y="169"/>
                                  </a:lnTo>
                                  <a:lnTo>
                                    <a:pt x="103" y="169"/>
                                  </a:lnTo>
                                  <a:lnTo>
                                    <a:pt x="133" y="156"/>
                                  </a:lnTo>
                                  <a:lnTo>
                                    <a:pt x="154" y="131"/>
                                  </a:lnTo>
                                  <a:lnTo>
                                    <a:pt x="171" y="105"/>
                                  </a:lnTo>
                                  <a:lnTo>
                                    <a:pt x="171" y="71"/>
                                  </a:lnTo>
                                  <a:close/>
                                </a:path>
                              </a:pathLst>
                            </a:custGeom>
                            <a:solidFill>
                              <a:srgbClr val="760000"/>
                            </a:solidFill>
                            <a:ln w="9525">
                              <a:noFill/>
                              <a:round/>
                              <a:headEnd/>
                              <a:tailEnd/>
                            </a:ln>
                          </p:spPr>
                          <p:txBody>
                            <a:bodyPr/>
                            <a:lstStyle/>
                            <a:p>
                              <a:endParaRPr lang="en-US"/>
                            </a:p>
                          </p:txBody>
                        </p:sp>
                        <p:sp>
                          <p:nvSpPr>
                            <p:cNvPr id="266633" name="Freeform 393"/>
                            <p:cNvSpPr>
                              <a:spLocks/>
                            </p:cNvSpPr>
                            <p:nvPr/>
                          </p:nvSpPr>
                          <p:spPr bwMode="auto">
                            <a:xfrm>
                              <a:off x="1072" y="1280"/>
                              <a:ext cx="159" cy="152"/>
                            </a:xfrm>
                            <a:custGeom>
                              <a:avLst/>
                              <a:gdLst/>
                              <a:ahLst/>
                              <a:cxnLst>
                                <a:cxn ang="0">
                                  <a:pos x="159" y="63"/>
                                </a:cxn>
                                <a:cxn ang="0">
                                  <a:pos x="146" y="29"/>
                                </a:cxn>
                                <a:cxn ang="0">
                                  <a:pos x="125" y="8"/>
                                </a:cxn>
                                <a:cxn ang="0">
                                  <a:pos x="95" y="0"/>
                                </a:cxn>
                                <a:cxn ang="0">
                                  <a:pos x="65" y="0"/>
                                </a:cxn>
                                <a:cxn ang="0">
                                  <a:pos x="35" y="13"/>
                                </a:cxn>
                                <a:cxn ang="0">
                                  <a:pos x="13" y="29"/>
                                </a:cxn>
                                <a:cxn ang="0">
                                  <a:pos x="5" y="55"/>
                                </a:cxn>
                                <a:cxn ang="0">
                                  <a:pos x="0" y="89"/>
                                </a:cxn>
                                <a:cxn ang="0">
                                  <a:pos x="18" y="114"/>
                                </a:cxn>
                                <a:cxn ang="0">
                                  <a:pos x="39" y="139"/>
                                </a:cxn>
                                <a:cxn ang="0">
                                  <a:pos x="65" y="152"/>
                                </a:cxn>
                                <a:cxn ang="0">
                                  <a:pos x="95" y="152"/>
                                </a:cxn>
                                <a:cxn ang="0">
                                  <a:pos x="120" y="139"/>
                                </a:cxn>
                                <a:cxn ang="0">
                                  <a:pos x="142" y="118"/>
                                </a:cxn>
                                <a:cxn ang="0">
                                  <a:pos x="159" y="89"/>
                                </a:cxn>
                                <a:cxn ang="0">
                                  <a:pos x="159" y="63"/>
                                </a:cxn>
                              </a:cxnLst>
                              <a:rect l="0" t="0" r="r" b="b"/>
                              <a:pathLst>
                                <a:path w="159" h="152">
                                  <a:moveTo>
                                    <a:pt x="159" y="63"/>
                                  </a:moveTo>
                                  <a:lnTo>
                                    <a:pt x="146" y="29"/>
                                  </a:lnTo>
                                  <a:lnTo>
                                    <a:pt x="125" y="8"/>
                                  </a:lnTo>
                                  <a:lnTo>
                                    <a:pt x="95" y="0"/>
                                  </a:lnTo>
                                  <a:lnTo>
                                    <a:pt x="65" y="0"/>
                                  </a:lnTo>
                                  <a:lnTo>
                                    <a:pt x="35" y="13"/>
                                  </a:lnTo>
                                  <a:lnTo>
                                    <a:pt x="13" y="29"/>
                                  </a:lnTo>
                                  <a:lnTo>
                                    <a:pt x="5" y="55"/>
                                  </a:lnTo>
                                  <a:lnTo>
                                    <a:pt x="0" y="89"/>
                                  </a:lnTo>
                                  <a:lnTo>
                                    <a:pt x="18" y="114"/>
                                  </a:lnTo>
                                  <a:lnTo>
                                    <a:pt x="39" y="139"/>
                                  </a:lnTo>
                                  <a:lnTo>
                                    <a:pt x="65" y="152"/>
                                  </a:lnTo>
                                  <a:lnTo>
                                    <a:pt x="95" y="152"/>
                                  </a:lnTo>
                                  <a:lnTo>
                                    <a:pt x="120" y="139"/>
                                  </a:lnTo>
                                  <a:lnTo>
                                    <a:pt x="142" y="118"/>
                                  </a:lnTo>
                                  <a:lnTo>
                                    <a:pt x="159" y="89"/>
                                  </a:lnTo>
                                  <a:lnTo>
                                    <a:pt x="159" y="63"/>
                                  </a:lnTo>
                                  <a:close/>
                                </a:path>
                              </a:pathLst>
                            </a:custGeom>
                            <a:solidFill>
                              <a:srgbClr val="7B0000"/>
                            </a:solidFill>
                            <a:ln w="9525">
                              <a:noFill/>
                              <a:round/>
                              <a:headEnd/>
                              <a:tailEnd/>
                            </a:ln>
                          </p:spPr>
                          <p:txBody>
                            <a:bodyPr/>
                            <a:lstStyle/>
                            <a:p>
                              <a:endParaRPr lang="en-US"/>
                            </a:p>
                          </p:txBody>
                        </p:sp>
                        <p:sp>
                          <p:nvSpPr>
                            <p:cNvPr id="266634" name="Freeform 394"/>
                            <p:cNvSpPr>
                              <a:spLocks/>
                            </p:cNvSpPr>
                            <p:nvPr/>
                          </p:nvSpPr>
                          <p:spPr bwMode="auto">
                            <a:xfrm>
                              <a:off x="1081" y="1284"/>
                              <a:ext cx="141" cy="139"/>
                            </a:xfrm>
                            <a:custGeom>
                              <a:avLst/>
                              <a:gdLst/>
                              <a:ahLst/>
                              <a:cxnLst>
                                <a:cxn ang="0">
                                  <a:pos x="141" y="59"/>
                                </a:cxn>
                                <a:cxn ang="0">
                                  <a:pos x="133" y="30"/>
                                </a:cxn>
                                <a:cxn ang="0">
                                  <a:pos x="111" y="13"/>
                                </a:cxn>
                                <a:cxn ang="0">
                                  <a:pos x="86" y="0"/>
                                </a:cxn>
                                <a:cxn ang="0">
                                  <a:pos x="60" y="0"/>
                                </a:cxn>
                                <a:cxn ang="0">
                                  <a:pos x="30" y="9"/>
                                </a:cxn>
                                <a:cxn ang="0">
                                  <a:pos x="13" y="30"/>
                                </a:cxn>
                                <a:cxn ang="0">
                                  <a:pos x="0" y="55"/>
                                </a:cxn>
                                <a:cxn ang="0">
                                  <a:pos x="0" y="85"/>
                                </a:cxn>
                                <a:cxn ang="0">
                                  <a:pos x="9" y="110"/>
                                </a:cxn>
                                <a:cxn ang="0">
                                  <a:pos x="26" y="127"/>
                                </a:cxn>
                                <a:cxn ang="0">
                                  <a:pos x="56" y="139"/>
                                </a:cxn>
                                <a:cxn ang="0">
                                  <a:pos x="86" y="139"/>
                                </a:cxn>
                                <a:cxn ang="0">
                                  <a:pos x="111" y="127"/>
                                </a:cxn>
                                <a:cxn ang="0">
                                  <a:pos x="128" y="110"/>
                                </a:cxn>
                                <a:cxn ang="0">
                                  <a:pos x="137" y="85"/>
                                </a:cxn>
                                <a:cxn ang="0">
                                  <a:pos x="141" y="59"/>
                                </a:cxn>
                              </a:cxnLst>
                              <a:rect l="0" t="0" r="r" b="b"/>
                              <a:pathLst>
                                <a:path w="141" h="139">
                                  <a:moveTo>
                                    <a:pt x="141" y="59"/>
                                  </a:moveTo>
                                  <a:lnTo>
                                    <a:pt x="133" y="30"/>
                                  </a:lnTo>
                                  <a:lnTo>
                                    <a:pt x="111" y="13"/>
                                  </a:lnTo>
                                  <a:lnTo>
                                    <a:pt x="86" y="0"/>
                                  </a:lnTo>
                                  <a:lnTo>
                                    <a:pt x="60" y="0"/>
                                  </a:lnTo>
                                  <a:lnTo>
                                    <a:pt x="30" y="9"/>
                                  </a:lnTo>
                                  <a:lnTo>
                                    <a:pt x="13" y="30"/>
                                  </a:lnTo>
                                  <a:lnTo>
                                    <a:pt x="0" y="55"/>
                                  </a:lnTo>
                                  <a:lnTo>
                                    <a:pt x="0" y="85"/>
                                  </a:lnTo>
                                  <a:lnTo>
                                    <a:pt x="9" y="110"/>
                                  </a:lnTo>
                                  <a:lnTo>
                                    <a:pt x="26" y="127"/>
                                  </a:lnTo>
                                  <a:lnTo>
                                    <a:pt x="56" y="139"/>
                                  </a:lnTo>
                                  <a:lnTo>
                                    <a:pt x="86" y="139"/>
                                  </a:lnTo>
                                  <a:lnTo>
                                    <a:pt x="111" y="127"/>
                                  </a:lnTo>
                                  <a:lnTo>
                                    <a:pt x="128" y="110"/>
                                  </a:lnTo>
                                  <a:lnTo>
                                    <a:pt x="137" y="85"/>
                                  </a:lnTo>
                                  <a:lnTo>
                                    <a:pt x="141" y="59"/>
                                  </a:lnTo>
                                  <a:close/>
                                </a:path>
                              </a:pathLst>
                            </a:custGeom>
                            <a:solidFill>
                              <a:srgbClr val="840000"/>
                            </a:solidFill>
                            <a:ln w="9525">
                              <a:noFill/>
                              <a:round/>
                              <a:headEnd/>
                              <a:tailEnd/>
                            </a:ln>
                          </p:spPr>
                          <p:txBody>
                            <a:bodyPr/>
                            <a:lstStyle/>
                            <a:p>
                              <a:endParaRPr lang="en-US"/>
                            </a:p>
                          </p:txBody>
                        </p:sp>
                        <p:sp>
                          <p:nvSpPr>
                            <p:cNvPr id="266635" name="Freeform 395"/>
                            <p:cNvSpPr>
                              <a:spLocks/>
                            </p:cNvSpPr>
                            <p:nvPr/>
                          </p:nvSpPr>
                          <p:spPr bwMode="auto">
                            <a:xfrm>
                              <a:off x="1090" y="1293"/>
                              <a:ext cx="124" cy="126"/>
                            </a:xfrm>
                            <a:custGeom>
                              <a:avLst/>
                              <a:gdLst/>
                              <a:ahLst/>
                              <a:cxnLst>
                                <a:cxn ang="0">
                                  <a:pos x="124" y="50"/>
                                </a:cxn>
                                <a:cxn ang="0">
                                  <a:pos x="115" y="25"/>
                                </a:cxn>
                                <a:cxn ang="0">
                                  <a:pos x="98" y="12"/>
                                </a:cxn>
                                <a:cxn ang="0">
                                  <a:pos x="77" y="0"/>
                                </a:cxn>
                                <a:cxn ang="0">
                                  <a:pos x="51" y="0"/>
                                </a:cxn>
                                <a:cxn ang="0">
                                  <a:pos x="25" y="8"/>
                                </a:cxn>
                                <a:cxn ang="0">
                                  <a:pos x="12" y="25"/>
                                </a:cxn>
                                <a:cxn ang="0">
                                  <a:pos x="0" y="46"/>
                                </a:cxn>
                                <a:cxn ang="0">
                                  <a:pos x="0" y="76"/>
                                </a:cxn>
                                <a:cxn ang="0">
                                  <a:pos x="8" y="92"/>
                                </a:cxn>
                                <a:cxn ang="0">
                                  <a:pos x="25" y="114"/>
                                </a:cxn>
                                <a:cxn ang="0">
                                  <a:pos x="51" y="126"/>
                                </a:cxn>
                                <a:cxn ang="0">
                                  <a:pos x="72" y="122"/>
                                </a:cxn>
                                <a:cxn ang="0">
                                  <a:pos x="94" y="114"/>
                                </a:cxn>
                                <a:cxn ang="0">
                                  <a:pos x="115" y="97"/>
                                </a:cxn>
                                <a:cxn ang="0">
                                  <a:pos x="124" y="76"/>
                                </a:cxn>
                                <a:cxn ang="0">
                                  <a:pos x="124" y="50"/>
                                </a:cxn>
                              </a:cxnLst>
                              <a:rect l="0" t="0" r="r" b="b"/>
                              <a:pathLst>
                                <a:path w="124" h="126">
                                  <a:moveTo>
                                    <a:pt x="124" y="50"/>
                                  </a:moveTo>
                                  <a:lnTo>
                                    <a:pt x="115" y="25"/>
                                  </a:lnTo>
                                  <a:lnTo>
                                    <a:pt x="98" y="12"/>
                                  </a:lnTo>
                                  <a:lnTo>
                                    <a:pt x="77" y="0"/>
                                  </a:lnTo>
                                  <a:lnTo>
                                    <a:pt x="51" y="0"/>
                                  </a:lnTo>
                                  <a:lnTo>
                                    <a:pt x="25" y="8"/>
                                  </a:lnTo>
                                  <a:lnTo>
                                    <a:pt x="12" y="25"/>
                                  </a:lnTo>
                                  <a:lnTo>
                                    <a:pt x="0" y="46"/>
                                  </a:lnTo>
                                  <a:lnTo>
                                    <a:pt x="0" y="76"/>
                                  </a:lnTo>
                                  <a:lnTo>
                                    <a:pt x="8" y="92"/>
                                  </a:lnTo>
                                  <a:lnTo>
                                    <a:pt x="25" y="114"/>
                                  </a:lnTo>
                                  <a:lnTo>
                                    <a:pt x="51" y="126"/>
                                  </a:lnTo>
                                  <a:lnTo>
                                    <a:pt x="72" y="122"/>
                                  </a:lnTo>
                                  <a:lnTo>
                                    <a:pt x="94" y="114"/>
                                  </a:lnTo>
                                  <a:lnTo>
                                    <a:pt x="115" y="97"/>
                                  </a:lnTo>
                                  <a:lnTo>
                                    <a:pt x="124" y="76"/>
                                  </a:lnTo>
                                  <a:lnTo>
                                    <a:pt x="124" y="50"/>
                                  </a:lnTo>
                                  <a:close/>
                                </a:path>
                              </a:pathLst>
                            </a:custGeom>
                            <a:solidFill>
                              <a:srgbClr val="910000"/>
                            </a:solidFill>
                            <a:ln w="9525">
                              <a:noFill/>
                              <a:round/>
                              <a:headEnd/>
                              <a:tailEnd/>
                            </a:ln>
                          </p:spPr>
                          <p:txBody>
                            <a:bodyPr/>
                            <a:lstStyle/>
                            <a:p>
                              <a:endParaRPr lang="en-US"/>
                            </a:p>
                          </p:txBody>
                        </p:sp>
                        <p:sp>
                          <p:nvSpPr>
                            <p:cNvPr id="266636" name="Freeform 396"/>
                            <p:cNvSpPr>
                              <a:spLocks/>
                            </p:cNvSpPr>
                            <p:nvPr/>
                          </p:nvSpPr>
                          <p:spPr bwMode="auto">
                            <a:xfrm>
                              <a:off x="1094" y="1297"/>
                              <a:ext cx="120" cy="114"/>
                            </a:xfrm>
                            <a:custGeom>
                              <a:avLst/>
                              <a:gdLst/>
                              <a:ahLst/>
                              <a:cxnLst>
                                <a:cxn ang="0">
                                  <a:pos x="115" y="46"/>
                                </a:cxn>
                                <a:cxn ang="0">
                                  <a:pos x="107" y="25"/>
                                </a:cxn>
                                <a:cxn ang="0">
                                  <a:pos x="90" y="12"/>
                                </a:cxn>
                                <a:cxn ang="0">
                                  <a:pos x="68" y="0"/>
                                </a:cxn>
                                <a:cxn ang="0">
                                  <a:pos x="47" y="4"/>
                                </a:cxn>
                                <a:cxn ang="0">
                                  <a:pos x="25" y="8"/>
                                </a:cxn>
                                <a:cxn ang="0">
                                  <a:pos x="8" y="25"/>
                                </a:cxn>
                                <a:cxn ang="0">
                                  <a:pos x="0" y="42"/>
                                </a:cxn>
                                <a:cxn ang="0">
                                  <a:pos x="0" y="67"/>
                                </a:cxn>
                                <a:cxn ang="0">
                                  <a:pos x="8" y="88"/>
                                </a:cxn>
                                <a:cxn ang="0">
                                  <a:pos x="25" y="105"/>
                                </a:cxn>
                                <a:cxn ang="0">
                                  <a:pos x="43" y="114"/>
                                </a:cxn>
                                <a:cxn ang="0">
                                  <a:pos x="68" y="114"/>
                                </a:cxn>
                                <a:cxn ang="0">
                                  <a:pos x="90" y="105"/>
                                </a:cxn>
                                <a:cxn ang="0">
                                  <a:pos x="107" y="93"/>
                                </a:cxn>
                                <a:cxn ang="0">
                                  <a:pos x="120" y="67"/>
                                </a:cxn>
                                <a:cxn ang="0">
                                  <a:pos x="115" y="46"/>
                                </a:cxn>
                              </a:cxnLst>
                              <a:rect l="0" t="0" r="r" b="b"/>
                              <a:pathLst>
                                <a:path w="120" h="114">
                                  <a:moveTo>
                                    <a:pt x="115" y="46"/>
                                  </a:moveTo>
                                  <a:lnTo>
                                    <a:pt x="107" y="25"/>
                                  </a:lnTo>
                                  <a:lnTo>
                                    <a:pt x="90" y="12"/>
                                  </a:lnTo>
                                  <a:lnTo>
                                    <a:pt x="68" y="0"/>
                                  </a:lnTo>
                                  <a:lnTo>
                                    <a:pt x="47" y="4"/>
                                  </a:lnTo>
                                  <a:lnTo>
                                    <a:pt x="25" y="8"/>
                                  </a:lnTo>
                                  <a:lnTo>
                                    <a:pt x="8" y="25"/>
                                  </a:lnTo>
                                  <a:lnTo>
                                    <a:pt x="0" y="42"/>
                                  </a:lnTo>
                                  <a:lnTo>
                                    <a:pt x="0" y="67"/>
                                  </a:lnTo>
                                  <a:lnTo>
                                    <a:pt x="8" y="88"/>
                                  </a:lnTo>
                                  <a:lnTo>
                                    <a:pt x="25" y="105"/>
                                  </a:lnTo>
                                  <a:lnTo>
                                    <a:pt x="43" y="114"/>
                                  </a:lnTo>
                                  <a:lnTo>
                                    <a:pt x="68" y="114"/>
                                  </a:lnTo>
                                  <a:lnTo>
                                    <a:pt x="90" y="105"/>
                                  </a:lnTo>
                                  <a:lnTo>
                                    <a:pt x="107" y="93"/>
                                  </a:lnTo>
                                  <a:lnTo>
                                    <a:pt x="120" y="67"/>
                                  </a:lnTo>
                                  <a:lnTo>
                                    <a:pt x="115" y="46"/>
                                  </a:lnTo>
                                  <a:close/>
                                </a:path>
                              </a:pathLst>
                            </a:custGeom>
                            <a:solidFill>
                              <a:srgbClr val="A10000"/>
                            </a:solidFill>
                            <a:ln w="9525">
                              <a:noFill/>
                              <a:round/>
                              <a:headEnd/>
                              <a:tailEnd/>
                            </a:ln>
                          </p:spPr>
                          <p:txBody>
                            <a:bodyPr/>
                            <a:lstStyle/>
                            <a:p>
                              <a:endParaRPr lang="en-US"/>
                            </a:p>
                          </p:txBody>
                        </p:sp>
                        <p:sp>
                          <p:nvSpPr>
                            <p:cNvPr id="266637" name="Freeform 397"/>
                            <p:cNvSpPr>
                              <a:spLocks/>
                            </p:cNvSpPr>
                            <p:nvPr/>
                          </p:nvSpPr>
                          <p:spPr bwMode="auto">
                            <a:xfrm>
                              <a:off x="1102" y="1305"/>
                              <a:ext cx="99" cy="102"/>
                            </a:xfrm>
                            <a:custGeom>
                              <a:avLst/>
                              <a:gdLst/>
                              <a:ahLst/>
                              <a:cxnLst>
                                <a:cxn ang="0">
                                  <a:pos x="99" y="42"/>
                                </a:cxn>
                                <a:cxn ang="0">
                                  <a:pos x="90" y="21"/>
                                </a:cxn>
                                <a:cxn ang="0">
                                  <a:pos x="82" y="9"/>
                                </a:cxn>
                                <a:cxn ang="0">
                                  <a:pos x="60" y="0"/>
                                </a:cxn>
                                <a:cxn ang="0">
                                  <a:pos x="39" y="0"/>
                                </a:cxn>
                                <a:cxn ang="0">
                                  <a:pos x="22" y="9"/>
                                </a:cxn>
                                <a:cxn ang="0">
                                  <a:pos x="5" y="21"/>
                                </a:cxn>
                                <a:cxn ang="0">
                                  <a:pos x="0" y="38"/>
                                </a:cxn>
                                <a:cxn ang="0">
                                  <a:pos x="0" y="59"/>
                                </a:cxn>
                                <a:cxn ang="0">
                                  <a:pos x="9" y="76"/>
                                </a:cxn>
                                <a:cxn ang="0">
                                  <a:pos x="22" y="89"/>
                                </a:cxn>
                                <a:cxn ang="0">
                                  <a:pos x="35" y="97"/>
                                </a:cxn>
                                <a:cxn ang="0">
                                  <a:pos x="60" y="102"/>
                                </a:cxn>
                                <a:cxn ang="0">
                                  <a:pos x="77" y="93"/>
                                </a:cxn>
                                <a:cxn ang="0">
                                  <a:pos x="90" y="80"/>
                                </a:cxn>
                                <a:cxn ang="0">
                                  <a:pos x="99" y="59"/>
                                </a:cxn>
                                <a:cxn ang="0">
                                  <a:pos x="99" y="42"/>
                                </a:cxn>
                              </a:cxnLst>
                              <a:rect l="0" t="0" r="r" b="b"/>
                              <a:pathLst>
                                <a:path w="99" h="102">
                                  <a:moveTo>
                                    <a:pt x="99" y="42"/>
                                  </a:moveTo>
                                  <a:lnTo>
                                    <a:pt x="90" y="21"/>
                                  </a:lnTo>
                                  <a:lnTo>
                                    <a:pt x="82" y="9"/>
                                  </a:lnTo>
                                  <a:lnTo>
                                    <a:pt x="60" y="0"/>
                                  </a:lnTo>
                                  <a:lnTo>
                                    <a:pt x="39" y="0"/>
                                  </a:lnTo>
                                  <a:lnTo>
                                    <a:pt x="22" y="9"/>
                                  </a:lnTo>
                                  <a:lnTo>
                                    <a:pt x="5" y="21"/>
                                  </a:lnTo>
                                  <a:lnTo>
                                    <a:pt x="0" y="38"/>
                                  </a:lnTo>
                                  <a:lnTo>
                                    <a:pt x="0" y="59"/>
                                  </a:lnTo>
                                  <a:lnTo>
                                    <a:pt x="9" y="76"/>
                                  </a:lnTo>
                                  <a:lnTo>
                                    <a:pt x="22" y="89"/>
                                  </a:lnTo>
                                  <a:lnTo>
                                    <a:pt x="35" y="97"/>
                                  </a:lnTo>
                                  <a:lnTo>
                                    <a:pt x="60" y="102"/>
                                  </a:lnTo>
                                  <a:lnTo>
                                    <a:pt x="77" y="93"/>
                                  </a:lnTo>
                                  <a:lnTo>
                                    <a:pt x="90" y="80"/>
                                  </a:lnTo>
                                  <a:lnTo>
                                    <a:pt x="99" y="59"/>
                                  </a:lnTo>
                                  <a:lnTo>
                                    <a:pt x="99" y="42"/>
                                  </a:lnTo>
                                  <a:close/>
                                </a:path>
                              </a:pathLst>
                            </a:custGeom>
                            <a:solidFill>
                              <a:srgbClr val="B40000"/>
                            </a:solidFill>
                            <a:ln w="9525">
                              <a:noFill/>
                              <a:round/>
                              <a:headEnd/>
                              <a:tailEnd/>
                            </a:ln>
                          </p:spPr>
                          <p:txBody>
                            <a:bodyPr/>
                            <a:lstStyle/>
                            <a:p>
                              <a:endParaRPr lang="en-US"/>
                            </a:p>
                          </p:txBody>
                        </p:sp>
                        <p:sp>
                          <p:nvSpPr>
                            <p:cNvPr id="266638" name="Freeform 398"/>
                            <p:cNvSpPr>
                              <a:spLocks/>
                            </p:cNvSpPr>
                            <p:nvPr/>
                          </p:nvSpPr>
                          <p:spPr bwMode="auto">
                            <a:xfrm>
                              <a:off x="1107" y="1309"/>
                              <a:ext cx="90" cy="85"/>
                            </a:xfrm>
                            <a:custGeom>
                              <a:avLst/>
                              <a:gdLst/>
                              <a:ahLst/>
                              <a:cxnLst>
                                <a:cxn ang="0">
                                  <a:pos x="85" y="38"/>
                                </a:cxn>
                                <a:cxn ang="0">
                                  <a:pos x="81" y="22"/>
                                </a:cxn>
                                <a:cxn ang="0">
                                  <a:pos x="68" y="9"/>
                                </a:cxn>
                                <a:cxn ang="0">
                                  <a:pos x="51" y="0"/>
                                </a:cxn>
                                <a:cxn ang="0">
                                  <a:pos x="38" y="0"/>
                                </a:cxn>
                                <a:cxn ang="0">
                                  <a:pos x="21" y="9"/>
                                </a:cxn>
                                <a:cxn ang="0">
                                  <a:pos x="8" y="22"/>
                                </a:cxn>
                                <a:cxn ang="0">
                                  <a:pos x="0" y="34"/>
                                </a:cxn>
                                <a:cxn ang="0">
                                  <a:pos x="0" y="51"/>
                                </a:cxn>
                                <a:cxn ang="0">
                                  <a:pos x="8" y="64"/>
                                </a:cxn>
                                <a:cxn ang="0">
                                  <a:pos x="21" y="81"/>
                                </a:cxn>
                                <a:cxn ang="0">
                                  <a:pos x="34" y="85"/>
                                </a:cxn>
                                <a:cxn ang="0">
                                  <a:pos x="51" y="85"/>
                                </a:cxn>
                                <a:cxn ang="0">
                                  <a:pos x="64" y="76"/>
                                </a:cxn>
                                <a:cxn ang="0">
                                  <a:pos x="81" y="68"/>
                                </a:cxn>
                                <a:cxn ang="0">
                                  <a:pos x="90" y="51"/>
                                </a:cxn>
                                <a:cxn ang="0">
                                  <a:pos x="85" y="38"/>
                                </a:cxn>
                              </a:cxnLst>
                              <a:rect l="0" t="0" r="r" b="b"/>
                              <a:pathLst>
                                <a:path w="90" h="85">
                                  <a:moveTo>
                                    <a:pt x="85" y="38"/>
                                  </a:moveTo>
                                  <a:lnTo>
                                    <a:pt x="81" y="22"/>
                                  </a:lnTo>
                                  <a:lnTo>
                                    <a:pt x="68" y="9"/>
                                  </a:lnTo>
                                  <a:lnTo>
                                    <a:pt x="51" y="0"/>
                                  </a:lnTo>
                                  <a:lnTo>
                                    <a:pt x="38" y="0"/>
                                  </a:lnTo>
                                  <a:lnTo>
                                    <a:pt x="21" y="9"/>
                                  </a:lnTo>
                                  <a:lnTo>
                                    <a:pt x="8" y="22"/>
                                  </a:lnTo>
                                  <a:lnTo>
                                    <a:pt x="0" y="34"/>
                                  </a:lnTo>
                                  <a:lnTo>
                                    <a:pt x="0" y="51"/>
                                  </a:lnTo>
                                  <a:lnTo>
                                    <a:pt x="8" y="64"/>
                                  </a:lnTo>
                                  <a:lnTo>
                                    <a:pt x="21" y="81"/>
                                  </a:lnTo>
                                  <a:lnTo>
                                    <a:pt x="34" y="85"/>
                                  </a:lnTo>
                                  <a:lnTo>
                                    <a:pt x="51" y="85"/>
                                  </a:lnTo>
                                  <a:lnTo>
                                    <a:pt x="64" y="76"/>
                                  </a:lnTo>
                                  <a:lnTo>
                                    <a:pt x="81" y="68"/>
                                  </a:lnTo>
                                  <a:lnTo>
                                    <a:pt x="90" y="51"/>
                                  </a:lnTo>
                                  <a:lnTo>
                                    <a:pt x="85" y="38"/>
                                  </a:lnTo>
                                  <a:close/>
                                </a:path>
                              </a:pathLst>
                            </a:custGeom>
                            <a:solidFill>
                              <a:srgbClr val="C60000"/>
                            </a:solidFill>
                            <a:ln w="9525">
                              <a:noFill/>
                              <a:round/>
                              <a:headEnd/>
                              <a:tailEnd/>
                            </a:ln>
                          </p:spPr>
                          <p:txBody>
                            <a:bodyPr/>
                            <a:lstStyle/>
                            <a:p>
                              <a:endParaRPr lang="en-US"/>
                            </a:p>
                          </p:txBody>
                        </p:sp>
                        <p:sp>
                          <p:nvSpPr>
                            <p:cNvPr id="266639" name="Freeform 399"/>
                            <p:cNvSpPr>
                              <a:spLocks/>
                            </p:cNvSpPr>
                            <p:nvPr/>
                          </p:nvSpPr>
                          <p:spPr bwMode="auto">
                            <a:xfrm>
                              <a:off x="1115" y="1318"/>
                              <a:ext cx="69" cy="67"/>
                            </a:xfrm>
                            <a:custGeom>
                              <a:avLst/>
                              <a:gdLst/>
                              <a:ahLst/>
                              <a:cxnLst>
                                <a:cxn ang="0">
                                  <a:pos x="69" y="29"/>
                                </a:cxn>
                                <a:cxn ang="0">
                                  <a:pos x="64" y="17"/>
                                </a:cxn>
                                <a:cxn ang="0">
                                  <a:pos x="56" y="8"/>
                                </a:cxn>
                                <a:cxn ang="0">
                                  <a:pos x="43" y="0"/>
                                </a:cxn>
                                <a:cxn ang="0">
                                  <a:pos x="30" y="4"/>
                                </a:cxn>
                                <a:cxn ang="0">
                                  <a:pos x="17" y="4"/>
                                </a:cxn>
                                <a:cxn ang="0">
                                  <a:pos x="9" y="17"/>
                                </a:cxn>
                                <a:cxn ang="0">
                                  <a:pos x="0" y="25"/>
                                </a:cxn>
                                <a:cxn ang="0">
                                  <a:pos x="4" y="42"/>
                                </a:cxn>
                                <a:cxn ang="0">
                                  <a:pos x="9" y="55"/>
                                </a:cxn>
                                <a:cxn ang="0">
                                  <a:pos x="22" y="63"/>
                                </a:cxn>
                                <a:cxn ang="0">
                                  <a:pos x="26" y="67"/>
                                </a:cxn>
                                <a:cxn ang="0">
                                  <a:pos x="43" y="67"/>
                                </a:cxn>
                                <a:cxn ang="0">
                                  <a:pos x="56" y="63"/>
                                </a:cxn>
                                <a:cxn ang="0">
                                  <a:pos x="64" y="55"/>
                                </a:cxn>
                                <a:cxn ang="0">
                                  <a:pos x="69" y="42"/>
                                </a:cxn>
                                <a:cxn ang="0">
                                  <a:pos x="69" y="29"/>
                                </a:cxn>
                              </a:cxnLst>
                              <a:rect l="0" t="0" r="r" b="b"/>
                              <a:pathLst>
                                <a:path w="69" h="67">
                                  <a:moveTo>
                                    <a:pt x="69" y="29"/>
                                  </a:moveTo>
                                  <a:lnTo>
                                    <a:pt x="64" y="17"/>
                                  </a:lnTo>
                                  <a:lnTo>
                                    <a:pt x="56" y="8"/>
                                  </a:lnTo>
                                  <a:lnTo>
                                    <a:pt x="43" y="0"/>
                                  </a:lnTo>
                                  <a:lnTo>
                                    <a:pt x="30" y="4"/>
                                  </a:lnTo>
                                  <a:lnTo>
                                    <a:pt x="17" y="4"/>
                                  </a:lnTo>
                                  <a:lnTo>
                                    <a:pt x="9" y="17"/>
                                  </a:lnTo>
                                  <a:lnTo>
                                    <a:pt x="0" y="25"/>
                                  </a:lnTo>
                                  <a:lnTo>
                                    <a:pt x="4" y="42"/>
                                  </a:lnTo>
                                  <a:lnTo>
                                    <a:pt x="9" y="55"/>
                                  </a:lnTo>
                                  <a:lnTo>
                                    <a:pt x="22" y="63"/>
                                  </a:lnTo>
                                  <a:lnTo>
                                    <a:pt x="26" y="67"/>
                                  </a:lnTo>
                                  <a:lnTo>
                                    <a:pt x="43" y="67"/>
                                  </a:lnTo>
                                  <a:lnTo>
                                    <a:pt x="56" y="63"/>
                                  </a:lnTo>
                                  <a:lnTo>
                                    <a:pt x="64" y="55"/>
                                  </a:lnTo>
                                  <a:lnTo>
                                    <a:pt x="69" y="42"/>
                                  </a:lnTo>
                                  <a:lnTo>
                                    <a:pt x="69" y="29"/>
                                  </a:lnTo>
                                  <a:close/>
                                </a:path>
                              </a:pathLst>
                            </a:custGeom>
                            <a:solidFill>
                              <a:srgbClr val="D70000"/>
                            </a:solidFill>
                            <a:ln w="9525">
                              <a:noFill/>
                              <a:round/>
                              <a:headEnd/>
                              <a:tailEnd/>
                            </a:ln>
                          </p:spPr>
                          <p:txBody>
                            <a:bodyPr/>
                            <a:lstStyle/>
                            <a:p>
                              <a:endParaRPr lang="en-US"/>
                            </a:p>
                          </p:txBody>
                        </p:sp>
                        <p:sp>
                          <p:nvSpPr>
                            <p:cNvPr id="266640" name="Freeform 400"/>
                            <p:cNvSpPr>
                              <a:spLocks/>
                            </p:cNvSpPr>
                            <p:nvPr/>
                          </p:nvSpPr>
                          <p:spPr bwMode="auto">
                            <a:xfrm>
                              <a:off x="1119" y="1322"/>
                              <a:ext cx="65" cy="63"/>
                            </a:xfrm>
                            <a:custGeom>
                              <a:avLst/>
                              <a:gdLst/>
                              <a:ahLst/>
                              <a:cxnLst>
                                <a:cxn ang="0">
                                  <a:pos x="65" y="30"/>
                                </a:cxn>
                                <a:cxn ang="0">
                                  <a:pos x="60" y="17"/>
                                </a:cxn>
                                <a:cxn ang="0">
                                  <a:pos x="52" y="9"/>
                                </a:cxn>
                                <a:cxn ang="0">
                                  <a:pos x="39" y="0"/>
                                </a:cxn>
                                <a:cxn ang="0">
                                  <a:pos x="26" y="4"/>
                                </a:cxn>
                                <a:cxn ang="0">
                                  <a:pos x="13" y="9"/>
                                </a:cxn>
                                <a:cxn ang="0">
                                  <a:pos x="9" y="13"/>
                                </a:cxn>
                                <a:cxn ang="0">
                                  <a:pos x="0" y="25"/>
                                </a:cxn>
                                <a:cxn ang="0">
                                  <a:pos x="5" y="38"/>
                                </a:cxn>
                                <a:cxn ang="0">
                                  <a:pos x="13" y="55"/>
                                </a:cxn>
                                <a:cxn ang="0">
                                  <a:pos x="26" y="59"/>
                                </a:cxn>
                                <a:cxn ang="0">
                                  <a:pos x="39" y="63"/>
                                </a:cxn>
                                <a:cxn ang="0">
                                  <a:pos x="56" y="47"/>
                                </a:cxn>
                                <a:cxn ang="0">
                                  <a:pos x="60" y="38"/>
                                </a:cxn>
                                <a:cxn ang="0">
                                  <a:pos x="65" y="30"/>
                                </a:cxn>
                              </a:cxnLst>
                              <a:rect l="0" t="0" r="r" b="b"/>
                              <a:pathLst>
                                <a:path w="65" h="63">
                                  <a:moveTo>
                                    <a:pt x="65" y="30"/>
                                  </a:moveTo>
                                  <a:lnTo>
                                    <a:pt x="60" y="17"/>
                                  </a:lnTo>
                                  <a:lnTo>
                                    <a:pt x="52" y="9"/>
                                  </a:lnTo>
                                  <a:lnTo>
                                    <a:pt x="39" y="0"/>
                                  </a:lnTo>
                                  <a:lnTo>
                                    <a:pt x="26" y="4"/>
                                  </a:lnTo>
                                  <a:lnTo>
                                    <a:pt x="13" y="9"/>
                                  </a:lnTo>
                                  <a:lnTo>
                                    <a:pt x="9" y="13"/>
                                  </a:lnTo>
                                  <a:lnTo>
                                    <a:pt x="0" y="25"/>
                                  </a:lnTo>
                                  <a:lnTo>
                                    <a:pt x="5" y="38"/>
                                  </a:lnTo>
                                  <a:lnTo>
                                    <a:pt x="13" y="55"/>
                                  </a:lnTo>
                                  <a:lnTo>
                                    <a:pt x="26" y="59"/>
                                  </a:lnTo>
                                  <a:lnTo>
                                    <a:pt x="39" y="63"/>
                                  </a:lnTo>
                                  <a:lnTo>
                                    <a:pt x="56" y="47"/>
                                  </a:lnTo>
                                  <a:lnTo>
                                    <a:pt x="60" y="38"/>
                                  </a:lnTo>
                                  <a:lnTo>
                                    <a:pt x="65" y="30"/>
                                  </a:lnTo>
                                  <a:close/>
                                </a:path>
                              </a:pathLst>
                            </a:custGeom>
                            <a:solidFill>
                              <a:srgbClr val="E50000"/>
                            </a:solidFill>
                            <a:ln w="9525">
                              <a:noFill/>
                              <a:round/>
                              <a:headEnd/>
                              <a:tailEnd/>
                            </a:ln>
                          </p:spPr>
                          <p:txBody>
                            <a:bodyPr/>
                            <a:lstStyle/>
                            <a:p>
                              <a:endParaRPr lang="en-US"/>
                            </a:p>
                          </p:txBody>
                        </p:sp>
                        <p:sp>
                          <p:nvSpPr>
                            <p:cNvPr id="266641" name="Freeform 401"/>
                            <p:cNvSpPr>
                              <a:spLocks/>
                            </p:cNvSpPr>
                            <p:nvPr/>
                          </p:nvSpPr>
                          <p:spPr bwMode="auto">
                            <a:xfrm>
                              <a:off x="1128" y="1331"/>
                              <a:ext cx="43" cy="42"/>
                            </a:xfrm>
                            <a:custGeom>
                              <a:avLst/>
                              <a:gdLst/>
                              <a:ahLst/>
                              <a:cxnLst>
                                <a:cxn ang="0">
                                  <a:pos x="43" y="16"/>
                                </a:cxn>
                                <a:cxn ang="0">
                                  <a:pos x="39" y="8"/>
                                </a:cxn>
                                <a:cxn ang="0">
                                  <a:pos x="39" y="4"/>
                                </a:cxn>
                                <a:cxn ang="0">
                                  <a:pos x="21" y="0"/>
                                </a:cxn>
                                <a:cxn ang="0">
                                  <a:pos x="9" y="4"/>
                                </a:cxn>
                                <a:cxn ang="0">
                                  <a:pos x="4" y="12"/>
                                </a:cxn>
                                <a:cxn ang="0">
                                  <a:pos x="0" y="25"/>
                                </a:cxn>
                                <a:cxn ang="0">
                                  <a:pos x="13" y="42"/>
                                </a:cxn>
                                <a:cxn ang="0">
                                  <a:pos x="17" y="42"/>
                                </a:cxn>
                                <a:cxn ang="0">
                                  <a:pos x="26" y="42"/>
                                </a:cxn>
                                <a:cxn ang="0">
                                  <a:pos x="39" y="33"/>
                                </a:cxn>
                                <a:cxn ang="0">
                                  <a:pos x="43" y="29"/>
                                </a:cxn>
                                <a:cxn ang="0">
                                  <a:pos x="43" y="16"/>
                                </a:cxn>
                              </a:cxnLst>
                              <a:rect l="0" t="0" r="r" b="b"/>
                              <a:pathLst>
                                <a:path w="43" h="42">
                                  <a:moveTo>
                                    <a:pt x="43" y="16"/>
                                  </a:moveTo>
                                  <a:lnTo>
                                    <a:pt x="39" y="8"/>
                                  </a:lnTo>
                                  <a:lnTo>
                                    <a:pt x="39" y="4"/>
                                  </a:lnTo>
                                  <a:lnTo>
                                    <a:pt x="21" y="0"/>
                                  </a:lnTo>
                                  <a:lnTo>
                                    <a:pt x="9" y="4"/>
                                  </a:lnTo>
                                  <a:lnTo>
                                    <a:pt x="4" y="12"/>
                                  </a:lnTo>
                                  <a:lnTo>
                                    <a:pt x="0" y="25"/>
                                  </a:lnTo>
                                  <a:lnTo>
                                    <a:pt x="13" y="42"/>
                                  </a:lnTo>
                                  <a:lnTo>
                                    <a:pt x="17" y="42"/>
                                  </a:lnTo>
                                  <a:lnTo>
                                    <a:pt x="26" y="42"/>
                                  </a:lnTo>
                                  <a:lnTo>
                                    <a:pt x="39" y="33"/>
                                  </a:lnTo>
                                  <a:lnTo>
                                    <a:pt x="43" y="29"/>
                                  </a:lnTo>
                                  <a:lnTo>
                                    <a:pt x="43" y="16"/>
                                  </a:lnTo>
                                  <a:close/>
                                </a:path>
                              </a:pathLst>
                            </a:custGeom>
                            <a:solidFill>
                              <a:srgbClr val="F00000"/>
                            </a:solidFill>
                            <a:ln w="9525">
                              <a:noFill/>
                              <a:round/>
                              <a:headEnd/>
                              <a:tailEnd/>
                            </a:ln>
                          </p:spPr>
                          <p:txBody>
                            <a:bodyPr/>
                            <a:lstStyle/>
                            <a:p>
                              <a:endParaRPr lang="en-US"/>
                            </a:p>
                          </p:txBody>
                        </p:sp>
                        <p:sp>
                          <p:nvSpPr>
                            <p:cNvPr id="266642" name="Freeform 402"/>
                            <p:cNvSpPr>
                              <a:spLocks/>
                            </p:cNvSpPr>
                            <p:nvPr/>
                          </p:nvSpPr>
                          <p:spPr bwMode="auto">
                            <a:xfrm>
                              <a:off x="1137" y="1339"/>
                              <a:ext cx="30" cy="30"/>
                            </a:xfrm>
                            <a:custGeom>
                              <a:avLst/>
                              <a:gdLst/>
                              <a:ahLst/>
                              <a:cxnLst>
                                <a:cxn ang="0">
                                  <a:pos x="30" y="13"/>
                                </a:cxn>
                                <a:cxn ang="0">
                                  <a:pos x="21" y="0"/>
                                </a:cxn>
                                <a:cxn ang="0">
                                  <a:pos x="12" y="0"/>
                                </a:cxn>
                                <a:cxn ang="0">
                                  <a:pos x="0" y="4"/>
                                </a:cxn>
                                <a:cxn ang="0">
                                  <a:pos x="0" y="17"/>
                                </a:cxn>
                                <a:cxn ang="0">
                                  <a:pos x="8" y="25"/>
                                </a:cxn>
                                <a:cxn ang="0">
                                  <a:pos x="17" y="30"/>
                                </a:cxn>
                                <a:cxn ang="0">
                                  <a:pos x="25" y="21"/>
                                </a:cxn>
                                <a:cxn ang="0">
                                  <a:pos x="30" y="13"/>
                                </a:cxn>
                              </a:cxnLst>
                              <a:rect l="0" t="0" r="r" b="b"/>
                              <a:pathLst>
                                <a:path w="30" h="30">
                                  <a:moveTo>
                                    <a:pt x="30" y="13"/>
                                  </a:moveTo>
                                  <a:lnTo>
                                    <a:pt x="21" y="0"/>
                                  </a:lnTo>
                                  <a:lnTo>
                                    <a:pt x="12" y="0"/>
                                  </a:lnTo>
                                  <a:lnTo>
                                    <a:pt x="0" y="4"/>
                                  </a:lnTo>
                                  <a:lnTo>
                                    <a:pt x="0" y="17"/>
                                  </a:lnTo>
                                  <a:lnTo>
                                    <a:pt x="8" y="25"/>
                                  </a:lnTo>
                                  <a:lnTo>
                                    <a:pt x="17" y="30"/>
                                  </a:lnTo>
                                  <a:lnTo>
                                    <a:pt x="25" y="21"/>
                                  </a:lnTo>
                                  <a:lnTo>
                                    <a:pt x="30" y="13"/>
                                  </a:lnTo>
                                  <a:close/>
                                </a:path>
                              </a:pathLst>
                            </a:custGeom>
                            <a:solidFill>
                              <a:srgbClr val="F70000"/>
                            </a:solidFill>
                            <a:ln w="9525">
                              <a:noFill/>
                              <a:round/>
                              <a:headEnd/>
                              <a:tailEnd/>
                            </a:ln>
                          </p:spPr>
                          <p:txBody>
                            <a:bodyPr/>
                            <a:lstStyle/>
                            <a:p>
                              <a:endParaRPr lang="en-US"/>
                            </a:p>
                          </p:txBody>
                        </p:sp>
                        <p:sp>
                          <p:nvSpPr>
                            <p:cNvPr id="266643" name="Freeform 403"/>
                            <p:cNvSpPr>
                              <a:spLocks/>
                            </p:cNvSpPr>
                            <p:nvPr/>
                          </p:nvSpPr>
                          <p:spPr bwMode="auto">
                            <a:xfrm>
                              <a:off x="1145" y="1343"/>
                              <a:ext cx="13" cy="17"/>
                            </a:xfrm>
                            <a:custGeom>
                              <a:avLst/>
                              <a:gdLst/>
                              <a:ahLst/>
                              <a:cxnLst>
                                <a:cxn ang="0">
                                  <a:pos x="13" y="9"/>
                                </a:cxn>
                                <a:cxn ang="0">
                                  <a:pos x="9" y="0"/>
                                </a:cxn>
                                <a:cxn ang="0">
                                  <a:pos x="4" y="4"/>
                                </a:cxn>
                                <a:cxn ang="0">
                                  <a:pos x="0" y="4"/>
                                </a:cxn>
                                <a:cxn ang="0">
                                  <a:pos x="0" y="13"/>
                                </a:cxn>
                                <a:cxn ang="0">
                                  <a:pos x="4" y="13"/>
                                </a:cxn>
                                <a:cxn ang="0">
                                  <a:pos x="9" y="17"/>
                                </a:cxn>
                                <a:cxn ang="0">
                                  <a:pos x="9" y="13"/>
                                </a:cxn>
                                <a:cxn ang="0">
                                  <a:pos x="13" y="9"/>
                                </a:cxn>
                              </a:cxnLst>
                              <a:rect l="0" t="0" r="r" b="b"/>
                              <a:pathLst>
                                <a:path w="13" h="17">
                                  <a:moveTo>
                                    <a:pt x="13" y="9"/>
                                  </a:moveTo>
                                  <a:lnTo>
                                    <a:pt x="9" y="0"/>
                                  </a:lnTo>
                                  <a:lnTo>
                                    <a:pt x="4" y="4"/>
                                  </a:lnTo>
                                  <a:lnTo>
                                    <a:pt x="0" y="4"/>
                                  </a:lnTo>
                                  <a:lnTo>
                                    <a:pt x="0" y="13"/>
                                  </a:lnTo>
                                  <a:lnTo>
                                    <a:pt x="4" y="13"/>
                                  </a:lnTo>
                                  <a:lnTo>
                                    <a:pt x="9" y="17"/>
                                  </a:lnTo>
                                  <a:lnTo>
                                    <a:pt x="9" y="13"/>
                                  </a:lnTo>
                                  <a:lnTo>
                                    <a:pt x="13" y="9"/>
                                  </a:lnTo>
                                  <a:close/>
                                </a:path>
                              </a:pathLst>
                            </a:custGeom>
                            <a:solidFill>
                              <a:srgbClr val="FC0000"/>
                            </a:solidFill>
                            <a:ln w="9525">
                              <a:noFill/>
                              <a:round/>
                              <a:headEnd/>
                              <a:tailEnd/>
                            </a:ln>
                          </p:spPr>
                          <p:txBody>
                            <a:bodyPr/>
                            <a:lstStyle/>
                            <a:p>
                              <a:endParaRPr lang="en-US"/>
                            </a:p>
                          </p:txBody>
                        </p:sp>
                      </p:grpSp>
                      <p:sp>
                        <p:nvSpPr>
                          <p:cNvPr id="266644" name="Freeform 404"/>
                          <p:cNvSpPr>
                            <a:spLocks/>
                          </p:cNvSpPr>
                          <p:nvPr/>
                        </p:nvSpPr>
                        <p:spPr bwMode="auto">
                          <a:xfrm>
                            <a:off x="1068" y="1276"/>
                            <a:ext cx="171" cy="169"/>
                          </a:xfrm>
                          <a:custGeom>
                            <a:avLst/>
                            <a:gdLst/>
                            <a:ahLst/>
                            <a:cxnLst>
                              <a:cxn ang="0">
                                <a:pos x="171" y="71"/>
                              </a:cxn>
                              <a:cxn ang="0">
                                <a:pos x="158" y="38"/>
                              </a:cxn>
                              <a:cxn ang="0">
                                <a:pos x="133" y="17"/>
                              </a:cxn>
                              <a:cxn ang="0">
                                <a:pos x="103" y="0"/>
                              </a:cxn>
                              <a:cxn ang="0">
                                <a:pos x="69" y="4"/>
                              </a:cxn>
                              <a:cxn ang="0">
                                <a:pos x="39" y="17"/>
                              </a:cxn>
                              <a:cxn ang="0">
                                <a:pos x="17" y="38"/>
                              </a:cxn>
                              <a:cxn ang="0">
                                <a:pos x="0" y="67"/>
                              </a:cxn>
                              <a:cxn ang="0">
                                <a:pos x="0" y="101"/>
                              </a:cxn>
                              <a:cxn ang="0">
                                <a:pos x="13" y="131"/>
                              </a:cxn>
                              <a:cxn ang="0">
                                <a:pos x="34" y="152"/>
                              </a:cxn>
                              <a:cxn ang="0">
                                <a:pos x="64" y="169"/>
                              </a:cxn>
                              <a:cxn ang="0">
                                <a:pos x="103" y="169"/>
                              </a:cxn>
                              <a:cxn ang="0">
                                <a:pos x="133" y="156"/>
                              </a:cxn>
                              <a:cxn ang="0">
                                <a:pos x="154" y="131"/>
                              </a:cxn>
                              <a:cxn ang="0">
                                <a:pos x="171" y="105"/>
                              </a:cxn>
                              <a:cxn ang="0">
                                <a:pos x="171" y="71"/>
                              </a:cxn>
                            </a:cxnLst>
                            <a:rect l="0" t="0" r="r" b="b"/>
                            <a:pathLst>
                              <a:path w="171" h="169">
                                <a:moveTo>
                                  <a:pt x="171" y="71"/>
                                </a:moveTo>
                                <a:lnTo>
                                  <a:pt x="158" y="38"/>
                                </a:lnTo>
                                <a:lnTo>
                                  <a:pt x="133" y="17"/>
                                </a:lnTo>
                                <a:lnTo>
                                  <a:pt x="103" y="0"/>
                                </a:lnTo>
                                <a:lnTo>
                                  <a:pt x="69" y="4"/>
                                </a:lnTo>
                                <a:lnTo>
                                  <a:pt x="39" y="17"/>
                                </a:lnTo>
                                <a:lnTo>
                                  <a:pt x="17" y="38"/>
                                </a:lnTo>
                                <a:lnTo>
                                  <a:pt x="0" y="67"/>
                                </a:lnTo>
                                <a:lnTo>
                                  <a:pt x="0" y="101"/>
                                </a:lnTo>
                                <a:lnTo>
                                  <a:pt x="13" y="131"/>
                                </a:lnTo>
                                <a:lnTo>
                                  <a:pt x="34" y="152"/>
                                </a:lnTo>
                                <a:lnTo>
                                  <a:pt x="64" y="169"/>
                                </a:lnTo>
                                <a:lnTo>
                                  <a:pt x="103" y="169"/>
                                </a:lnTo>
                                <a:lnTo>
                                  <a:pt x="133" y="156"/>
                                </a:lnTo>
                                <a:lnTo>
                                  <a:pt x="154" y="131"/>
                                </a:lnTo>
                                <a:lnTo>
                                  <a:pt x="171" y="105"/>
                                </a:lnTo>
                                <a:lnTo>
                                  <a:pt x="171" y="71"/>
                                </a:lnTo>
                                <a:close/>
                              </a:path>
                            </a:pathLst>
                          </a:custGeom>
                          <a:noFill/>
                          <a:ln w="6350">
                            <a:solidFill>
                              <a:srgbClr val="000000"/>
                            </a:solidFill>
                            <a:prstDash val="solid"/>
                            <a:round/>
                            <a:headEnd/>
                            <a:tailEnd/>
                          </a:ln>
                        </p:spPr>
                        <p:txBody>
                          <a:bodyPr/>
                          <a:lstStyle/>
                          <a:p>
                            <a:endParaRPr lang="en-US"/>
                          </a:p>
                        </p:txBody>
                      </p:sp>
                    </p:grpSp>
                    <p:grpSp>
                      <p:nvGrpSpPr>
                        <p:cNvPr id="807" name="Group 405"/>
                        <p:cNvGrpSpPr>
                          <a:grpSpLocks/>
                        </p:cNvGrpSpPr>
                        <p:nvPr/>
                      </p:nvGrpSpPr>
                      <p:grpSpPr bwMode="auto">
                        <a:xfrm>
                          <a:off x="983" y="1187"/>
                          <a:ext cx="166" cy="169"/>
                          <a:chOff x="983" y="1187"/>
                          <a:chExt cx="166" cy="169"/>
                        </a:xfrm>
                      </p:grpSpPr>
                      <p:grpSp>
                        <p:nvGrpSpPr>
                          <p:cNvPr id="808" name="Group 406"/>
                          <p:cNvGrpSpPr>
                            <a:grpSpLocks/>
                          </p:cNvGrpSpPr>
                          <p:nvPr/>
                        </p:nvGrpSpPr>
                        <p:grpSpPr bwMode="auto">
                          <a:xfrm>
                            <a:off x="983" y="1187"/>
                            <a:ext cx="166" cy="169"/>
                            <a:chOff x="983" y="1187"/>
                            <a:chExt cx="166" cy="169"/>
                          </a:xfrm>
                        </p:grpSpPr>
                        <p:sp>
                          <p:nvSpPr>
                            <p:cNvPr id="266647" name="Freeform 407"/>
                            <p:cNvSpPr>
                              <a:spLocks/>
                            </p:cNvSpPr>
                            <p:nvPr/>
                          </p:nvSpPr>
                          <p:spPr bwMode="auto">
                            <a:xfrm>
                              <a:off x="983" y="1187"/>
                              <a:ext cx="166" cy="169"/>
                            </a:xfrm>
                            <a:custGeom>
                              <a:avLst/>
                              <a:gdLst/>
                              <a:ahLst/>
                              <a:cxnLst>
                                <a:cxn ang="0">
                                  <a:pos x="166" y="68"/>
                                </a:cxn>
                                <a:cxn ang="0">
                                  <a:pos x="154" y="38"/>
                                </a:cxn>
                                <a:cxn ang="0">
                                  <a:pos x="132" y="17"/>
                                </a:cxn>
                                <a:cxn ang="0">
                                  <a:pos x="102" y="0"/>
                                </a:cxn>
                                <a:cxn ang="0">
                                  <a:pos x="68" y="0"/>
                                </a:cxn>
                                <a:cxn ang="0">
                                  <a:pos x="38" y="13"/>
                                </a:cxn>
                                <a:cxn ang="0">
                                  <a:pos x="17" y="34"/>
                                </a:cxn>
                                <a:cxn ang="0">
                                  <a:pos x="0" y="63"/>
                                </a:cxn>
                                <a:cxn ang="0">
                                  <a:pos x="0" y="101"/>
                                </a:cxn>
                                <a:cxn ang="0">
                                  <a:pos x="12" y="131"/>
                                </a:cxn>
                                <a:cxn ang="0">
                                  <a:pos x="38" y="152"/>
                                </a:cxn>
                                <a:cxn ang="0">
                                  <a:pos x="64" y="169"/>
                                </a:cxn>
                                <a:cxn ang="0">
                                  <a:pos x="98" y="169"/>
                                </a:cxn>
                                <a:cxn ang="0">
                                  <a:pos x="128" y="156"/>
                                </a:cxn>
                                <a:cxn ang="0">
                                  <a:pos x="154" y="135"/>
                                </a:cxn>
                                <a:cxn ang="0">
                                  <a:pos x="166" y="101"/>
                                </a:cxn>
                                <a:cxn ang="0">
                                  <a:pos x="166" y="68"/>
                                </a:cxn>
                              </a:cxnLst>
                              <a:rect l="0" t="0" r="r" b="b"/>
                              <a:pathLst>
                                <a:path w="166" h="169">
                                  <a:moveTo>
                                    <a:pt x="166" y="68"/>
                                  </a:moveTo>
                                  <a:lnTo>
                                    <a:pt x="154" y="38"/>
                                  </a:lnTo>
                                  <a:lnTo>
                                    <a:pt x="132" y="17"/>
                                  </a:lnTo>
                                  <a:lnTo>
                                    <a:pt x="102" y="0"/>
                                  </a:lnTo>
                                  <a:lnTo>
                                    <a:pt x="68" y="0"/>
                                  </a:lnTo>
                                  <a:lnTo>
                                    <a:pt x="38" y="13"/>
                                  </a:lnTo>
                                  <a:lnTo>
                                    <a:pt x="17" y="34"/>
                                  </a:lnTo>
                                  <a:lnTo>
                                    <a:pt x="0" y="63"/>
                                  </a:lnTo>
                                  <a:lnTo>
                                    <a:pt x="0" y="101"/>
                                  </a:lnTo>
                                  <a:lnTo>
                                    <a:pt x="12" y="131"/>
                                  </a:lnTo>
                                  <a:lnTo>
                                    <a:pt x="38" y="152"/>
                                  </a:lnTo>
                                  <a:lnTo>
                                    <a:pt x="64" y="169"/>
                                  </a:lnTo>
                                  <a:lnTo>
                                    <a:pt x="98" y="169"/>
                                  </a:lnTo>
                                  <a:lnTo>
                                    <a:pt x="128" y="156"/>
                                  </a:lnTo>
                                  <a:lnTo>
                                    <a:pt x="154" y="135"/>
                                  </a:lnTo>
                                  <a:lnTo>
                                    <a:pt x="166" y="101"/>
                                  </a:lnTo>
                                  <a:lnTo>
                                    <a:pt x="166" y="68"/>
                                  </a:lnTo>
                                  <a:close/>
                                </a:path>
                              </a:pathLst>
                            </a:custGeom>
                            <a:solidFill>
                              <a:srgbClr val="172F76"/>
                            </a:solidFill>
                            <a:ln w="9525">
                              <a:noFill/>
                              <a:round/>
                              <a:headEnd/>
                              <a:tailEnd/>
                            </a:ln>
                          </p:spPr>
                          <p:txBody>
                            <a:bodyPr/>
                            <a:lstStyle/>
                            <a:p>
                              <a:endParaRPr lang="en-US"/>
                            </a:p>
                          </p:txBody>
                        </p:sp>
                        <p:sp>
                          <p:nvSpPr>
                            <p:cNvPr id="266648" name="Freeform 408"/>
                            <p:cNvSpPr>
                              <a:spLocks/>
                            </p:cNvSpPr>
                            <p:nvPr/>
                          </p:nvSpPr>
                          <p:spPr bwMode="auto">
                            <a:xfrm>
                              <a:off x="987" y="1187"/>
                              <a:ext cx="154" cy="156"/>
                            </a:xfrm>
                            <a:custGeom>
                              <a:avLst/>
                              <a:gdLst/>
                              <a:ahLst/>
                              <a:cxnLst>
                                <a:cxn ang="0">
                                  <a:pos x="154" y="63"/>
                                </a:cxn>
                                <a:cxn ang="0">
                                  <a:pos x="145" y="38"/>
                                </a:cxn>
                                <a:cxn ang="0">
                                  <a:pos x="124" y="17"/>
                                </a:cxn>
                                <a:cxn ang="0">
                                  <a:pos x="98" y="4"/>
                                </a:cxn>
                                <a:cxn ang="0">
                                  <a:pos x="64" y="0"/>
                                </a:cxn>
                                <a:cxn ang="0">
                                  <a:pos x="34" y="13"/>
                                </a:cxn>
                                <a:cxn ang="0">
                                  <a:pos x="13" y="34"/>
                                </a:cxn>
                                <a:cxn ang="0">
                                  <a:pos x="0" y="63"/>
                                </a:cxn>
                                <a:cxn ang="0">
                                  <a:pos x="0" y="93"/>
                                </a:cxn>
                                <a:cxn ang="0">
                                  <a:pos x="13" y="118"/>
                                </a:cxn>
                                <a:cxn ang="0">
                                  <a:pos x="38" y="139"/>
                                </a:cxn>
                                <a:cxn ang="0">
                                  <a:pos x="64" y="156"/>
                                </a:cxn>
                                <a:cxn ang="0">
                                  <a:pos x="90" y="156"/>
                                </a:cxn>
                                <a:cxn ang="0">
                                  <a:pos x="124" y="144"/>
                                </a:cxn>
                                <a:cxn ang="0">
                                  <a:pos x="145" y="122"/>
                                </a:cxn>
                                <a:cxn ang="0">
                                  <a:pos x="154" y="93"/>
                                </a:cxn>
                                <a:cxn ang="0">
                                  <a:pos x="154" y="63"/>
                                </a:cxn>
                              </a:cxnLst>
                              <a:rect l="0" t="0" r="r" b="b"/>
                              <a:pathLst>
                                <a:path w="154" h="156">
                                  <a:moveTo>
                                    <a:pt x="154" y="63"/>
                                  </a:moveTo>
                                  <a:lnTo>
                                    <a:pt x="145" y="38"/>
                                  </a:lnTo>
                                  <a:lnTo>
                                    <a:pt x="124" y="17"/>
                                  </a:lnTo>
                                  <a:lnTo>
                                    <a:pt x="98" y="4"/>
                                  </a:lnTo>
                                  <a:lnTo>
                                    <a:pt x="64" y="0"/>
                                  </a:lnTo>
                                  <a:lnTo>
                                    <a:pt x="34" y="13"/>
                                  </a:lnTo>
                                  <a:lnTo>
                                    <a:pt x="13" y="34"/>
                                  </a:lnTo>
                                  <a:lnTo>
                                    <a:pt x="0" y="63"/>
                                  </a:lnTo>
                                  <a:lnTo>
                                    <a:pt x="0" y="93"/>
                                  </a:lnTo>
                                  <a:lnTo>
                                    <a:pt x="13" y="118"/>
                                  </a:lnTo>
                                  <a:lnTo>
                                    <a:pt x="38" y="139"/>
                                  </a:lnTo>
                                  <a:lnTo>
                                    <a:pt x="64" y="156"/>
                                  </a:lnTo>
                                  <a:lnTo>
                                    <a:pt x="90" y="156"/>
                                  </a:lnTo>
                                  <a:lnTo>
                                    <a:pt x="124" y="144"/>
                                  </a:lnTo>
                                  <a:lnTo>
                                    <a:pt x="145" y="122"/>
                                  </a:lnTo>
                                  <a:lnTo>
                                    <a:pt x="154" y="93"/>
                                  </a:lnTo>
                                  <a:lnTo>
                                    <a:pt x="154" y="63"/>
                                  </a:lnTo>
                                  <a:close/>
                                </a:path>
                              </a:pathLst>
                            </a:custGeom>
                            <a:solidFill>
                              <a:srgbClr val="18317B"/>
                            </a:solidFill>
                            <a:ln w="9525">
                              <a:noFill/>
                              <a:round/>
                              <a:headEnd/>
                              <a:tailEnd/>
                            </a:ln>
                          </p:spPr>
                          <p:txBody>
                            <a:bodyPr/>
                            <a:lstStyle/>
                            <a:p>
                              <a:endParaRPr lang="en-US"/>
                            </a:p>
                          </p:txBody>
                        </p:sp>
                        <p:sp>
                          <p:nvSpPr>
                            <p:cNvPr id="266649" name="Freeform 409"/>
                            <p:cNvSpPr>
                              <a:spLocks/>
                            </p:cNvSpPr>
                            <p:nvPr/>
                          </p:nvSpPr>
                          <p:spPr bwMode="auto">
                            <a:xfrm>
                              <a:off x="995" y="1196"/>
                              <a:ext cx="137" cy="139"/>
                            </a:xfrm>
                            <a:custGeom>
                              <a:avLst/>
                              <a:gdLst/>
                              <a:ahLst/>
                              <a:cxnLst>
                                <a:cxn ang="0">
                                  <a:pos x="137" y="54"/>
                                </a:cxn>
                                <a:cxn ang="0">
                                  <a:pos x="129" y="29"/>
                                </a:cxn>
                                <a:cxn ang="0">
                                  <a:pos x="112" y="12"/>
                                </a:cxn>
                                <a:cxn ang="0">
                                  <a:pos x="86" y="0"/>
                                </a:cxn>
                                <a:cxn ang="0">
                                  <a:pos x="56" y="0"/>
                                </a:cxn>
                                <a:cxn ang="0">
                                  <a:pos x="35" y="8"/>
                                </a:cxn>
                                <a:cxn ang="0">
                                  <a:pos x="13" y="29"/>
                                </a:cxn>
                                <a:cxn ang="0">
                                  <a:pos x="0" y="54"/>
                                </a:cxn>
                                <a:cxn ang="0">
                                  <a:pos x="0" y="84"/>
                                </a:cxn>
                                <a:cxn ang="0">
                                  <a:pos x="13" y="109"/>
                                </a:cxn>
                                <a:cxn ang="0">
                                  <a:pos x="30" y="126"/>
                                </a:cxn>
                                <a:cxn ang="0">
                                  <a:pos x="56" y="135"/>
                                </a:cxn>
                                <a:cxn ang="0">
                                  <a:pos x="82" y="139"/>
                                </a:cxn>
                                <a:cxn ang="0">
                                  <a:pos x="107" y="126"/>
                                </a:cxn>
                                <a:cxn ang="0">
                                  <a:pos x="129" y="109"/>
                                </a:cxn>
                                <a:cxn ang="0">
                                  <a:pos x="137" y="84"/>
                                </a:cxn>
                                <a:cxn ang="0">
                                  <a:pos x="137" y="54"/>
                                </a:cxn>
                              </a:cxnLst>
                              <a:rect l="0" t="0" r="r" b="b"/>
                              <a:pathLst>
                                <a:path w="137" h="139">
                                  <a:moveTo>
                                    <a:pt x="137" y="54"/>
                                  </a:moveTo>
                                  <a:lnTo>
                                    <a:pt x="129" y="29"/>
                                  </a:lnTo>
                                  <a:lnTo>
                                    <a:pt x="112" y="12"/>
                                  </a:lnTo>
                                  <a:lnTo>
                                    <a:pt x="86" y="0"/>
                                  </a:lnTo>
                                  <a:lnTo>
                                    <a:pt x="56" y="0"/>
                                  </a:lnTo>
                                  <a:lnTo>
                                    <a:pt x="35" y="8"/>
                                  </a:lnTo>
                                  <a:lnTo>
                                    <a:pt x="13" y="29"/>
                                  </a:lnTo>
                                  <a:lnTo>
                                    <a:pt x="0" y="54"/>
                                  </a:lnTo>
                                  <a:lnTo>
                                    <a:pt x="0" y="84"/>
                                  </a:lnTo>
                                  <a:lnTo>
                                    <a:pt x="13" y="109"/>
                                  </a:lnTo>
                                  <a:lnTo>
                                    <a:pt x="30" y="126"/>
                                  </a:lnTo>
                                  <a:lnTo>
                                    <a:pt x="56" y="135"/>
                                  </a:lnTo>
                                  <a:lnTo>
                                    <a:pt x="82" y="139"/>
                                  </a:lnTo>
                                  <a:lnTo>
                                    <a:pt x="107" y="126"/>
                                  </a:lnTo>
                                  <a:lnTo>
                                    <a:pt x="129" y="109"/>
                                  </a:lnTo>
                                  <a:lnTo>
                                    <a:pt x="137" y="84"/>
                                  </a:lnTo>
                                  <a:lnTo>
                                    <a:pt x="137" y="54"/>
                                  </a:lnTo>
                                  <a:close/>
                                </a:path>
                              </a:pathLst>
                            </a:custGeom>
                            <a:solidFill>
                              <a:srgbClr val="193484"/>
                            </a:solidFill>
                            <a:ln w="9525">
                              <a:noFill/>
                              <a:round/>
                              <a:headEnd/>
                              <a:tailEnd/>
                            </a:ln>
                          </p:spPr>
                          <p:txBody>
                            <a:bodyPr/>
                            <a:lstStyle/>
                            <a:p>
                              <a:endParaRPr lang="en-US"/>
                            </a:p>
                          </p:txBody>
                        </p:sp>
                        <p:sp>
                          <p:nvSpPr>
                            <p:cNvPr id="266650" name="Freeform 410"/>
                            <p:cNvSpPr>
                              <a:spLocks/>
                            </p:cNvSpPr>
                            <p:nvPr/>
                          </p:nvSpPr>
                          <p:spPr bwMode="auto">
                            <a:xfrm>
                              <a:off x="1000" y="1204"/>
                              <a:ext cx="128" cy="122"/>
                            </a:xfrm>
                            <a:custGeom>
                              <a:avLst/>
                              <a:gdLst/>
                              <a:ahLst/>
                              <a:cxnLst>
                                <a:cxn ang="0">
                                  <a:pos x="128" y="51"/>
                                </a:cxn>
                                <a:cxn ang="0">
                                  <a:pos x="119" y="25"/>
                                </a:cxn>
                                <a:cxn ang="0">
                                  <a:pos x="98" y="13"/>
                                </a:cxn>
                                <a:cxn ang="0">
                                  <a:pos x="81" y="0"/>
                                </a:cxn>
                                <a:cxn ang="0">
                                  <a:pos x="51" y="0"/>
                                </a:cxn>
                                <a:cxn ang="0">
                                  <a:pos x="30" y="8"/>
                                </a:cxn>
                                <a:cxn ang="0">
                                  <a:pos x="12" y="25"/>
                                </a:cxn>
                                <a:cxn ang="0">
                                  <a:pos x="0" y="51"/>
                                </a:cxn>
                                <a:cxn ang="0">
                                  <a:pos x="4" y="72"/>
                                </a:cxn>
                                <a:cxn ang="0">
                                  <a:pos x="17" y="93"/>
                                </a:cxn>
                                <a:cxn ang="0">
                                  <a:pos x="30" y="114"/>
                                </a:cxn>
                                <a:cxn ang="0">
                                  <a:pos x="51" y="122"/>
                                </a:cxn>
                                <a:cxn ang="0">
                                  <a:pos x="77" y="122"/>
                                </a:cxn>
                                <a:cxn ang="0">
                                  <a:pos x="102" y="118"/>
                                </a:cxn>
                                <a:cxn ang="0">
                                  <a:pos x="115" y="97"/>
                                </a:cxn>
                                <a:cxn ang="0">
                                  <a:pos x="128" y="76"/>
                                </a:cxn>
                                <a:cxn ang="0">
                                  <a:pos x="128" y="51"/>
                                </a:cxn>
                              </a:cxnLst>
                              <a:rect l="0" t="0" r="r" b="b"/>
                              <a:pathLst>
                                <a:path w="128" h="122">
                                  <a:moveTo>
                                    <a:pt x="128" y="51"/>
                                  </a:moveTo>
                                  <a:lnTo>
                                    <a:pt x="119" y="25"/>
                                  </a:lnTo>
                                  <a:lnTo>
                                    <a:pt x="98" y="13"/>
                                  </a:lnTo>
                                  <a:lnTo>
                                    <a:pt x="81" y="0"/>
                                  </a:lnTo>
                                  <a:lnTo>
                                    <a:pt x="51" y="0"/>
                                  </a:lnTo>
                                  <a:lnTo>
                                    <a:pt x="30" y="8"/>
                                  </a:lnTo>
                                  <a:lnTo>
                                    <a:pt x="12" y="25"/>
                                  </a:lnTo>
                                  <a:lnTo>
                                    <a:pt x="0" y="51"/>
                                  </a:lnTo>
                                  <a:lnTo>
                                    <a:pt x="4" y="72"/>
                                  </a:lnTo>
                                  <a:lnTo>
                                    <a:pt x="17" y="93"/>
                                  </a:lnTo>
                                  <a:lnTo>
                                    <a:pt x="30" y="114"/>
                                  </a:lnTo>
                                  <a:lnTo>
                                    <a:pt x="51" y="122"/>
                                  </a:lnTo>
                                  <a:lnTo>
                                    <a:pt x="77" y="122"/>
                                  </a:lnTo>
                                  <a:lnTo>
                                    <a:pt x="102" y="118"/>
                                  </a:lnTo>
                                  <a:lnTo>
                                    <a:pt x="115" y="97"/>
                                  </a:lnTo>
                                  <a:lnTo>
                                    <a:pt x="128" y="76"/>
                                  </a:lnTo>
                                  <a:lnTo>
                                    <a:pt x="128" y="51"/>
                                  </a:lnTo>
                                  <a:close/>
                                </a:path>
                              </a:pathLst>
                            </a:custGeom>
                            <a:solidFill>
                              <a:srgbClr val="1C3991"/>
                            </a:solidFill>
                            <a:ln w="9525">
                              <a:noFill/>
                              <a:round/>
                              <a:headEnd/>
                              <a:tailEnd/>
                            </a:ln>
                          </p:spPr>
                          <p:txBody>
                            <a:bodyPr/>
                            <a:lstStyle/>
                            <a:p>
                              <a:endParaRPr lang="en-US"/>
                            </a:p>
                          </p:txBody>
                        </p:sp>
                        <p:sp>
                          <p:nvSpPr>
                            <p:cNvPr id="266651" name="Freeform 411"/>
                            <p:cNvSpPr>
                              <a:spLocks/>
                            </p:cNvSpPr>
                            <p:nvPr/>
                          </p:nvSpPr>
                          <p:spPr bwMode="auto">
                            <a:xfrm>
                              <a:off x="1008" y="1208"/>
                              <a:ext cx="116" cy="118"/>
                            </a:xfrm>
                            <a:custGeom>
                              <a:avLst/>
                              <a:gdLst/>
                              <a:ahLst/>
                              <a:cxnLst>
                                <a:cxn ang="0">
                                  <a:pos x="111" y="47"/>
                                </a:cxn>
                                <a:cxn ang="0">
                                  <a:pos x="107" y="26"/>
                                </a:cxn>
                                <a:cxn ang="0">
                                  <a:pos x="90" y="9"/>
                                </a:cxn>
                                <a:cxn ang="0">
                                  <a:pos x="73" y="0"/>
                                </a:cxn>
                                <a:cxn ang="0">
                                  <a:pos x="47" y="0"/>
                                </a:cxn>
                                <a:cxn ang="0">
                                  <a:pos x="22" y="9"/>
                                </a:cxn>
                                <a:cxn ang="0">
                                  <a:pos x="9" y="26"/>
                                </a:cxn>
                                <a:cxn ang="0">
                                  <a:pos x="0" y="42"/>
                                </a:cxn>
                                <a:cxn ang="0">
                                  <a:pos x="0" y="68"/>
                                </a:cxn>
                                <a:cxn ang="0">
                                  <a:pos x="9" y="89"/>
                                </a:cxn>
                                <a:cxn ang="0">
                                  <a:pos x="26" y="106"/>
                                </a:cxn>
                                <a:cxn ang="0">
                                  <a:pos x="47" y="118"/>
                                </a:cxn>
                                <a:cxn ang="0">
                                  <a:pos x="69" y="114"/>
                                </a:cxn>
                                <a:cxn ang="0">
                                  <a:pos x="90" y="106"/>
                                </a:cxn>
                                <a:cxn ang="0">
                                  <a:pos x="103" y="89"/>
                                </a:cxn>
                                <a:cxn ang="0">
                                  <a:pos x="116" y="72"/>
                                </a:cxn>
                                <a:cxn ang="0">
                                  <a:pos x="111" y="47"/>
                                </a:cxn>
                              </a:cxnLst>
                              <a:rect l="0" t="0" r="r" b="b"/>
                              <a:pathLst>
                                <a:path w="116" h="118">
                                  <a:moveTo>
                                    <a:pt x="111" y="47"/>
                                  </a:moveTo>
                                  <a:lnTo>
                                    <a:pt x="107" y="26"/>
                                  </a:lnTo>
                                  <a:lnTo>
                                    <a:pt x="90" y="9"/>
                                  </a:lnTo>
                                  <a:lnTo>
                                    <a:pt x="73" y="0"/>
                                  </a:lnTo>
                                  <a:lnTo>
                                    <a:pt x="47" y="0"/>
                                  </a:lnTo>
                                  <a:lnTo>
                                    <a:pt x="22" y="9"/>
                                  </a:lnTo>
                                  <a:lnTo>
                                    <a:pt x="9" y="26"/>
                                  </a:lnTo>
                                  <a:lnTo>
                                    <a:pt x="0" y="42"/>
                                  </a:lnTo>
                                  <a:lnTo>
                                    <a:pt x="0" y="68"/>
                                  </a:lnTo>
                                  <a:lnTo>
                                    <a:pt x="9" y="89"/>
                                  </a:lnTo>
                                  <a:lnTo>
                                    <a:pt x="26" y="106"/>
                                  </a:lnTo>
                                  <a:lnTo>
                                    <a:pt x="47" y="118"/>
                                  </a:lnTo>
                                  <a:lnTo>
                                    <a:pt x="69" y="114"/>
                                  </a:lnTo>
                                  <a:lnTo>
                                    <a:pt x="90" y="106"/>
                                  </a:lnTo>
                                  <a:lnTo>
                                    <a:pt x="103" y="89"/>
                                  </a:lnTo>
                                  <a:lnTo>
                                    <a:pt x="116" y="72"/>
                                  </a:lnTo>
                                  <a:lnTo>
                                    <a:pt x="111" y="47"/>
                                  </a:lnTo>
                                  <a:close/>
                                </a:path>
                              </a:pathLst>
                            </a:custGeom>
                            <a:solidFill>
                              <a:srgbClr val="2040A1"/>
                            </a:solidFill>
                            <a:ln w="9525">
                              <a:noFill/>
                              <a:round/>
                              <a:headEnd/>
                              <a:tailEnd/>
                            </a:ln>
                          </p:spPr>
                          <p:txBody>
                            <a:bodyPr/>
                            <a:lstStyle/>
                            <a:p>
                              <a:endParaRPr lang="en-US"/>
                            </a:p>
                          </p:txBody>
                        </p:sp>
                        <p:sp>
                          <p:nvSpPr>
                            <p:cNvPr id="266652" name="Freeform 412"/>
                            <p:cNvSpPr>
                              <a:spLocks/>
                            </p:cNvSpPr>
                            <p:nvPr/>
                          </p:nvSpPr>
                          <p:spPr bwMode="auto">
                            <a:xfrm>
                              <a:off x="1012" y="1217"/>
                              <a:ext cx="103" cy="101"/>
                            </a:xfrm>
                            <a:custGeom>
                              <a:avLst/>
                              <a:gdLst/>
                              <a:ahLst/>
                              <a:cxnLst>
                                <a:cxn ang="0">
                                  <a:pos x="103" y="42"/>
                                </a:cxn>
                                <a:cxn ang="0">
                                  <a:pos x="95" y="21"/>
                                </a:cxn>
                                <a:cxn ang="0">
                                  <a:pos x="86" y="4"/>
                                </a:cxn>
                                <a:cxn ang="0">
                                  <a:pos x="65" y="0"/>
                                </a:cxn>
                                <a:cxn ang="0">
                                  <a:pos x="43" y="0"/>
                                </a:cxn>
                                <a:cxn ang="0">
                                  <a:pos x="26" y="8"/>
                                </a:cxn>
                                <a:cxn ang="0">
                                  <a:pos x="13" y="21"/>
                                </a:cxn>
                                <a:cxn ang="0">
                                  <a:pos x="5" y="33"/>
                                </a:cxn>
                                <a:cxn ang="0">
                                  <a:pos x="0" y="59"/>
                                </a:cxn>
                                <a:cxn ang="0">
                                  <a:pos x="9" y="76"/>
                                </a:cxn>
                                <a:cxn ang="0">
                                  <a:pos x="26" y="88"/>
                                </a:cxn>
                                <a:cxn ang="0">
                                  <a:pos x="43" y="97"/>
                                </a:cxn>
                                <a:cxn ang="0">
                                  <a:pos x="60" y="101"/>
                                </a:cxn>
                                <a:cxn ang="0">
                                  <a:pos x="82" y="88"/>
                                </a:cxn>
                                <a:cxn ang="0">
                                  <a:pos x="95" y="76"/>
                                </a:cxn>
                                <a:cxn ang="0">
                                  <a:pos x="103" y="59"/>
                                </a:cxn>
                                <a:cxn ang="0">
                                  <a:pos x="103" y="42"/>
                                </a:cxn>
                              </a:cxnLst>
                              <a:rect l="0" t="0" r="r" b="b"/>
                              <a:pathLst>
                                <a:path w="103" h="101">
                                  <a:moveTo>
                                    <a:pt x="103" y="42"/>
                                  </a:moveTo>
                                  <a:lnTo>
                                    <a:pt x="95" y="21"/>
                                  </a:lnTo>
                                  <a:lnTo>
                                    <a:pt x="86" y="4"/>
                                  </a:lnTo>
                                  <a:lnTo>
                                    <a:pt x="65" y="0"/>
                                  </a:lnTo>
                                  <a:lnTo>
                                    <a:pt x="43" y="0"/>
                                  </a:lnTo>
                                  <a:lnTo>
                                    <a:pt x="26" y="8"/>
                                  </a:lnTo>
                                  <a:lnTo>
                                    <a:pt x="13" y="21"/>
                                  </a:lnTo>
                                  <a:lnTo>
                                    <a:pt x="5" y="33"/>
                                  </a:lnTo>
                                  <a:lnTo>
                                    <a:pt x="0" y="59"/>
                                  </a:lnTo>
                                  <a:lnTo>
                                    <a:pt x="9" y="76"/>
                                  </a:lnTo>
                                  <a:lnTo>
                                    <a:pt x="26" y="88"/>
                                  </a:lnTo>
                                  <a:lnTo>
                                    <a:pt x="43" y="97"/>
                                  </a:lnTo>
                                  <a:lnTo>
                                    <a:pt x="60" y="101"/>
                                  </a:lnTo>
                                  <a:lnTo>
                                    <a:pt x="82" y="88"/>
                                  </a:lnTo>
                                  <a:lnTo>
                                    <a:pt x="95" y="76"/>
                                  </a:lnTo>
                                  <a:lnTo>
                                    <a:pt x="103" y="59"/>
                                  </a:lnTo>
                                  <a:lnTo>
                                    <a:pt x="103" y="42"/>
                                  </a:lnTo>
                                  <a:close/>
                                </a:path>
                              </a:pathLst>
                            </a:custGeom>
                            <a:solidFill>
                              <a:srgbClr val="2347B4"/>
                            </a:solidFill>
                            <a:ln w="9525">
                              <a:noFill/>
                              <a:round/>
                              <a:headEnd/>
                              <a:tailEnd/>
                            </a:ln>
                          </p:spPr>
                          <p:txBody>
                            <a:bodyPr/>
                            <a:lstStyle/>
                            <a:p>
                              <a:endParaRPr lang="en-US"/>
                            </a:p>
                          </p:txBody>
                        </p:sp>
                        <p:sp>
                          <p:nvSpPr>
                            <p:cNvPr id="266653" name="Freeform 413"/>
                            <p:cNvSpPr>
                              <a:spLocks/>
                            </p:cNvSpPr>
                            <p:nvPr/>
                          </p:nvSpPr>
                          <p:spPr bwMode="auto">
                            <a:xfrm>
                              <a:off x="1025" y="1221"/>
                              <a:ext cx="82" cy="88"/>
                            </a:xfrm>
                            <a:custGeom>
                              <a:avLst/>
                              <a:gdLst/>
                              <a:ahLst/>
                              <a:cxnLst>
                                <a:cxn ang="0">
                                  <a:pos x="82" y="34"/>
                                </a:cxn>
                                <a:cxn ang="0">
                                  <a:pos x="77" y="17"/>
                                </a:cxn>
                                <a:cxn ang="0">
                                  <a:pos x="69" y="8"/>
                                </a:cxn>
                                <a:cxn ang="0">
                                  <a:pos x="52" y="0"/>
                                </a:cxn>
                                <a:cxn ang="0">
                                  <a:pos x="35" y="0"/>
                                </a:cxn>
                                <a:cxn ang="0">
                                  <a:pos x="17" y="8"/>
                                </a:cxn>
                                <a:cxn ang="0">
                                  <a:pos x="9" y="21"/>
                                </a:cxn>
                                <a:cxn ang="0">
                                  <a:pos x="0" y="34"/>
                                </a:cxn>
                                <a:cxn ang="0">
                                  <a:pos x="0" y="51"/>
                                </a:cxn>
                                <a:cxn ang="0">
                                  <a:pos x="9" y="63"/>
                                </a:cxn>
                                <a:cxn ang="0">
                                  <a:pos x="17" y="80"/>
                                </a:cxn>
                                <a:cxn ang="0">
                                  <a:pos x="35" y="88"/>
                                </a:cxn>
                                <a:cxn ang="0">
                                  <a:pos x="47" y="84"/>
                                </a:cxn>
                                <a:cxn ang="0">
                                  <a:pos x="65" y="80"/>
                                </a:cxn>
                                <a:cxn ang="0">
                                  <a:pos x="73" y="67"/>
                                </a:cxn>
                                <a:cxn ang="0">
                                  <a:pos x="82" y="51"/>
                                </a:cxn>
                                <a:cxn ang="0">
                                  <a:pos x="82" y="34"/>
                                </a:cxn>
                              </a:cxnLst>
                              <a:rect l="0" t="0" r="r" b="b"/>
                              <a:pathLst>
                                <a:path w="82" h="88">
                                  <a:moveTo>
                                    <a:pt x="82" y="34"/>
                                  </a:moveTo>
                                  <a:lnTo>
                                    <a:pt x="77" y="17"/>
                                  </a:lnTo>
                                  <a:lnTo>
                                    <a:pt x="69" y="8"/>
                                  </a:lnTo>
                                  <a:lnTo>
                                    <a:pt x="52" y="0"/>
                                  </a:lnTo>
                                  <a:lnTo>
                                    <a:pt x="35" y="0"/>
                                  </a:lnTo>
                                  <a:lnTo>
                                    <a:pt x="17" y="8"/>
                                  </a:lnTo>
                                  <a:lnTo>
                                    <a:pt x="9" y="21"/>
                                  </a:lnTo>
                                  <a:lnTo>
                                    <a:pt x="0" y="34"/>
                                  </a:lnTo>
                                  <a:lnTo>
                                    <a:pt x="0" y="51"/>
                                  </a:lnTo>
                                  <a:lnTo>
                                    <a:pt x="9" y="63"/>
                                  </a:lnTo>
                                  <a:lnTo>
                                    <a:pt x="17" y="80"/>
                                  </a:lnTo>
                                  <a:lnTo>
                                    <a:pt x="35" y="88"/>
                                  </a:lnTo>
                                  <a:lnTo>
                                    <a:pt x="47" y="84"/>
                                  </a:lnTo>
                                  <a:lnTo>
                                    <a:pt x="65" y="80"/>
                                  </a:lnTo>
                                  <a:lnTo>
                                    <a:pt x="73" y="67"/>
                                  </a:lnTo>
                                  <a:lnTo>
                                    <a:pt x="82" y="51"/>
                                  </a:lnTo>
                                  <a:lnTo>
                                    <a:pt x="82" y="34"/>
                                  </a:lnTo>
                                  <a:close/>
                                </a:path>
                              </a:pathLst>
                            </a:custGeom>
                            <a:solidFill>
                              <a:srgbClr val="274FC6"/>
                            </a:solidFill>
                            <a:ln w="9525">
                              <a:noFill/>
                              <a:round/>
                              <a:headEnd/>
                              <a:tailEnd/>
                            </a:ln>
                          </p:spPr>
                          <p:txBody>
                            <a:bodyPr/>
                            <a:lstStyle/>
                            <a:p>
                              <a:endParaRPr lang="en-US"/>
                            </a:p>
                          </p:txBody>
                        </p:sp>
                        <p:sp>
                          <p:nvSpPr>
                            <p:cNvPr id="266654" name="Freeform 414"/>
                            <p:cNvSpPr>
                              <a:spLocks/>
                            </p:cNvSpPr>
                            <p:nvPr/>
                          </p:nvSpPr>
                          <p:spPr bwMode="auto">
                            <a:xfrm>
                              <a:off x="1030" y="1229"/>
                              <a:ext cx="68" cy="68"/>
                            </a:xfrm>
                            <a:custGeom>
                              <a:avLst/>
                              <a:gdLst/>
                              <a:ahLst/>
                              <a:cxnLst>
                                <a:cxn ang="0">
                                  <a:pos x="68" y="26"/>
                                </a:cxn>
                                <a:cxn ang="0">
                                  <a:pos x="64" y="17"/>
                                </a:cxn>
                                <a:cxn ang="0">
                                  <a:pos x="55" y="5"/>
                                </a:cxn>
                                <a:cxn ang="0">
                                  <a:pos x="42" y="0"/>
                                </a:cxn>
                                <a:cxn ang="0">
                                  <a:pos x="25" y="0"/>
                                </a:cxn>
                                <a:cxn ang="0">
                                  <a:pos x="12" y="9"/>
                                </a:cxn>
                                <a:cxn ang="0">
                                  <a:pos x="4" y="17"/>
                                </a:cxn>
                                <a:cxn ang="0">
                                  <a:pos x="0" y="26"/>
                                </a:cxn>
                                <a:cxn ang="0">
                                  <a:pos x="0" y="38"/>
                                </a:cxn>
                                <a:cxn ang="0">
                                  <a:pos x="4" y="51"/>
                                </a:cxn>
                                <a:cxn ang="0">
                                  <a:pos x="12" y="59"/>
                                </a:cxn>
                                <a:cxn ang="0">
                                  <a:pos x="25" y="68"/>
                                </a:cxn>
                                <a:cxn ang="0">
                                  <a:pos x="42" y="68"/>
                                </a:cxn>
                                <a:cxn ang="0">
                                  <a:pos x="51" y="64"/>
                                </a:cxn>
                                <a:cxn ang="0">
                                  <a:pos x="64" y="55"/>
                                </a:cxn>
                                <a:cxn ang="0">
                                  <a:pos x="68" y="43"/>
                                </a:cxn>
                                <a:cxn ang="0">
                                  <a:pos x="68" y="26"/>
                                </a:cxn>
                              </a:cxnLst>
                              <a:rect l="0" t="0" r="r" b="b"/>
                              <a:pathLst>
                                <a:path w="68" h="68">
                                  <a:moveTo>
                                    <a:pt x="68" y="26"/>
                                  </a:moveTo>
                                  <a:lnTo>
                                    <a:pt x="64" y="17"/>
                                  </a:lnTo>
                                  <a:lnTo>
                                    <a:pt x="55" y="5"/>
                                  </a:lnTo>
                                  <a:lnTo>
                                    <a:pt x="42" y="0"/>
                                  </a:lnTo>
                                  <a:lnTo>
                                    <a:pt x="25" y="0"/>
                                  </a:lnTo>
                                  <a:lnTo>
                                    <a:pt x="12" y="9"/>
                                  </a:lnTo>
                                  <a:lnTo>
                                    <a:pt x="4" y="17"/>
                                  </a:lnTo>
                                  <a:lnTo>
                                    <a:pt x="0" y="26"/>
                                  </a:lnTo>
                                  <a:lnTo>
                                    <a:pt x="0" y="38"/>
                                  </a:lnTo>
                                  <a:lnTo>
                                    <a:pt x="4" y="51"/>
                                  </a:lnTo>
                                  <a:lnTo>
                                    <a:pt x="12" y="59"/>
                                  </a:lnTo>
                                  <a:lnTo>
                                    <a:pt x="25" y="68"/>
                                  </a:lnTo>
                                  <a:lnTo>
                                    <a:pt x="42" y="68"/>
                                  </a:lnTo>
                                  <a:lnTo>
                                    <a:pt x="51" y="64"/>
                                  </a:lnTo>
                                  <a:lnTo>
                                    <a:pt x="64" y="55"/>
                                  </a:lnTo>
                                  <a:lnTo>
                                    <a:pt x="68" y="43"/>
                                  </a:lnTo>
                                  <a:lnTo>
                                    <a:pt x="68" y="26"/>
                                  </a:lnTo>
                                  <a:close/>
                                </a:path>
                              </a:pathLst>
                            </a:custGeom>
                            <a:solidFill>
                              <a:srgbClr val="2B56D7"/>
                            </a:solidFill>
                            <a:ln w="9525">
                              <a:noFill/>
                              <a:round/>
                              <a:headEnd/>
                              <a:tailEnd/>
                            </a:ln>
                          </p:spPr>
                          <p:txBody>
                            <a:bodyPr/>
                            <a:lstStyle/>
                            <a:p>
                              <a:endParaRPr lang="en-US"/>
                            </a:p>
                          </p:txBody>
                        </p:sp>
                        <p:sp>
                          <p:nvSpPr>
                            <p:cNvPr id="266655" name="Freeform 415"/>
                            <p:cNvSpPr>
                              <a:spLocks/>
                            </p:cNvSpPr>
                            <p:nvPr/>
                          </p:nvSpPr>
                          <p:spPr bwMode="auto">
                            <a:xfrm>
                              <a:off x="1034" y="1234"/>
                              <a:ext cx="60" cy="63"/>
                            </a:xfrm>
                            <a:custGeom>
                              <a:avLst/>
                              <a:gdLst/>
                              <a:ahLst/>
                              <a:cxnLst>
                                <a:cxn ang="0">
                                  <a:pos x="60" y="25"/>
                                </a:cxn>
                                <a:cxn ang="0">
                                  <a:pos x="56" y="16"/>
                                </a:cxn>
                                <a:cxn ang="0">
                                  <a:pos x="47" y="4"/>
                                </a:cxn>
                                <a:cxn ang="0">
                                  <a:pos x="38" y="0"/>
                                </a:cxn>
                                <a:cxn ang="0">
                                  <a:pos x="26" y="4"/>
                                </a:cxn>
                                <a:cxn ang="0">
                                  <a:pos x="13" y="4"/>
                                </a:cxn>
                                <a:cxn ang="0">
                                  <a:pos x="8" y="12"/>
                                </a:cxn>
                                <a:cxn ang="0">
                                  <a:pos x="0" y="38"/>
                                </a:cxn>
                                <a:cxn ang="0">
                                  <a:pos x="17" y="54"/>
                                </a:cxn>
                                <a:cxn ang="0">
                                  <a:pos x="26" y="59"/>
                                </a:cxn>
                                <a:cxn ang="0">
                                  <a:pos x="38" y="63"/>
                                </a:cxn>
                                <a:cxn ang="0">
                                  <a:pos x="47" y="59"/>
                                </a:cxn>
                                <a:cxn ang="0">
                                  <a:pos x="56" y="46"/>
                                </a:cxn>
                                <a:cxn ang="0">
                                  <a:pos x="60" y="25"/>
                                </a:cxn>
                              </a:cxnLst>
                              <a:rect l="0" t="0" r="r" b="b"/>
                              <a:pathLst>
                                <a:path w="60" h="63">
                                  <a:moveTo>
                                    <a:pt x="60" y="25"/>
                                  </a:moveTo>
                                  <a:lnTo>
                                    <a:pt x="56" y="16"/>
                                  </a:lnTo>
                                  <a:lnTo>
                                    <a:pt x="47" y="4"/>
                                  </a:lnTo>
                                  <a:lnTo>
                                    <a:pt x="38" y="0"/>
                                  </a:lnTo>
                                  <a:lnTo>
                                    <a:pt x="26" y="4"/>
                                  </a:lnTo>
                                  <a:lnTo>
                                    <a:pt x="13" y="4"/>
                                  </a:lnTo>
                                  <a:lnTo>
                                    <a:pt x="8" y="12"/>
                                  </a:lnTo>
                                  <a:lnTo>
                                    <a:pt x="0" y="38"/>
                                  </a:lnTo>
                                  <a:lnTo>
                                    <a:pt x="17" y="54"/>
                                  </a:lnTo>
                                  <a:lnTo>
                                    <a:pt x="26" y="59"/>
                                  </a:lnTo>
                                  <a:lnTo>
                                    <a:pt x="38" y="63"/>
                                  </a:lnTo>
                                  <a:lnTo>
                                    <a:pt x="47" y="59"/>
                                  </a:lnTo>
                                  <a:lnTo>
                                    <a:pt x="56" y="46"/>
                                  </a:lnTo>
                                  <a:lnTo>
                                    <a:pt x="60" y="25"/>
                                  </a:lnTo>
                                  <a:close/>
                                </a:path>
                              </a:pathLst>
                            </a:custGeom>
                            <a:solidFill>
                              <a:srgbClr val="2D5BE5"/>
                            </a:solidFill>
                            <a:ln w="9525">
                              <a:noFill/>
                              <a:round/>
                              <a:headEnd/>
                              <a:tailEnd/>
                            </a:ln>
                          </p:spPr>
                          <p:txBody>
                            <a:bodyPr/>
                            <a:lstStyle/>
                            <a:p>
                              <a:endParaRPr lang="en-US"/>
                            </a:p>
                          </p:txBody>
                        </p:sp>
                        <p:sp>
                          <p:nvSpPr>
                            <p:cNvPr id="266656" name="Freeform 416"/>
                            <p:cNvSpPr>
                              <a:spLocks/>
                            </p:cNvSpPr>
                            <p:nvPr/>
                          </p:nvSpPr>
                          <p:spPr bwMode="auto">
                            <a:xfrm>
                              <a:off x="1047" y="1242"/>
                              <a:ext cx="38" cy="42"/>
                            </a:xfrm>
                            <a:custGeom>
                              <a:avLst/>
                              <a:gdLst/>
                              <a:ahLst/>
                              <a:cxnLst>
                                <a:cxn ang="0">
                                  <a:pos x="38" y="17"/>
                                </a:cxn>
                                <a:cxn ang="0">
                                  <a:pos x="38" y="8"/>
                                </a:cxn>
                                <a:cxn ang="0">
                                  <a:pos x="30" y="4"/>
                                </a:cxn>
                                <a:cxn ang="0">
                                  <a:pos x="13" y="0"/>
                                </a:cxn>
                                <a:cxn ang="0">
                                  <a:pos x="0" y="13"/>
                                </a:cxn>
                                <a:cxn ang="0">
                                  <a:pos x="0" y="25"/>
                                </a:cxn>
                                <a:cxn ang="0">
                                  <a:pos x="0" y="30"/>
                                </a:cxn>
                                <a:cxn ang="0">
                                  <a:pos x="8" y="38"/>
                                </a:cxn>
                                <a:cxn ang="0">
                                  <a:pos x="13" y="42"/>
                                </a:cxn>
                                <a:cxn ang="0">
                                  <a:pos x="25" y="42"/>
                                </a:cxn>
                                <a:cxn ang="0">
                                  <a:pos x="38" y="38"/>
                                </a:cxn>
                                <a:cxn ang="0">
                                  <a:pos x="38" y="17"/>
                                </a:cxn>
                              </a:cxnLst>
                              <a:rect l="0" t="0" r="r" b="b"/>
                              <a:pathLst>
                                <a:path w="38" h="42">
                                  <a:moveTo>
                                    <a:pt x="38" y="17"/>
                                  </a:moveTo>
                                  <a:lnTo>
                                    <a:pt x="38" y="8"/>
                                  </a:lnTo>
                                  <a:lnTo>
                                    <a:pt x="30" y="4"/>
                                  </a:lnTo>
                                  <a:lnTo>
                                    <a:pt x="13" y="0"/>
                                  </a:lnTo>
                                  <a:lnTo>
                                    <a:pt x="0" y="13"/>
                                  </a:lnTo>
                                  <a:lnTo>
                                    <a:pt x="0" y="25"/>
                                  </a:lnTo>
                                  <a:lnTo>
                                    <a:pt x="0" y="30"/>
                                  </a:lnTo>
                                  <a:lnTo>
                                    <a:pt x="8" y="38"/>
                                  </a:lnTo>
                                  <a:lnTo>
                                    <a:pt x="13" y="42"/>
                                  </a:lnTo>
                                  <a:lnTo>
                                    <a:pt x="25" y="42"/>
                                  </a:lnTo>
                                  <a:lnTo>
                                    <a:pt x="38" y="38"/>
                                  </a:lnTo>
                                  <a:lnTo>
                                    <a:pt x="38" y="17"/>
                                  </a:lnTo>
                                  <a:close/>
                                </a:path>
                              </a:pathLst>
                            </a:custGeom>
                            <a:solidFill>
                              <a:srgbClr val="2F60F0"/>
                            </a:solidFill>
                            <a:ln w="9525">
                              <a:noFill/>
                              <a:round/>
                              <a:headEnd/>
                              <a:tailEnd/>
                            </a:ln>
                          </p:spPr>
                          <p:txBody>
                            <a:bodyPr/>
                            <a:lstStyle/>
                            <a:p>
                              <a:endParaRPr lang="en-US"/>
                            </a:p>
                          </p:txBody>
                        </p:sp>
                        <p:sp>
                          <p:nvSpPr>
                            <p:cNvPr id="266657" name="Freeform 417"/>
                            <p:cNvSpPr>
                              <a:spLocks/>
                            </p:cNvSpPr>
                            <p:nvPr/>
                          </p:nvSpPr>
                          <p:spPr bwMode="auto">
                            <a:xfrm>
                              <a:off x="1047" y="1246"/>
                              <a:ext cx="34" cy="34"/>
                            </a:xfrm>
                            <a:custGeom>
                              <a:avLst/>
                              <a:gdLst/>
                              <a:ahLst/>
                              <a:cxnLst>
                                <a:cxn ang="0">
                                  <a:pos x="34" y="17"/>
                                </a:cxn>
                                <a:cxn ang="0">
                                  <a:pos x="30" y="4"/>
                                </a:cxn>
                                <a:cxn ang="0">
                                  <a:pos x="17" y="0"/>
                                </a:cxn>
                                <a:cxn ang="0">
                                  <a:pos x="0" y="9"/>
                                </a:cxn>
                                <a:cxn ang="0">
                                  <a:pos x="0" y="17"/>
                                </a:cxn>
                                <a:cxn ang="0">
                                  <a:pos x="13" y="30"/>
                                </a:cxn>
                                <a:cxn ang="0">
                                  <a:pos x="17" y="34"/>
                                </a:cxn>
                                <a:cxn ang="0">
                                  <a:pos x="34" y="26"/>
                                </a:cxn>
                                <a:cxn ang="0">
                                  <a:pos x="34" y="17"/>
                                </a:cxn>
                              </a:cxnLst>
                              <a:rect l="0" t="0" r="r" b="b"/>
                              <a:pathLst>
                                <a:path w="34" h="34">
                                  <a:moveTo>
                                    <a:pt x="34" y="17"/>
                                  </a:moveTo>
                                  <a:lnTo>
                                    <a:pt x="30" y="4"/>
                                  </a:lnTo>
                                  <a:lnTo>
                                    <a:pt x="17" y="0"/>
                                  </a:lnTo>
                                  <a:lnTo>
                                    <a:pt x="0" y="9"/>
                                  </a:lnTo>
                                  <a:lnTo>
                                    <a:pt x="0" y="17"/>
                                  </a:lnTo>
                                  <a:lnTo>
                                    <a:pt x="13" y="30"/>
                                  </a:lnTo>
                                  <a:lnTo>
                                    <a:pt x="17" y="34"/>
                                  </a:lnTo>
                                  <a:lnTo>
                                    <a:pt x="34" y="26"/>
                                  </a:lnTo>
                                  <a:lnTo>
                                    <a:pt x="34" y="17"/>
                                  </a:lnTo>
                                  <a:close/>
                                </a:path>
                              </a:pathLst>
                            </a:custGeom>
                            <a:solidFill>
                              <a:srgbClr val="3163F7"/>
                            </a:solidFill>
                            <a:ln w="9525">
                              <a:noFill/>
                              <a:round/>
                              <a:headEnd/>
                              <a:tailEnd/>
                            </a:ln>
                          </p:spPr>
                          <p:txBody>
                            <a:bodyPr/>
                            <a:lstStyle/>
                            <a:p>
                              <a:endParaRPr lang="en-US"/>
                            </a:p>
                          </p:txBody>
                        </p:sp>
                        <p:sp>
                          <p:nvSpPr>
                            <p:cNvPr id="266658" name="Freeform 418"/>
                            <p:cNvSpPr>
                              <a:spLocks/>
                            </p:cNvSpPr>
                            <p:nvPr/>
                          </p:nvSpPr>
                          <p:spPr bwMode="auto">
                            <a:xfrm>
                              <a:off x="1055" y="1255"/>
                              <a:ext cx="17" cy="12"/>
                            </a:xfrm>
                            <a:custGeom>
                              <a:avLst/>
                              <a:gdLst/>
                              <a:ahLst/>
                              <a:cxnLst>
                                <a:cxn ang="0">
                                  <a:pos x="13" y="8"/>
                                </a:cxn>
                                <a:cxn ang="0">
                                  <a:pos x="13" y="0"/>
                                </a:cxn>
                                <a:cxn ang="0">
                                  <a:pos x="9" y="4"/>
                                </a:cxn>
                                <a:cxn ang="0">
                                  <a:pos x="0" y="4"/>
                                </a:cxn>
                                <a:cxn ang="0">
                                  <a:pos x="5" y="8"/>
                                </a:cxn>
                                <a:cxn ang="0">
                                  <a:pos x="9" y="12"/>
                                </a:cxn>
                                <a:cxn ang="0">
                                  <a:pos x="9" y="12"/>
                                </a:cxn>
                                <a:cxn ang="0">
                                  <a:pos x="17" y="12"/>
                                </a:cxn>
                                <a:cxn ang="0">
                                  <a:pos x="13" y="8"/>
                                </a:cxn>
                              </a:cxnLst>
                              <a:rect l="0" t="0" r="r" b="b"/>
                              <a:pathLst>
                                <a:path w="17" h="12">
                                  <a:moveTo>
                                    <a:pt x="13" y="8"/>
                                  </a:moveTo>
                                  <a:lnTo>
                                    <a:pt x="13" y="0"/>
                                  </a:lnTo>
                                  <a:lnTo>
                                    <a:pt x="9" y="4"/>
                                  </a:lnTo>
                                  <a:lnTo>
                                    <a:pt x="0" y="4"/>
                                  </a:lnTo>
                                  <a:lnTo>
                                    <a:pt x="5" y="8"/>
                                  </a:lnTo>
                                  <a:lnTo>
                                    <a:pt x="9" y="12"/>
                                  </a:lnTo>
                                  <a:lnTo>
                                    <a:pt x="9" y="12"/>
                                  </a:lnTo>
                                  <a:lnTo>
                                    <a:pt x="17" y="12"/>
                                  </a:lnTo>
                                  <a:lnTo>
                                    <a:pt x="13" y="8"/>
                                  </a:lnTo>
                                  <a:close/>
                                </a:path>
                              </a:pathLst>
                            </a:custGeom>
                            <a:solidFill>
                              <a:srgbClr val="3264FC"/>
                            </a:solidFill>
                            <a:ln w="9525">
                              <a:noFill/>
                              <a:round/>
                              <a:headEnd/>
                              <a:tailEnd/>
                            </a:ln>
                          </p:spPr>
                          <p:txBody>
                            <a:bodyPr/>
                            <a:lstStyle/>
                            <a:p>
                              <a:endParaRPr lang="en-US"/>
                            </a:p>
                          </p:txBody>
                        </p:sp>
                      </p:grpSp>
                      <p:sp>
                        <p:nvSpPr>
                          <p:cNvPr id="266659" name="Freeform 419"/>
                          <p:cNvSpPr>
                            <a:spLocks/>
                          </p:cNvSpPr>
                          <p:nvPr/>
                        </p:nvSpPr>
                        <p:spPr bwMode="auto">
                          <a:xfrm>
                            <a:off x="983" y="1187"/>
                            <a:ext cx="166" cy="169"/>
                          </a:xfrm>
                          <a:custGeom>
                            <a:avLst/>
                            <a:gdLst/>
                            <a:ahLst/>
                            <a:cxnLst>
                              <a:cxn ang="0">
                                <a:pos x="166" y="68"/>
                              </a:cxn>
                              <a:cxn ang="0">
                                <a:pos x="154" y="38"/>
                              </a:cxn>
                              <a:cxn ang="0">
                                <a:pos x="132" y="17"/>
                              </a:cxn>
                              <a:cxn ang="0">
                                <a:pos x="102" y="0"/>
                              </a:cxn>
                              <a:cxn ang="0">
                                <a:pos x="68" y="0"/>
                              </a:cxn>
                              <a:cxn ang="0">
                                <a:pos x="38" y="13"/>
                              </a:cxn>
                              <a:cxn ang="0">
                                <a:pos x="17" y="34"/>
                              </a:cxn>
                              <a:cxn ang="0">
                                <a:pos x="0" y="63"/>
                              </a:cxn>
                              <a:cxn ang="0">
                                <a:pos x="0" y="101"/>
                              </a:cxn>
                              <a:cxn ang="0">
                                <a:pos x="12" y="131"/>
                              </a:cxn>
                              <a:cxn ang="0">
                                <a:pos x="38" y="152"/>
                              </a:cxn>
                              <a:cxn ang="0">
                                <a:pos x="64" y="169"/>
                              </a:cxn>
                              <a:cxn ang="0">
                                <a:pos x="98" y="169"/>
                              </a:cxn>
                              <a:cxn ang="0">
                                <a:pos x="128" y="156"/>
                              </a:cxn>
                              <a:cxn ang="0">
                                <a:pos x="154" y="135"/>
                              </a:cxn>
                              <a:cxn ang="0">
                                <a:pos x="166" y="101"/>
                              </a:cxn>
                              <a:cxn ang="0">
                                <a:pos x="166" y="68"/>
                              </a:cxn>
                            </a:cxnLst>
                            <a:rect l="0" t="0" r="r" b="b"/>
                            <a:pathLst>
                              <a:path w="166" h="169">
                                <a:moveTo>
                                  <a:pt x="166" y="68"/>
                                </a:moveTo>
                                <a:lnTo>
                                  <a:pt x="154" y="38"/>
                                </a:lnTo>
                                <a:lnTo>
                                  <a:pt x="132" y="17"/>
                                </a:lnTo>
                                <a:lnTo>
                                  <a:pt x="102" y="0"/>
                                </a:lnTo>
                                <a:lnTo>
                                  <a:pt x="68" y="0"/>
                                </a:lnTo>
                                <a:lnTo>
                                  <a:pt x="38" y="13"/>
                                </a:lnTo>
                                <a:lnTo>
                                  <a:pt x="17" y="34"/>
                                </a:lnTo>
                                <a:lnTo>
                                  <a:pt x="0" y="63"/>
                                </a:lnTo>
                                <a:lnTo>
                                  <a:pt x="0" y="101"/>
                                </a:lnTo>
                                <a:lnTo>
                                  <a:pt x="12" y="131"/>
                                </a:lnTo>
                                <a:lnTo>
                                  <a:pt x="38" y="152"/>
                                </a:lnTo>
                                <a:lnTo>
                                  <a:pt x="64" y="169"/>
                                </a:lnTo>
                                <a:lnTo>
                                  <a:pt x="98" y="169"/>
                                </a:lnTo>
                                <a:lnTo>
                                  <a:pt x="128" y="156"/>
                                </a:lnTo>
                                <a:lnTo>
                                  <a:pt x="154" y="135"/>
                                </a:lnTo>
                                <a:lnTo>
                                  <a:pt x="166" y="101"/>
                                </a:lnTo>
                                <a:lnTo>
                                  <a:pt x="166" y="68"/>
                                </a:lnTo>
                                <a:close/>
                              </a:path>
                            </a:pathLst>
                          </a:custGeom>
                          <a:noFill/>
                          <a:ln w="6350">
                            <a:solidFill>
                              <a:srgbClr val="000000"/>
                            </a:solidFill>
                            <a:prstDash val="solid"/>
                            <a:round/>
                            <a:headEnd/>
                            <a:tailEnd/>
                          </a:ln>
                        </p:spPr>
                        <p:txBody>
                          <a:bodyPr/>
                          <a:lstStyle/>
                          <a:p>
                            <a:endParaRPr lang="en-US"/>
                          </a:p>
                        </p:txBody>
                      </p:sp>
                    </p:grpSp>
                    <p:grpSp>
                      <p:nvGrpSpPr>
                        <p:cNvPr id="809" name="Group 420"/>
                        <p:cNvGrpSpPr>
                          <a:grpSpLocks/>
                        </p:cNvGrpSpPr>
                        <p:nvPr/>
                      </p:nvGrpSpPr>
                      <p:grpSpPr bwMode="auto">
                        <a:xfrm>
                          <a:off x="880" y="1234"/>
                          <a:ext cx="167" cy="168"/>
                          <a:chOff x="880" y="1234"/>
                          <a:chExt cx="167" cy="168"/>
                        </a:xfrm>
                      </p:grpSpPr>
                      <p:grpSp>
                        <p:nvGrpSpPr>
                          <p:cNvPr id="810" name="Group 421"/>
                          <p:cNvGrpSpPr>
                            <a:grpSpLocks/>
                          </p:cNvGrpSpPr>
                          <p:nvPr/>
                        </p:nvGrpSpPr>
                        <p:grpSpPr bwMode="auto">
                          <a:xfrm>
                            <a:off x="880" y="1234"/>
                            <a:ext cx="167" cy="168"/>
                            <a:chOff x="880" y="1234"/>
                            <a:chExt cx="167" cy="168"/>
                          </a:xfrm>
                        </p:grpSpPr>
                        <p:sp>
                          <p:nvSpPr>
                            <p:cNvPr id="266662" name="Freeform 422"/>
                            <p:cNvSpPr>
                              <a:spLocks/>
                            </p:cNvSpPr>
                            <p:nvPr/>
                          </p:nvSpPr>
                          <p:spPr bwMode="auto">
                            <a:xfrm>
                              <a:off x="880" y="1234"/>
                              <a:ext cx="167" cy="168"/>
                            </a:xfrm>
                            <a:custGeom>
                              <a:avLst/>
                              <a:gdLst/>
                              <a:ahLst/>
                              <a:cxnLst>
                                <a:cxn ang="0">
                                  <a:pos x="167" y="67"/>
                                </a:cxn>
                                <a:cxn ang="0">
                                  <a:pos x="154" y="38"/>
                                </a:cxn>
                                <a:cxn ang="0">
                                  <a:pos x="132" y="16"/>
                                </a:cxn>
                                <a:cxn ang="0">
                                  <a:pos x="103" y="0"/>
                                </a:cxn>
                                <a:cxn ang="0">
                                  <a:pos x="68" y="0"/>
                                </a:cxn>
                                <a:cxn ang="0">
                                  <a:pos x="38" y="12"/>
                                </a:cxn>
                                <a:cxn ang="0">
                                  <a:pos x="13" y="38"/>
                                </a:cxn>
                                <a:cxn ang="0">
                                  <a:pos x="0" y="63"/>
                                </a:cxn>
                                <a:cxn ang="0">
                                  <a:pos x="0" y="97"/>
                                </a:cxn>
                                <a:cxn ang="0">
                                  <a:pos x="13" y="130"/>
                                </a:cxn>
                                <a:cxn ang="0">
                                  <a:pos x="34" y="156"/>
                                </a:cxn>
                                <a:cxn ang="0">
                                  <a:pos x="64" y="168"/>
                                </a:cxn>
                                <a:cxn ang="0">
                                  <a:pos x="98" y="164"/>
                                </a:cxn>
                                <a:cxn ang="0">
                                  <a:pos x="128" y="156"/>
                                </a:cxn>
                                <a:cxn ang="0">
                                  <a:pos x="154" y="135"/>
                                </a:cxn>
                                <a:cxn ang="0">
                                  <a:pos x="167" y="101"/>
                                </a:cxn>
                                <a:cxn ang="0">
                                  <a:pos x="167" y="67"/>
                                </a:cxn>
                              </a:cxnLst>
                              <a:rect l="0" t="0" r="r" b="b"/>
                              <a:pathLst>
                                <a:path w="167" h="168">
                                  <a:moveTo>
                                    <a:pt x="167" y="67"/>
                                  </a:moveTo>
                                  <a:lnTo>
                                    <a:pt x="154" y="38"/>
                                  </a:lnTo>
                                  <a:lnTo>
                                    <a:pt x="132" y="16"/>
                                  </a:lnTo>
                                  <a:lnTo>
                                    <a:pt x="103" y="0"/>
                                  </a:lnTo>
                                  <a:lnTo>
                                    <a:pt x="68" y="0"/>
                                  </a:lnTo>
                                  <a:lnTo>
                                    <a:pt x="38" y="12"/>
                                  </a:lnTo>
                                  <a:lnTo>
                                    <a:pt x="13" y="38"/>
                                  </a:lnTo>
                                  <a:lnTo>
                                    <a:pt x="0" y="63"/>
                                  </a:lnTo>
                                  <a:lnTo>
                                    <a:pt x="0" y="97"/>
                                  </a:lnTo>
                                  <a:lnTo>
                                    <a:pt x="13" y="130"/>
                                  </a:lnTo>
                                  <a:lnTo>
                                    <a:pt x="34" y="156"/>
                                  </a:lnTo>
                                  <a:lnTo>
                                    <a:pt x="64" y="168"/>
                                  </a:lnTo>
                                  <a:lnTo>
                                    <a:pt x="98" y="164"/>
                                  </a:lnTo>
                                  <a:lnTo>
                                    <a:pt x="128" y="156"/>
                                  </a:lnTo>
                                  <a:lnTo>
                                    <a:pt x="154" y="135"/>
                                  </a:lnTo>
                                  <a:lnTo>
                                    <a:pt x="167" y="101"/>
                                  </a:lnTo>
                                  <a:lnTo>
                                    <a:pt x="167" y="67"/>
                                  </a:lnTo>
                                  <a:close/>
                                </a:path>
                              </a:pathLst>
                            </a:custGeom>
                            <a:solidFill>
                              <a:srgbClr val="760000"/>
                            </a:solidFill>
                            <a:ln w="9525">
                              <a:noFill/>
                              <a:round/>
                              <a:headEnd/>
                              <a:tailEnd/>
                            </a:ln>
                          </p:spPr>
                          <p:txBody>
                            <a:bodyPr/>
                            <a:lstStyle/>
                            <a:p>
                              <a:endParaRPr lang="en-US"/>
                            </a:p>
                          </p:txBody>
                        </p:sp>
                        <p:sp>
                          <p:nvSpPr>
                            <p:cNvPr id="266663" name="Freeform 423"/>
                            <p:cNvSpPr>
                              <a:spLocks/>
                            </p:cNvSpPr>
                            <p:nvPr/>
                          </p:nvSpPr>
                          <p:spPr bwMode="auto">
                            <a:xfrm>
                              <a:off x="884" y="1234"/>
                              <a:ext cx="154" cy="156"/>
                            </a:xfrm>
                            <a:custGeom>
                              <a:avLst/>
                              <a:gdLst/>
                              <a:ahLst/>
                              <a:cxnLst>
                                <a:cxn ang="0">
                                  <a:pos x="154" y="63"/>
                                </a:cxn>
                                <a:cxn ang="0">
                                  <a:pos x="141" y="33"/>
                                </a:cxn>
                                <a:cxn ang="0">
                                  <a:pos x="120" y="12"/>
                                </a:cxn>
                                <a:cxn ang="0">
                                  <a:pos x="94" y="0"/>
                                </a:cxn>
                                <a:cxn ang="0">
                                  <a:pos x="64" y="0"/>
                                </a:cxn>
                                <a:cxn ang="0">
                                  <a:pos x="34" y="12"/>
                                </a:cxn>
                                <a:cxn ang="0">
                                  <a:pos x="13" y="33"/>
                                </a:cxn>
                                <a:cxn ang="0">
                                  <a:pos x="0" y="63"/>
                                </a:cxn>
                                <a:cxn ang="0">
                                  <a:pos x="0" y="92"/>
                                </a:cxn>
                                <a:cxn ang="0">
                                  <a:pos x="13" y="122"/>
                                </a:cxn>
                                <a:cxn ang="0">
                                  <a:pos x="34" y="143"/>
                                </a:cxn>
                                <a:cxn ang="0">
                                  <a:pos x="64" y="151"/>
                                </a:cxn>
                                <a:cxn ang="0">
                                  <a:pos x="90" y="156"/>
                                </a:cxn>
                                <a:cxn ang="0">
                                  <a:pos x="124" y="143"/>
                                </a:cxn>
                                <a:cxn ang="0">
                                  <a:pos x="146" y="122"/>
                                </a:cxn>
                                <a:cxn ang="0">
                                  <a:pos x="154" y="92"/>
                                </a:cxn>
                                <a:cxn ang="0">
                                  <a:pos x="154" y="63"/>
                                </a:cxn>
                              </a:cxnLst>
                              <a:rect l="0" t="0" r="r" b="b"/>
                              <a:pathLst>
                                <a:path w="154" h="156">
                                  <a:moveTo>
                                    <a:pt x="154" y="63"/>
                                  </a:moveTo>
                                  <a:lnTo>
                                    <a:pt x="141" y="33"/>
                                  </a:lnTo>
                                  <a:lnTo>
                                    <a:pt x="120" y="12"/>
                                  </a:lnTo>
                                  <a:lnTo>
                                    <a:pt x="94" y="0"/>
                                  </a:lnTo>
                                  <a:lnTo>
                                    <a:pt x="64" y="0"/>
                                  </a:lnTo>
                                  <a:lnTo>
                                    <a:pt x="34" y="12"/>
                                  </a:lnTo>
                                  <a:lnTo>
                                    <a:pt x="13" y="33"/>
                                  </a:lnTo>
                                  <a:lnTo>
                                    <a:pt x="0" y="63"/>
                                  </a:lnTo>
                                  <a:lnTo>
                                    <a:pt x="0" y="92"/>
                                  </a:lnTo>
                                  <a:lnTo>
                                    <a:pt x="13" y="122"/>
                                  </a:lnTo>
                                  <a:lnTo>
                                    <a:pt x="34" y="143"/>
                                  </a:lnTo>
                                  <a:lnTo>
                                    <a:pt x="64" y="151"/>
                                  </a:lnTo>
                                  <a:lnTo>
                                    <a:pt x="90" y="156"/>
                                  </a:lnTo>
                                  <a:lnTo>
                                    <a:pt x="124" y="143"/>
                                  </a:lnTo>
                                  <a:lnTo>
                                    <a:pt x="146" y="122"/>
                                  </a:lnTo>
                                  <a:lnTo>
                                    <a:pt x="154" y="92"/>
                                  </a:lnTo>
                                  <a:lnTo>
                                    <a:pt x="154" y="63"/>
                                  </a:lnTo>
                                  <a:close/>
                                </a:path>
                              </a:pathLst>
                            </a:custGeom>
                            <a:solidFill>
                              <a:srgbClr val="7B0000"/>
                            </a:solidFill>
                            <a:ln w="9525">
                              <a:noFill/>
                              <a:round/>
                              <a:headEnd/>
                              <a:tailEnd/>
                            </a:ln>
                          </p:spPr>
                          <p:txBody>
                            <a:bodyPr/>
                            <a:lstStyle/>
                            <a:p>
                              <a:endParaRPr lang="en-US"/>
                            </a:p>
                          </p:txBody>
                        </p:sp>
                        <p:sp>
                          <p:nvSpPr>
                            <p:cNvPr id="266664" name="Freeform 424"/>
                            <p:cNvSpPr>
                              <a:spLocks/>
                            </p:cNvSpPr>
                            <p:nvPr/>
                          </p:nvSpPr>
                          <p:spPr bwMode="auto">
                            <a:xfrm>
                              <a:off x="893" y="1242"/>
                              <a:ext cx="137" cy="135"/>
                            </a:xfrm>
                            <a:custGeom>
                              <a:avLst/>
                              <a:gdLst/>
                              <a:ahLst/>
                              <a:cxnLst>
                                <a:cxn ang="0">
                                  <a:pos x="137" y="55"/>
                                </a:cxn>
                                <a:cxn ang="0">
                                  <a:pos x="128" y="30"/>
                                </a:cxn>
                                <a:cxn ang="0">
                                  <a:pos x="111" y="13"/>
                                </a:cxn>
                                <a:cxn ang="0">
                                  <a:pos x="85" y="4"/>
                                </a:cxn>
                                <a:cxn ang="0">
                                  <a:pos x="55" y="0"/>
                                </a:cxn>
                                <a:cxn ang="0">
                                  <a:pos x="30" y="13"/>
                                </a:cxn>
                                <a:cxn ang="0">
                                  <a:pos x="8" y="30"/>
                                </a:cxn>
                                <a:cxn ang="0">
                                  <a:pos x="0" y="55"/>
                                </a:cxn>
                                <a:cxn ang="0">
                                  <a:pos x="0" y="84"/>
                                </a:cxn>
                                <a:cxn ang="0">
                                  <a:pos x="12" y="110"/>
                                </a:cxn>
                                <a:cxn ang="0">
                                  <a:pos x="25" y="127"/>
                                </a:cxn>
                                <a:cxn ang="0">
                                  <a:pos x="55" y="135"/>
                                </a:cxn>
                                <a:cxn ang="0">
                                  <a:pos x="81" y="135"/>
                                </a:cxn>
                                <a:cxn ang="0">
                                  <a:pos x="107" y="127"/>
                                </a:cxn>
                                <a:cxn ang="0">
                                  <a:pos x="124" y="110"/>
                                </a:cxn>
                                <a:cxn ang="0">
                                  <a:pos x="137" y="84"/>
                                </a:cxn>
                                <a:cxn ang="0">
                                  <a:pos x="137" y="55"/>
                                </a:cxn>
                              </a:cxnLst>
                              <a:rect l="0" t="0" r="r" b="b"/>
                              <a:pathLst>
                                <a:path w="137" h="135">
                                  <a:moveTo>
                                    <a:pt x="137" y="55"/>
                                  </a:moveTo>
                                  <a:lnTo>
                                    <a:pt x="128" y="30"/>
                                  </a:lnTo>
                                  <a:lnTo>
                                    <a:pt x="111" y="13"/>
                                  </a:lnTo>
                                  <a:lnTo>
                                    <a:pt x="85" y="4"/>
                                  </a:lnTo>
                                  <a:lnTo>
                                    <a:pt x="55" y="0"/>
                                  </a:lnTo>
                                  <a:lnTo>
                                    <a:pt x="30" y="13"/>
                                  </a:lnTo>
                                  <a:lnTo>
                                    <a:pt x="8" y="30"/>
                                  </a:lnTo>
                                  <a:lnTo>
                                    <a:pt x="0" y="55"/>
                                  </a:lnTo>
                                  <a:lnTo>
                                    <a:pt x="0" y="84"/>
                                  </a:lnTo>
                                  <a:lnTo>
                                    <a:pt x="12" y="110"/>
                                  </a:lnTo>
                                  <a:lnTo>
                                    <a:pt x="25" y="127"/>
                                  </a:lnTo>
                                  <a:lnTo>
                                    <a:pt x="55" y="135"/>
                                  </a:lnTo>
                                  <a:lnTo>
                                    <a:pt x="81" y="135"/>
                                  </a:lnTo>
                                  <a:lnTo>
                                    <a:pt x="107" y="127"/>
                                  </a:lnTo>
                                  <a:lnTo>
                                    <a:pt x="124" y="110"/>
                                  </a:lnTo>
                                  <a:lnTo>
                                    <a:pt x="137" y="84"/>
                                  </a:lnTo>
                                  <a:lnTo>
                                    <a:pt x="137" y="55"/>
                                  </a:lnTo>
                                  <a:close/>
                                </a:path>
                              </a:pathLst>
                            </a:custGeom>
                            <a:solidFill>
                              <a:srgbClr val="840000"/>
                            </a:solidFill>
                            <a:ln w="9525">
                              <a:noFill/>
                              <a:round/>
                              <a:headEnd/>
                              <a:tailEnd/>
                            </a:ln>
                          </p:spPr>
                          <p:txBody>
                            <a:bodyPr/>
                            <a:lstStyle/>
                            <a:p>
                              <a:endParaRPr lang="en-US"/>
                            </a:p>
                          </p:txBody>
                        </p:sp>
                        <p:sp>
                          <p:nvSpPr>
                            <p:cNvPr id="266665" name="Freeform 425"/>
                            <p:cNvSpPr>
                              <a:spLocks/>
                            </p:cNvSpPr>
                            <p:nvPr/>
                          </p:nvSpPr>
                          <p:spPr bwMode="auto">
                            <a:xfrm>
                              <a:off x="897" y="1250"/>
                              <a:ext cx="128" cy="123"/>
                            </a:xfrm>
                            <a:custGeom>
                              <a:avLst/>
                              <a:gdLst/>
                              <a:ahLst/>
                              <a:cxnLst>
                                <a:cxn ang="0">
                                  <a:pos x="128" y="51"/>
                                </a:cxn>
                                <a:cxn ang="0">
                                  <a:pos x="120" y="26"/>
                                </a:cxn>
                                <a:cxn ang="0">
                                  <a:pos x="98" y="9"/>
                                </a:cxn>
                                <a:cxn ang="0">
                                  <a:pos x="81" y="0"/>
                                </a:cxn>
                                <a:cxn ang="0">
                                  <a:pos x="51" y="0"/>
                                </a:cxn>
                                <a:cxn ang="0">
                                  <a:pos x="26" y="9"/>
                                </a:cxn>
                                <a:cxn ang="0">
                                  <a:pos x="13" y="26"/>
                                </a:cxn>
                                <a:cxn ang="0">
                                  <a:pos x="0" y="47"/>
                                </a:cxn>
                                <a:cxn ang="0">
                                  <a:pos x="0" y="72"/>
                                </a:cxn>
                                <a:cxn ang="0">
                                  <a:pos x="8" y="97"/>
                                </a:cxn>
                                <a:cxn ang="0">
                                  <a:pos x="30" y="110"/>
                                </a:cxn>
                                <a:cxn ang="0">
                                  <a:pos x="51" y="123"/>
                                </a:cxn>
                                <a:cxn ang="0">
                                  <a:pos x="77" y="123"/>
                                </a:cxn>
                                <a:cxn ang="0">
                                  <a:pos x="98" y="114"/>
                                </a:cxn>
                                <a:cxn ang="0">
                                  <a:pos x="115" y="97"/>
                                </a:cxn>
                                <a:cxn ang="0">
                                  <a:pos x="128" y="76"/>
                                </a:cxn>
                                <a:cxn ang="0">
                                  <a:pos x="128" y="51"/>
                                </a:cxn>
                              </a:cxnLst>
                              <a:rect l="0" t="0" r="r" b="b"/>
                              <a:pathLst>
                                <a:path w="128" h="123">
                                  <a:moveTo>
                                    <a:pt x="128" y="51"/>
                                  </a:moveTo>
                                  <a:lnTo>
                                    <a:pt x="120" y="26"/>
                                  </a:lnTo>
                                  <a:lnTo>
                                    <a:pt x="98" y="9"/>
                                  </a:lnTo>
                                  <a:lnTo>
                                    <a:pt x="81" y="0"/>
                                  </a:lnTo>
                                  <a:lnTo>
                                    <a:pt x="51" y="0"/>
                                  </a:lnTo>
                                  <a:lnTo>
                                    <a:pt x="26" y="9"/>
                                  </a:lnTo>
                                  <a:lnTo>
                                    <a:pt x="13" y="26"/>
                                  </a:lnTo>
                                  <a:lnTo>
                                    <a:pt x="0" y="47"/>
                                  </a:lnTo>
                                  <a:lnTo>
                                    <a:pt x="0" y="72"/>
                                  </a:lnTo>
                                  <a:lnTo>
                                    <a:pt x="8" y="97"/>
                                  </a:lnTo>
                                  <a:lnTo>
                                    <a:pt x="30" y="110"/>
                                  </a:lnTo>
                                  <a:lnTo>
                                    <a:pt x="51" y="123"/>
                                  </a:lnTo>
                                  <a:lnTo>
                                    <a:pt x="77" y="123"/>
                                  </a:lnTo>
                                  <a:lnTo>
                                    <a:pt x="98" y="114"/>
                                  </a:lnTo>
                                  <a:lnTo>
                                    <a:pt x="115" y="97"/>
                                  </a:lnTo>
                                  <a:lnTo>
                                    <a:pt x="128" y="76"/>
                                  </a:lnTo>
                                  <a:lnTo>
                                    <a:pt x="128" y="51"/>
                                  </a:lnTo>
                                  <a:close/>
                                </a:path>
                              </a:pathLst>
                            </a:custGeom>
                            <a:solidFill>
                              <a:srgbClr val="910000"/>
                            </a:solidFill>
                            <a:ln w="9525">
                              <a:noFill/>
                              <a:round/>
                              <a:headEnd/>
                              <a:tailEnd/>
                            </a:ln>
                          </p:spPr>
                          <p:txBody>
                            <a:bodyPr/>
                            <a:lstStyle/>
                            <a:p>
                              <a:endParaRPr lang="en-US"/>
                            </a:p>
                          </p:txBody>
                        </p:sp>
                        <p:sp>
                          <p:nvSpPr>
                            <p:cNvPr id="266666" name="Freeform 426"/>
                            <p:cNvSpPr>
                              <a:spLocks/>
                            </p:cNvSpPr>
                            <p:nvPr/>
                          </p:nvSpPr>
                          <p:spPr bwMode="auto">
                            <a:xfrm>
                              <a:off x="901" y="1255"/>
                              <a:ext cx="120" cy="114"/>
                            </a:xfrm>
                            <a:custGeom>
                              <a:avLst/>
                              <a:gdLst/>
                              <a:ahLst/>
                              <a:cxnLst>
                                <a:cxn ang="0">
                                  <a:pos x="116" y="46"/>
                                </a:cxn>
                                <a:cxn ang="0">
                                  <a:pos x="111" y="25"/>
                                </a:cxn>
                                <a:cxn ang="0">
                                  <a:pos x="94" y="8"/>
                                </a:cxn>
                                <a:cxn ang="0">
                                  <a:pos x="73" y="0"/>
                                </a:cxn>
                                <a:cxn ang="0">
                                  <a:pos x="52" y="0"/>
                                </a:cxn>
                                <a:cxn ang="0">
                                  <a:pos x="26" y="8"/>
                                </a:cxn>
                                <a:cxn ang="0">
                                  <a:pos x="9" y="25"/>
                                </a:cxn>
                                <a:cxn ang="0">
                                  <a:pos x="0" y="46"/>
                                </a:cxn>
                                <a:cxn ang="0">
                                  <a:pos x="4" y="67"/>
                                </a:cxn>
                                <a:cxn ang="0">
                                  <a:pos x="9" y="88"/>
                                </a:cxn>
                                <a:cxn ang="0">
                                  <a:pos x="26" y="105"/>
                                </a:cxn>
                                <a:cxn ang="0">
                                  <a:pos x="47" y="114"/>
                                </a:cxn>
                                <a:cxn ang="0">
                                  <a:pos x="73" y="114"/>
                                </a:cxn>
                                <a:cxn ang="0">
                                  <a:pos x="94" y="105"/>
                                </a:cxn>
                                <a:cxn ang="0">
                                  <a:pos x="107" y="88"/>
                                </a:cxn>
                                <a:cxn ang="0">
                                  <a:pos x="120" y="71"/>
                                </a:cxn>
                                <a:cxn ang="0">
                                  <a:pos x="116" y="46"/>
                                </a:cxn>
                              </a:cxnLst>
                              <a:rect l="0" t="0" r="r" b="b"/>
                              <a:pathLst>
                                <a:path w="120" h="114">
                                  <a:moveTo>
                                    <a:pt x="116" y="46"/>
                                  </a:moveTo>
                                  <a:lnTo>
                                    <a:pt x="111" y="25"/>
                                  </a:lnTo>
                                  <a:lnTo>
                                    <a:pt x="94" y="8"/>
                                  </a:lnTo>
                                  <a:lnTo>
                                    <a:pt x="73" y="0"/>
                                  </a:lnTo>
                                  <a:lnTo>
                                    <a:pt x="52" y="0"/>
                                  </a:lnTo>
                                  <a:lnTo>
                                    <a:pt x="26" y="8"/>
                                  </a:lnTo>
                                  <a:lnTo>
                                    <a:pt x="9" y="25"/>
                                  </a:lnTo>
                                  <a:lnTo>
                                    <a:pt x="0" y="46"/>
                                  </a:lnTo>
                                  <a:lnTo>
                                    <a:pt x="4" y="67"/>
                                  </a:lnTo>
                                  <a:lnTo>
                                    <a:pt x="9" y="88"/>
                                  </a:lnTo>
                                  <a:lnTo>
                                    <a:pt x="26" y="105"/>
                                  </a:lnTo>
                                  <a:lnTo>
                                    <a:pt x="47" y="114"/>
                                  </a:lnTo>
                                  <a:lnTo>
                                    <a:pt x="73" y="114"/>
                                  </a:lnTo>
                                  <a:lnTo>
                                    <a:pt x="94" y="105"/>
                                  </a:lnTo>
                                  <a:lnTo>
                                    <a:pt x="107" y="88"/>
                                  </a:lnTo>
                                  <a:lnTo>
                                    <a:pt x="120" y="71"/>
                                  </a:lnTo>
                                  <a:lnTo>
                                    <a:pt x="116" y="46"/>
                                  </a:lnTo>
                                  <a:close/>
                                </a:path>
                              </a:pathLst>
                            </a:custGeom>
                            <a:solidFill>
                              <a:srgbClr val="A10000"/>
                            </a:solidFill>
                            <a:ln w="9525">
                              <a:noFill/>
                              <a:round/>
                              <a:headEnd/>
                              <a:tailEnd/>
                            </a:ln>
                          </p:spPr>
                          <p:txBody>
                            <a:bodyPr/>
                            <a:lstStyle/>
                            <a:p>
                              <a:endParaRPr lang="en-US"/>
                            </a:p>
                          </p:txBody>
                        </p:sp>
                        <p:sp>
                          <p:nvSpPr>
                            <p:cNvPr id="266667" name="Freeform 427"/>
                            <p:cNvSpPr>
                              <a:spLocks/>
                            </p:cNvSpPr>
                            <p:nvPr/>
                          </p:nvSpPr>
                          <p:spPr bwMode="auto">
                            <a:xfrm>
                              <a:off x="910" y="1259"/>
                              <a:ext cx="102" cy="101"/>
                            </a:xfrm>
                            <a:custGeom>
                              <a:avLst/>
                              <a:gdLst/>
                              <a:ahLst/>
                              <a:cxnLst>
                                <a:cxn ang="0">
                                  <a:pos x="102" y="42"/>
                                </a:cxn>
                                <a:cxn ang="0">
                                  <a:pos x="94" y="25"/>
                                </a:cxn>
                                <a:cxn ang="0">
                                  <a:pos x="81" y="13"/>
                                </a:cxn>
                                <a:cxn ang="0">
                                  <a:pos x="64" y="4"/>
                                </a:cxn>
                                <a:cxn ang="0">
                                  <a:pos x="43" y="0"/>
                                </a:cxn>
                                <a:cxn ang="0">
                                  <a:pos x="21" y="13"/>
                                </a:cxn>
                                <a:cxn ang="0">
                                  <a:pos x="8" y="25"/>
                                </a:cxn>
                                <a:cxn ang="0">
                                  <a:pos x="0" y="42"/>
                                </a:cxn>
                                <a:cxn ang="0">
                                  <a:pos x="0" y="59"/>
                                </a:cxn>
                                <a:cxn ang="0">
                                  <a:pos x="8" y="80"/>
                                </a:cxn>
                                <a:cxn ang="0">
                                  <a:pos x="25" y="93"/>
                                </a:cxn>
                                <a:cxn ang="0">
                                  <a:pos x="43" y="101"/>
                                </a:cxn>
                                <a:cxn ang="0">
                                  <a:pos x="60" y="101"/>
                                </a:cxn>
                                <a:cxn ang="0">
                                  <a:pos x="81" y="93"/>
                                </a:cxn>
                                <a:cxn ang="0">
                                  <a:pos x="90" y="80"/>
                                </a:cxn>
                                <a:cxn ang="0">
                                  <a:pos x="102" y="63"/>
                                </a:cxn>
                                <a:cxn ang="0">
                                  <a:pos x="102" y="42"/>
                                </a:cxn>
                              </a:cxnLst>
                              <a:rect l="0" t="0" r="r" b="b"/>
                              <a:pathLst>
                                <a:path w="102" h="101">
                                  <a:moveTo>
                                    <a:pt x="102" y="42"/>
                                  </a:moveTo>
                                  <a:lnTo>
                                    <a:pt x="94" y="25"/>
                                  </a:lnTo>
                                  <a:lnTo>
                                    <a:pt x="81" y="13"/>
                                  </a:lnTo>
                                  <a:lnTo>
                                    <a:pt x="64" y="4"/>
                                  </a:lnTo>
                                  <a:lnTo>
                                    <a:pt x="43" y="0"/>
                                  </a:lnTo>
                                  <a:lnTo>
                                    <a:pt x="21" y="13"/>
                                  </a:lnTo>
                                  <a:lnTo>
                                    <a:pt x="8" y="25"/>
                                  </a:lnTo>
                                  <a:lnTo>
                                    <a:pt x="0" y="42"/>
                                  </a:lnTo>
                                  <a:lnTo>
                                    <a:pt x="0" y="59"/>
                                  </a:lnTo>
                                  <a:lnTo>
                                    <a:pt x="8" y="80"/>
                                  </a:lnTo>
                                  <a:lnTo>
                                    <a:pt x="25" y="93"/>
                                  </a:lnTo>
                                  <a:lnTo>
                                    <a:pt x="43" y="101"/>
                                  </a:lnTo>
                                  <a:lnTo>
                                    <a:pt x="60" y="101"/>
                                  </a:lnTo>
                                  <a:lnTo>
                                    <a:pt x="81" y="93"/>
                                  </a:lnTo>
                                  <a:lnTo>
                                    <a:pt x="90" y="80"/>
                                  </a:lnTo>
                                  <a:lnTo>
                                    <a:pt x="102" y="63"/>
                                  </a:lnTo>
                                  <a:lnTo>
                                    <a:pt x="102" y="42"/>
                                  </a:lnTo>
                                  <a:close/>
                                </a:path>
                              </a:pathLst>
                            </a:custGeom>
                            <a:solidFill>
                              <a:srgbClr val="B40000"/>
                            </a:solidFill>
                            <a:ln w="9525">
                              <a:noFill/>
                              <a:round/>
                              <a:headEnd/>
                              <a:tailEnd/>
                            </a:ln>
                          </p:spPr>
                          <p:txBody>
                            <a:bodyPr/>
                            <a:lstStyle/>
                            <a:p>
                              <a:endParaRPr lang="en-US"/>
                            </a:p>
                          </p:txBody>
                        </p:sp>
                        <p:sp>
                          <p:nvSpPr>
                            <p:cNvPr id="266668" name="Freeform 428"/>
                            <p:cNvSpPr>
                              <a:spLocks/>
                            </p:cNvSpPr>
                            <p:nvPr/>
                          </p:nvSpPr>
                          <p:spPr bwMode="auto">
                            <a:xfrm>
                              <a:off x="918" y="1272"/>
                              <a:ext cx="86" cy="80"/>
                            </a:xfrm>
                            <a:custGeom>
                              <a:avLst/>
                              <a:gdLst/>
                              <a:ahLst/>
                              <a:cxnLst>
                                <a:cxn ang="0">
                                  <a:pos x="86" y="29"/>
                                </a:cxn>
                                <a:cxn ang="0">
                                  <a:pos x="77" y="16"/>
                                </a:cxn>
                                <a:cxn ang="0">
                                  <a:pos x="69" y="8"/>
                                </a:cxn>
                                <a:cxn ang="0">
                                  <a:pos x="52" y="0"/>
                                </a:cxn>
                                <a:cxn ang="0">
                                  <a:pos x="35" y="0"/>
                                </a:cxn>
                                <a:cxn ang="0">
                                  <a:pos x="22" y="4"/>
                                </a:cxn>
                                <a:cxn ang="0">
                                  <a:pos x="9" y="16"/>
                                </a:cxn>
                                <a:cxn ang="0">
                                  <a:pos x="0" y="33"/>
                                </a:cxn>
                                <a:cxn ang="0">
                                  <a:pos x="0" y="50"/>
                                </a:cxn>
                                <a:cxn ang="0">
                                  <a:pos x="9" y="63"/>
                                </a:cxn>
                                <a:cxn ang="0">
                                  <a:pos x="17" y="71"/>
                                </a:cxn>
                                <a:cxn ang="0">
                                  <a:pos x="35" y="80"/>
                                </a:cxn>
                                <a:cxn ang="0">
                                  <a:pos x="52" y="80"/>
                                </a:cxn>
                                <a:cxn ang="0">
                                  <a:pos x="65" y="71"/>
                                </a:cxn>
                                <a:cxn ang="0">
                                  <a:pos x="77" y="63"/>
                                </a:cxn>
                                <a:cxn ang="0">
                                  <a:pos x="86" y="50"/>
                                </a:cxn>
                                <a:cxn ang="0">
                                  <a:pos x="86" y="29"/>
                                </a:cxn>
                              </a:cxnLst>
                              <a:rect l="0" t="0" r="r" b="b"/>
                              <a:pathLst>
                                <a:path w="86" h="80">
                                  <a:moveTo>
                                    <a:pt x="86" y="29"/>
                                  </a:moveTo>
                                  <a:lnTo>
                                    <a:pt x="77" y="16"/>
                                  </a:lnTo>
                                  <a:lnTo>
                                    <a:pt x="69" y="8"/>
                                  </a:lnTo>
                                  <a:lnTo>
                                    <a:pt x="52" y="0"/>
                                  </a:lnTo>
                                  <a:lnTo>
                                    <a:pt x="35" y="0"/>
                                  </a:lnTo>
                                  <a:lnTo>
                                    <a:pt x="22" y="4"/>
                                  </a:lnTo>
                                  <a:lnTo>
                                    <a:pt x="9" y="16"/>
                                  </a:lnTo>
                                  <a:lnTo>
                                    <a:pt x="0" y="33"/>
                                  </a:lnTo>
                                  <a:lnTo>
                                    <a:pt x="0" y="50"/>
                                  </a:lnTo>
                                  <a:lnTo>
                                    <a:pt x="9" y="63"/>
                                  </a:lnTo>
                                  <a:lnTo>
                                    <a:pt x="17" y="71"/>
                                  </a:lnTo>
                                  <a:lnTo>
                                    <a:pt x="35" y="80"/>
                                  </a:lnTo>
                                  <a:lnTo>
                                    <a:pt x="52" y="80"/>
                                  </a:lnTo>
                                  <a:lnTo>
                                    <a:pt x="65" y="71"/>
                                  </a:lnTo>
                                  <a:lnTo>
                                    <a:pt x="77" y="63"/>
                                  </a:lnTo>
                                  <a:lnTo>
                                    <a:pt x="86" y="50"/>
                                  </a:lnTo>
                                  <a:lnTo>
                                    <a:pt x="86" y="29"/>
                                  </a:lnTo>
                                  <a:close/>
                                </a:path>
                              </a:pathLst>
                            </a:custGeom>
                            <a:solidFill>
                              <a:srgbClr val="C60000"/>
                            </a:solidFill>
                            <a:ln w="9525">
                              <a:noFill/>
                              <a:round/>
                              <a:headEnd/>
                              <a:tailEnd/>
                            </a:ln>
                          </p:spPr>
                          <p:txBody>
                            <a:bodyPr/>
                            <a:lstStyle/>
                            <a:p>
                              <a:endParaRPr lang="en-US"/>
                            </a:p>
                          </p:txBody>
                        </p:sp>
                        <p:sp>
                          <p:nvSpPr>
                            <p:cNvPr id="266669" name="Freeform 429"/>
                            <p:cNvSpPr>
                              <a:spLocks/>
                            </p:cNvSpPr>
                            <p:nvPr/>
                          </p:nvSpPr>
                          <p:spPr bwMode="auto">
                            <a:xfrm>
                              <a:off x="927" y="1276"/>
                              <a:ext cx="68" cy="67"/>
                            </a:xfrm>
                            <a:custGeom>
                              <a:avLst/>
                              <a:gdLst/>
                              <a:ahLst/>
                              <a:cxnLst>
                                <a:cxn ang="0">
                                  <a:pos x="68" y="25"/>
                                </a:cxn>
                                <a:cxn ang="0">
                                  <a:pos x="64" y="17"/>
                                </a:cxn>
                                <a:cxn ang="0">
                                  <a:pos x="56" y="4"/>
                                </a:cxn>
                                <a:cxn ang="0">
                                  <a:pos x="43" y="0"/>
                                </a:cxn>
                                <a:cxn ang="0">
                                  <a:pos x="26" y="0"/>
                                </a:cxn>
                                <a:cxn ang="0">
                                  <a:pos x="17" y="4"/>
                                </a:cxn>
                                <a:cxn ang="0">
                                  <a:pos x="4" y="12"/>
                                </a:cxn>
                                <a:cxn ang="0">
                                  <a:pos x="0" y="25"/>
                                </a:cxn>
                                <a:cxn ang="0">
                                  <a:pos x="0" y="38"/>
                                </a:cxn>
                                <a:cxn ang="0">
                                  <a:pos x="4" y="50"/>
                                </a:cxn>
                                <a:cxn ang="0">
                                  <a:pos x="13" y="59"/>
                                </a:cxn>
                                <a:cxn ang="0">
                                  <a:pos x="26" y="67"/>
                                </a:cxn>
                                <a:cxn ang="0">
                                  <a:pos x="38" y="63"/>
                                </a:cxn>
                                <a:cxn ang="0">
                                  <a:pos x="51" y="63"/>
                                </a:cxn>
                                <a:cxn ang="0">
                                  <a:pos x="60" y="50"/>
                                </a:cxn>
                                <a:cxn ang="0">
                                  <a:pos x="68" y="42"/>
                                </a:cxn>
                                <a:cxn ang="0">
                                  <a:pos x="68" y="25"/>
                                </a:cxn>
                              </a:cxnLst>
                              <a:rect l="0" t="0" r="r" b="b"/>
                              <a:pathLst>
                                <a:path w="68" h="67">
                                  <a:moveTo>
                                    <a:pt x="68" y="25"/>
                                  </a:moveTo>
                                  <a:lnTo>
                                    <a:pt x="64" y="17"/>
                                  </a:lnTo>
                                  <a:lnTo>
                                    <a:pt x="56" y="4"/>
                                  </a:lnTo>
                                  <a:lnTo>
                                    <a:pt x="43" y="0"/>
                                  </a:lnTo>
                                  <a:lnTo>
                                    <a:pt x="26" y="0"/>
                                  </a:lnTo>
                                  <a:lnTo>
                                    <a:pt x="17" y="4"/>
                                  </a:lnTo>
                                  <a:lnTo>
                                    <a:pt x="4" y="12"/>
                                  </a:lnTo>
                                  <a:lnTo>
                                    <a:pt x="0" y="25"/>
                                  </a:lnTo>
                                  <a:lnTo>
                                    <a:pt x="0" y="38"/>
                                  </a:lnTo>
                                  <a:lnTo>
                                    <a:pt x="4" y="50"/>
                                  </a:lnTo>
                                  <a:lnTo>
                                    <a:pt x="13" y="59"/>
                                  </a:lnTo>
                                  <a:lnTo>
                                    <a:pt x="26" y="67"/>
                                  </a:lnTo>
                                  <a:lnTo>
                                    <a:pt x="38" y="63"/>
                                  </a:lnTo>
                                  <a:lnTo>
                                    <a:pt x="51" y="63"/>
                                  </a:lnTo>
                                  <a:lnTo>
                                    <a:pt x="60" y="50"/>
                                  </a:lnTo>
                                  <a:lnTo>
                                    <a:pt x="68" y="42"/>
                                  </a:lnTo>
                                  <a:lnTo>
                                    <a:pt x="68" y="25"/>
                                  </a:lnTo>
                                  <a:close/>
                                </a:path>
                              </a:pathLst>
                            </a:custGeom>
                            <a:solidFill>
                              <a:srgbClr val="D70000"/>
                            </a:solidFill>
                            <a:ln w="9525">
                              <a:noFill/>
                              <a:round/>
                              <a:headEnd/>
                              <a:tailEnd/>
                            </a:ln>
                          </p:spPr>
                          <p:txBody>
                            <a:bodyPr/>
                            <a:lstStyle/>
                            <a:p>
                              <a:endParaRPr lang="en-US"/>
                            </a:p>
                          </p:txBody>
                        </p:sp>
                        <p:sp>
                          <p:nvSpPr>
                            <p:cNvPr id="266670" name="Freeform 430"/>
                            <p:cNvSpPr>
                              <a:spLocks/>
                            </p:cNvSpPr>
                            <p:nvPr/>
                          </p:nvSpPr>
                          <p:spPr bwMode="auto">
                            <a:xfrm>
                              <a:off x="931" y="1280"/>
                              <a:ext cx="60" cy="59"/>
                            </a:xfrm>
                            <a:custGeom>
                              <a:avLst/>
                              <a:gdLst/>
                              <a:ahLst/>
                              <a:cxnLst>
                                <a:cxn ang="0">
                                  <a:pos x="60" y="25"/>
                                </a:cxn>
                                <a:cxn ang="0">
                                  <a:pos x="56" y="13"/>
                                </a:cxn>
                                <a:cxn ang="0">
                                  <a:pos x="47" y="8"/>
                                </a:cxn>
                                <a:cxn ang="0">
                                  <a:pos x="26" y="0"/>
                                </a:cxn>
                                <a:cxn ang="0">
                                  <a:pos x="13" y="4"/>
                                </a:cxn>
                                <a:cxn ang="0">
                                  <a:pos x="9" y="17"/>
                                </a:cxn>
                                <a:cxn ang="0">
                                  <a:pos x="0" y="38"/>
                                </a:cxn>
                                <a:cxn ang="0">
                                  <a:pos x="4" y="46"/>
                                </a:cxn>
                                <a:cxn ang="0">
                                  <a:pos x="17" y="55"/>
                                </a:cxn>
                                <a:cxn ang="0">
                                  <a:pos x="34" y="59"/>
                                </a:cxn>
                                <a:cxn ang="0">
                                  <a:pos x="47" y="59"/>
                                </a:cxn>
                                <a:cxn ang="0">
                                  <a:pos x="56" y="46"/>
                                </a:cxn>
                                <a:cxn ang="0">
                                  <a:pos x="60" y="25"/>
                                </a:cxn>
                              </a:cxnLst>
                              <a:rect l="0" t="0" r="r" b="b"/>
                              <a:pathLst>
                                <a:path w="60" h="59">
                                  <a:moveTo>
                                    <a:pt x="60" y="25"/>
                                  </a:moveTo>
                                  <a:lnTo>
                                    <a:pt x="56" y="13"/>
                                  </a:lnTo>
                                  <a:lnTo>
                                    <a:pt x="47" y="8"/>
                                  </a:lnTo>
                                  <a:lnTo>
                                    <a:pt x="26" y="0"/>
                                  </a:lnTo>
                                  <a:lnTo>
                                    <a:pt x="13" y="4"/>
                                  </a:lnTo>
                                  <a:lnTo>
                                    <a:pt x="9" y="17"/>
                                  </a:lnTo>
                                  <a:lnTo>
                                    <a:pt x="0" y="38"/>
                                  </a:lnTo>
                                  <a:lnTo>
                                    <a:pt x="4" y="46"/>
                                  </a:lnTo>
                                  <a:lnTo>
                                    <a:pt x="17" y="55"/>
                                  </a:lnTo>
                                  <a:lnTo>
                                    <a:pt x="34" y="59"/>
                                  </a:lnTo>
                                  <a:lnTo>
                                    <a:pt x="47" y="59"/>
                                  </a:lnTo>
                                  <a:lnTo>
                                    <a:pt x="56" y="46"/>
                                  </a:lnTo>
                                  <a:lnTo>
                                    <a:pt x="60" y="25"/>
                                  </a:lnTo>
                                  <a:close/>
                                </a:path>
                              </a:pathLst>
                            </a:custGeom>
                            <a:solidFill>
                              <a:srgbClr val="E50000"/>
                            </a:solidFill>
                            <a:ln w="9525">
                              <a:noFill/>
                              <a:round/>
                              <a:headEnd/>
                              <a:tailEnd/>
                            </a:ln>
                          </p:spPr>
                          <p:txBody>
                            <a:bodyPr/>
                            <a:lstStyle/>
                            <a:p>
                              <a:endParaRPr lang="en-US"/>
                            </a:p>
                          </p:txBody>
                        </p:sp>
                        <p:sp>
                          <p:nvSpPr>
                            <p:cNvPr id="266671" name="Freeform 431"/>
                            <p:cNvSpPr>
                              <a:spLocks/>
                            </p:cNvSpPr>
                            <p:nvPr/>
                          </p:nvSpPr>
                          <p:spPr bwMode="auto">
                            <a:xfrm>
                              <a:off x="940" y="1293"/>
                              <a:ext cx="43" cy="38"/>
                            </a:xfrm>
                            <a:custGeom>
                              <a:avLst/>
                              <a:gdLst/>
                              <a:ahLst/>
                              <a:cxnLst>
                                <a:cxn ang="0">
                                  <a:pos x="43" y="12"/>
                                </a:cxn>
                                <a:cxn ang="0">
                                  <a:pos x="34" y="4"/>
                                </a:cxn>
                                <a:cxn ang="0">
                                  <a:pos x="17" y="0"/>
                                </a:cxn>
                                <a:cxn ang="0">
                                  <a:pos x="8" y="0"/>
                                </a:cxn>
                                <a:cxn ang="0">
                                  <a:pos x="4" y="8"/>
                                </a:cxn>
                                <a:cxn ang="0">
                                  <a:pos x="0" y="25"/>
                                </a:cxn>
                                <a:cxn ang="0">
                                  <a:pos x="8" y="38"/>
                                </a:cxn>
                                <a:cxn ang="0">
                                  <a:pos x="30" y="38"/>
                                </a:cxn>
                                <a:cxn ang="0">
                                  <a:pos x="43" y="29"/>
                                </a:cxn>
                                <a:cxn ang="0">
                                  <a:pos x="43" y="12"/>
                                </a:cxn>
                              </a:cxnLst>
                              <a:rect l="0" t="0" r="r" b="b"/>
                              <a:pathLst>
                                <a:path w="43" h="38">
                                  <a:moveTo>
                                    <a:pt x="43" y="12"/>
                                  </a:moveTo>
                                  <a:lnTo>
                                    <a:pt x="34" y="4"/>
                                  </a:lnTo>
                                  <a:lnTo>
                                    <a:pt x="17" y="0"/>
                                  </a:lnTo>
                                  <a:lnTo>
                                    <a:pt x="8" y="0"/>
                                  </a:lnTo>
                                  <a:lnTo>
                                    <a:pt x="4" y="8"/>
                                  </a:lnTo>
                                  <a:lnTo>
                                    <a:pt x="0" y="25"/>
                                  </a:lnTo>
                                  <a:lnTo>
                                    <a:pt x="8" y="38"/>
                                  </a:lnTo>
                                  <a:lnTo>
                                    <a:pt x="30" y="38"/>
                                  </a:lnTo>
                                  <a:lnTo>
                                    <a:pt x="43" y="29"/>
                                  </a:lnTo>
                                  <a:lnTo>
                                    <a:pt x="43" y="12"/>
                                  </a:lnTo>
                                  <a:close/>
                                </a:path>
                              </a:pathLst>
                            </a:custGeom>
                            <a:solidFill>
                              <a:srgbClr val="F00000"/>
                            </a:solidFill>
                            <a:ln w="9525">
                              <a:noFill/>
                              <a:round/>
                              <a:headEnd/>
                              <a:tailEnd/>
                            </a:ln>
                          </p:spPr>
                          <p:txBody>
                            <a:bodyPr/>
                            <a:lstStyle/>
                            <a:p>
                              <a:endParaRPr lang="en-US"/>
                            </a:p>
                          </p:txBody>
                        </p:sp>
                        <p:sp>
                          <p:nvSpPr>
                            <p:cNvPr id="266672" name="Freeform 432"/>
                            <p:cNvSpPr>
                              <a:spLocks/>
                            </p:cNvSpPr>
                            <p:nvPr/>
                          </p:nvSpPr>
                          <p:spPr bwMode="auto">
                            <a:xfrm>
                              <a:off x="944" y="1293"/>
                              <a:ext cx="34" cy="29"/>
                            </a:xfrm>
                            <a:custGeom>
                              <a:avLst/>
                              <a:gdLst/>
                              <a:ahLst/>
                              <a:cxnLst>
                                <a:cxn ang="0">
                                  <a:pos x="34" y="12"/>
                                </a:cxn>
                                <a:cxn ang="0">
                                  <a:pos x="26" y="0"/>
                                </a:cxn>
                                <a:cxn ang="0">
                                  <a:pos x="17" y="0"/>
                                </a:cxn>
                                <a:cxn ang="0">
                                  <a:pos x="0" y="8"/>
                                </a:cxn>
                                <a:cxn ang="0">
                                  <a:pos x="0" y="16"/>
                                </a:cxn>
                                <a:cxn ang="0">
                                  <a:pos x="9" y="29"/>
                                </a:cxn>
                                <a:cxn ang="0">
                                  <a:pos x="17" y="29"/>
                                </a:cxn>
                                <a:cxn ang="0">
                                  <a:pos x="30" y="25"/>
                                </a:cxn>
                                <a:cxn ang="0">
                                  <a:pos x="34" y="12"/>
                                </a:cxn>
                              </a:cxnLst>
                              <a:rect l="0" t="0" r="r" b="b"/>
                              <a:pathLst>
                                <a:path w="34" h="29">
                                  <a:moveTo>
                                    <a:pt x="34" y="12"/>
                                  </a:moveTo>
                                  <a:lnTo>
                                    <a:pt x="26" y="0"/>
                                  </a:lnTo>
                                  <a:lnTo>
                                    <a:pt x="17" y="0"/>
                                  </a:lnTo>
                                  <a:lnTo>
                                    <a:pt x="0" y="8"/>
                                  </a:lnTo>
                                  <a:lnTo>
                                    <a:pt x="0" y="16"/>
                                  </a:lnTo>
                                  <a:lnTo>
                                    <a:pt x="9" y="29"/>
                                  </a:lnTo>
                                  <a:lnTo>
                                    <a:pt x="17" y="29"/>
                                  </a:lnTo>
                                  <a:lnTo>
                                    <a:pt x="30" y="25"/>
                                  </a:lnTo>
                                  <a:lnTo>
                                    <a:pt x="34" y="12"/>
                                  </a:lnTo>
                                  <a:close/>
                                </a:path>
                              </a:pathLst>
                            </a:custGeom>
                            <a:solidFill>
                              <a:srgbClr val="F70000"/>
                            </a:solidFill>
                            <a:ln w="9525">
                              <a:noFill/>
                              <a:round/>
                              <a:headEnd/>
                              <a:tailEnd/>
                            </a:ln>
                          </p:spPr>
                          <p:txBody>
                            <a:bodyPr/>
                            <a:lstStyle/>
                            <a:p>
                              <a:endParaRPr lang="en-US"/>
                            </a:p>
                          </p:txBody>
                        </p:sp>
                        <p:sp>
                          <p:nvSpPr>
                            <p:cNvPr id="266673" name="Freeform 433"/>
                            <p:cNvSpPr>
                              <a:spLocks/>
                            </p:cNvSpPr>
                            <p:nvPr/>
                          </p:nvSpPr>
                          <p:spPr bwMode="auto">
                            <a:xfrm>
                              <a:off x="953" y="1301"/>
                              <a:ext cx="17" cy="13"/>
                            </a:xfrm>
                            <a:custGeom>
                              <a:avLst/>
                              <a:gdLst/>
                              <a:ahLst/>
                              <a:cxnLst>
                                <a:cxn ang="0">
                                  <a:pos x="12" y="4"/>
                                </a:cxn>
                                <a:cxn ang="0">
                                  <a:pos x="12" y="0"/>
                                </a:cxn>
                                <a:cxn ang="0">
                                  <a:pos x="8" y="0"/>
                                </a:cxn>
                                <a:cxn ang="0">
                                  <a:pos x="0" y="4"/>
                                </a:cxn>
                                <a:cxn ang="0">
                                  <a:pos x="4" y="8"/>
                                </a:cxn>
                                <a:cxn ang="0">
                                  <a:pos x="4" y="13"/>
                                </a:cxn>
                                <a:cxn ang="0">
                                  <a:pos x="8" y="13"/>
                                </a:cxn>
                                <a:cxn ang="0">
                                  <a:pos x="17" y="13"/>
                                </a:cxn>
                                <a:cxn ang="0">
                                  <a:pos x="12" y="4"/>
                                </a:cxn>
                              </a:cxnLst>
                              <a:rect l="0" t="0" r="r" b="b"/>
                              <a:pathLst>
                                <a:path w="17" h="13">
                                  <a:moveTo>
                                    <a:pt x="12" y="4"/>
                                  </a:moveTo>
                                  <a:lnTo>
                                    <a:pt x="12" y="0"/>
                                  </a:lnTo>
                                  <a:lnTo>
                                    <a:pt x="8" y="0"/>
                                  </a:lnTo>
                                  <a:lnTo>
                                    <a:pt x="0" y="4"/>
                                  </a:lnTo>
                                  <a:lnTo>
                                    <a:pt x="4" y="8"/>
                                  </a:lnTo>
                                  <a:lnTo>
                                    <a:pt x="4" y="13"/>
                                  </a:lnTo>
                                  <a:lnTo>
                                    <a:pt x="8" y="13"/>
                                  </a:lnTo>
                                  <a:lnTo>
                                    <a:pt x="17" y="13"/>
                                  </a:lnTo>
                                  <a:lnTo>
                                    <a:pt x="12" y="4"/>
                                  </a:lnTo>
                                  <a:close/>
                                </a:path>
                              </a:pathLst>
                            </a:custGeom>
                            <a:solidFill>
                              <a:srgbClr val="FC0000"/>
                            </a:solidFill>
                            <a:ln w="9525">
                              <a:noFill/>
                              <a:round/>
                              <a:headEnd/>
                              <a:tailEnd/>
                            </a:ln>
                          </p:spPr>
                          <p:txBody>
                            <a:bodyPr/>
                            <a:lstStyle/>
                            <a:p>
                              <a:endParaRPr lang="en-US"/>
                            </a:p>
                          </p:txBody>
                        </p:sp>
                      </p:grpSp>
                      <p:sp>
                        <p:nvSpPr>
                          <p:cNvPr id="266674" name="Freeform 434"/>
                          <p:cNvSpPr>
                            <a:spLocks/>
                          </p:cNvSpPr>
                          <p:nvPr/>
                        </p:nvSpPr>
                        <p:spPr bwMode="auto">
                          <a:xfrm>
                            <a:off x="880" y="1234"/>
                            <a:ext cx="167" cy="168"/>
                          </a:xfrm>
                          <a:custGeom>
                            <a:avLst/>
                            <a:gdLst/>
                            <a:ahLst/>
                            <a:cxnLst>
                              <a:cxn ang="0">
                                <a:pos x="167" y="67"/>
                              </a:cxn>
                              <a:cxn ang="0">
                                <a:pos x="154" y="38"/>
                              </a:cxn>
                              <a:cxn ang="0">
                                <a:pos x="132" y="16"/>
                              </a:cxn>
                              <a:cxn ang="0">
                                <a:pos x="103" y="0"/>
                              </a:cxn>
                              <a:cxn ang="0">
                                <a:pos x="68" y="0"/>
                              </a:cxn>
                              <a:cxn ang="0">
                                <a:pos x="38" y="12"/>
                              </a:cxn>
                              <a:cxn ang="0">
                                <a:pos x="13" y="38"/>
                              </a:cxn>
                              <a:cxn ang="0">
                                <a:pos x="0" y="63"/>
                              </a:cxn>
                              <a:cxn ang="0">
                                <a:pos x="0" y="97"/>
                              </a:cxn>
                              <a:cxn ang="0">
                                <a:pos x="13" y="130"/>
                              </a:cxn>
                              <a:cxn ang="0">
                                <a:pos x="34" y="156"/>
                              </a:cxn>
                              <a:cxn ang="0">
                                <a:pos x="64" y="168"/>
                              </a:cxn>
                              <a:cxn ang="0">
                                <a:pos x="98" y="164"/>
                              </a:cxn>
                              <a:cxn ang="0">
                                <a:pos x="128" y="156"/>
                              </a:cxn>
                              <a:cxn ang="0">
                                <a:pos x="154" y="135"/>
                              </a:cxn>
                              <a:cxn ang="0">
                                <a:pos x="167" y="101"/>
                              </a:cxn>
                              <a:cxn ang="0">
                                <a:pos x="167" y="67"/>
                              </a:cxn>
                            </a:cxnLst>
                            <a:rect l="0" t="0" r="r" b="b"/>
                            <a:pathLst>
                              <a:path w="167" h="168">
                                <a:moveTo>
                                  <a:pt x="167" y="67"/>
                                </a:moveTo>
                                <a:lnTo>
                                  <a:pt x="154" y="38"/>
                                </a:lnTo>
                                <a:lnTo>
                                  <a:pt x="132" y="16"/>
                                </a:lnTo>
                                <a:lnTo>
                                  <a:pt x="103" y="0"/>
                                </a:lnTo>
                                <a:lnTo>
                                  <a:pt x="68" y="0"/>
                                </a:lnTo>
                                <a:lnTo>
                                  <a:pt x="38" y="12"/>
                                </a:lnTo>
                                <a:lnTo>
                                  <a:pt x="13" y="38"/>
                                </a:lnTo>
                                <a:lnTo>
                                  <a:pt x="0" y="63"/>
                                </a:lnTo>
                                <a:lnTo>
                                  <a:pt x="0" y="97"/>
                                </a:lnTo>
                                <a:lnTo>
                                  <a:pt x="13" y="130"/>
                                </a:lnTo>
                                <a:lnTo>
                                  <a:pt x="34" y="156"/>
                                </a:lnTo>
                                <a:lnTo>
                                  <a:pt x="64" y="168"/>
                                </a:lnTo>
                                <a:lnTo>
                                  <a:pt x="98" y="164"/>
                                </a:lnTo>
                                <a:lnTo>
                                  <a:pt x="128" y="156"/>
                                </a:lnTo>
                                <a:lnTo>
                                  <a:pt x="154" y="135"/>
                                </a:lnTo>
                                <a:lnTo>
                                  <a:pt x="167" y="101"/>
                                </a:lnTo>
                                <a:lnTo>
                                  <a:pt x="167" y="67"/>
                                </a:lnTo>
                                <a:close/>
                              </a:path>
                            </a:pathLst>
                          </a:custGeom>
                          <a:noFill/>
                          <a:ln w="6350">
                            <a:solidFill>
                              <a:srgbClr val="000000"/>
                            </a:solidFill>
                            <a:prstDash val="solid"/>
                            <a:round/>
                            <a:headEnd/>
                            <a:tailEnd/>
                          </a:ln>
                        </p:spPr>
                        <p:txBody>
                          <a:bodyPr/>
                          <a:lstStyle/>
                          <a:p>
                            <a:endParaRPr lang="en-US"/>
                          </a:p>
                        </p:txBody>
                      </p:sp>
                    </p:grpSp>
                    <p:grpSp>
                      <p:nvGrpSpPr>
                        <p:cNvPr id="811" name="Group 435"/>
                        <p:cNvGrpSpPr>
                          <a:grpSpLocks/>
                        </p:cNvGrpSpPr>
                        <p:nvPr/>
                      </p:nvGrpSpPr>
                      <p:grpSpPr bwMode="auto">
                        <a:xfrm>
                          <a:off x="1012" y="1343"/>
                          <a:ext cx="172" cy="169"/>
                          <a:chOff x="1012" y="1343"/>
                          <a:chExt cx="172" cy="169"/>
                        </a:xfrm>
                      </p:grpSpPr>
                      <p:grpSp>
                        <p:nvGrpSpPr>
                          <p:cNvPr id="812" name="Group 436"/>
                          <p:cNvGrpSpPr>
                            <a:grpSpLocks/>
                          </p:cNvGrpSpPr>
                          <p:nvPr/>
                        </p:nvGrpSpPr>
                        <p:grpSpPr bwMode="auto">
                          <a:xfrm>
                            <a:off x="1012" y="1343"/>
                            <a:ext cx="172" cy="169"/>
                            <a:chOff x="1012" y="1343"/>
                            <a:chExt cx="172" cy="169"/>
                          </a:xfrm>
                        </p:grpSpPr>
                        <p:sp>
                          <p:nvSpPr>
                            <p:cNvPr id="266677" name="Freeform 437"/>
                            <p:cNvSpPr>
                              <a:spLocks/>
                            </p:cNvSpPr>
                            <p:nvPr/>
                          </p:nvSpPr>
                          <p:spPr bwMode="auto">
                            <a:xfrm>
                              <a:off x="1012" y="1343"/>
                              <a:ext cx="172" cy="169"/>
                            </a:xfrm>
                            <a:custGeom>
                              <a:avLst/>
                              <a:gdLst/>
                              <a:ahLst/>
                              <a:cxnLst>
                                <a:cxn ang="0">
                                  <a:pos x="172" y="68"/>
                                </a:cxn>
                                <a:cxn ang="0">
                                  <a:pos x="159" y="38"/>
                                </a:cxn>
                                <a:cxn ang="0">
                                  <a:pos x="133" y="17"/>
                                </a:cxn>
                                <a:cxn ang="0">
                                  <a:pos x="103" y="0"/>
                                </a:cxn>
                                <a:cxn ang="0">
                                  <a:pos x="69" y="0"/>
                                </a:cxn>
                                <a:cxn ang="0">
                                  <a:pos x="39" y="13"/>
                                </a:cxn>
                                <a:cxn ang="0">
                                  <a:pos x="18" y="34"/>
                                </a:cxn>
                                <a:cxn ang="0">
                                  <a:pos x="0" y="68"/>
                                </a:cxn>
                                <a:cxn ang="0">
                                  <a:pos x="0" y="102"/>
                                </a:cxn>
                                <a:cxn ang="0">
                                  <a:pos x="13" y="131"/>
                                </a:cxn>
                                <a:cxn ang="0">
                                  <a:pos x="35" y="156"/>
                                </a:cxn>
                                <a:cxn ang="0">
                                  <a:pos x="65" y="169"/>
                                </a:cxn>
                                <a:cxn ang="0">
                                  <a:pos x="99" y="169"/>
                                </a:cxn>
                                <a:cxn ang="0">
                                  <a:pos x="133" y="156"/>
                                </a:cxn>
                                <a:cxn ang="0">
                                  <a:pos x="159" y="135"/>
                                </a:cxn>
                                <a:cxn ang="0">
                                  <a:pos x="172" y="102"/>
                                </a:cxn>
                                <a:cxn ang="0">
                                  <a:pos x="172" y="68"/>
                                </a:cxn>
                              </a:cxnLst>
                              <a:rect l="0" t="0" r="r" b="b"/>
                              <a:pathLst>
                                <a:path w="172" h="169">
                                  <a:moveTo>
                                    <a:pt x="172" y="68"/>
                                  </a:moveTo>
                                  <a:lnTo>
                                    <a:pt x="159" y="38"/>
                                  </a:lnTo>
                                  <a:lnTo>
                                    <a:pt x="133" y="17"/>
                                  </a:lnTo>
                                  <a:lnTo>
                                    <a:pt x="103" y="0"/>
                                  </a:lnTo>
                                  <a:lnTo>
                                    <a:pt x="69" y="0"/>
                                  </a:lnTo>
                                  <a:lnTo>
                                    <a:pt x="39" y="13"/>
                                  </a:lnTo>
                                  <a:lnTo>
                                    <a:pt x="18" y="34"/>
                                  </a:lnTo>
                                  <a:lnTo>
                                    <a:pt x="0" y="68"/>
                                  </a:lnTo>
                                  <a:lnTo>
                                    <a:pt x="0" y="102"/>
                                  </a:lnTo>
                                  <a:lnTo>
                                    <a:pt x="13" y="131"/>
                                  </a:lnTo>
                                  <a:lnTo>
                                    <a:pt x="35" y="156"/>
                                  </a:lnTo>
                                  <a:lnTo>
                                    <a:pt x="65" y="169"/>
                                  </a:lnTo>
                                  <a:lnTo>
                                    <a:pt x="99" y="169"/>
                                  </a:lnTo>
                                  <a:lnTo>
                                    <a:pt x="133" y="156"/>
                                  </a:lnTo>
                                  <a:lnTo>
                                    <a:pt x="159" y="135"/>
                                  </a:lnTo>
                                  <a:lnTo>
                                    <a:pt x="172" y="102"/>
                                  </a:lnTo>
                                  <a:lnTo>
                                    <a:pt x="172" y="68"/>
                                  </a:lnTo>
                                  <a:close/>
                                </a:path>
                              </a:pathLst>
                            </a:custGeom>
                            <a:solidFill>
                              <a:srgbClr val="172F76"/>
                            </a:solidFill>
                            <a:ln w="9525">
                              <a:noFill/>
                              <a:round/>
                              <a:headEnd/>
                              <a:tailEnd/>
                            </a:ln>
                          </p:spPr>
                          <p:txBody>
                            <a:bodyPr/>
                            <a:lstStyle/>
                            <a:p>
                              <a:endParaRPr lang="en-US"/>
                            </a:p>
                          </p:txBody>
                        </p:sp>
                        <p:sp>
                          <p:nvSpPr>
                            <p:cNvPr id="266678" name="Freeform 438"/>
                            <p:cNvSpPr>
                              <a:spLocks/>
                            </p:cNvSpPr>
                            <p:nvPr/>
                          </p:nvSpPr>
                          <p:spPr bwMode="auto">
                            <a:xfrm>
                              <a:off x="1017" y="1343"/>
                              <a:ext cx="158" cy="156"/>
                            </a:xfrm>
                            <a:custGeom>
                              <a:avLst/>
                              <a:gdLst/>
                              <a:ahLst/>
                              <a:cxnLst>
                                <a:cxn ang="0">
                                  <a:pos x="158" y="64"/>
                                </a:cxn>
                                <a:cxn ang="0">
                                  <a:pos x="145" y="34"/>
                                </a:cxn>
                                <a:cxn ang="0">
                                  <a:pos x="124" y="13"/>
                                </a:cxn>
                                <a:cxn ang="0">
                                  <a:pos x="94" y="4"/>
                                </a:cxn>
                                <a:cxn ang="0">
                                  <a:pos x="64" y="0"/>
                                </a:cxn>
                                <a:cxn ang="0">
                                  <a:pos x="34" y="13"/>
                                </a:cxn>
                                <a:cxn ang="0">
                                  <a:pos x="13" y="34"/>
                                </a:cxn>
                                <a:cxn ang="0">
                                  <a:pos x="0" y="64"/>
                                </a:cxn>
                                <a:cxn ang="0">
                                  <a:pos x="0" y="93"/>
                                </a:cxn>
                                <a:cxn ang="0">
                                  <a:pos x="13" y="123"/>
                                </a:cxn>
                                <a:cxn ang="0">
                                  <a:pos x="34" y="144"/>
                                </a:cxn>
                                <a:cxn ang="0">
                                  <a:pos x="64" y="156"/>
                                </a:cxn>
                                <a:cxn ang="0">
                                  <a:pos x="94" y="156"/>
                                </a:cxn>
                                <a:cxn ang="0">
                                  <a:pos x="124" y="144"/>
                                </a:cxn>
                                <a:cxn ang="0">
                                  <a:pos x="145" y="123"/>
                                </a:cxn>
                                <a:cxn ang="0">
                                  <a:pos x="158" y="93"/>
                                </a:cxn>
                                <a:cxn ang="0">
                                  <a:pos x="158" y="64"/>
                                </a:cxn>
                              </a:cxnLst>
                              <a:rect l="0" t="0" r="r" b="b"/>
                              <a:pathLst>
                                <a:path w="158" h="156">
                                  <a:moveTo>
                                    <a:pt x="158" y="64"/>
                                  </a:moveTo>
                                  <a:lnTo>
                                    <a:pt x="145" y="34"/>
                                  </a:lnTo>
                                  <a:lnTo>
                                    <a:pt x="124" y="13"/>
                                  </a:lnTo>
                                  <a:lnTo>
                                    <a:pt x="94" y="4"/>
                                  </a:lnTo>
                                  <a:lnTo>
                                    <a:pt x="64" y="0"/>
                                  </a:lnTo>
                                  <a:lnTo>
                                    <a:pt x="34" y="13"/>
                                  </a:lnTo>
                                  <a:lnTo>
                                    <a:pt x="13" y="34"/>
                                  </a:lnTo>
                                  <a:lnTo>
                                    <a:pt x="0" y="64"/>
                                  </a:lnTo>
                                  <a:lnTo>
                                    <a:pt x="0" y="93"/>
                                  </a:lnTo>
                                  <a:lnTo>
                                    <a:pt x="13" y="123"/>
                                  </a:lnTo>
                                  <a:lnTo>
                                    <a:pt x="34" y="144"/>
                                  </a:lnTo>
                                  <a:lnTo>
                                    <a:pt x="64" y="156"/>
                                  </a:lnTo>
                                  <a:lnTo>
                                    <a:pt x="94" y="156"/>
                                  </a:lnTo>
                                  <a:lnTo>
                                    <a:pt x="124" y="144"/>
                                  </a:lnTo>
                                  <a:lnTo>
                                    <a:pt x="145" y="123"/>
                                  </a:lnTo>
                                  <a:lnTo>
                                    <a:pt x="158" y="93"/>
                                  </a:lnTo>
                                  <a:lnTo>
                                    <a:pt x="158" y="64"/>
                                  </a:lnTo>
                                  <a:close/>
                                </a:path>
                              </a:pathLst>
                            </a:custGeom>
                            <a:solidFill>
                              <a:srgbClr val="18317B"/>
                            </a:solidFill>
                            <a:ln w="9525">
                              <a:noFill/>
                              <a:round/>
                              <a:headEnd/>
                              <a:tailEnd/>
                            </a:ln>
                          </p:spPr>
                          <p:txBody>
                            <a:bodyPr/>
                            <a:lstStyle/>
                            <a:p>
                              <a:endParaRPr lang="en-US"/>
                            </a:p>
                          </p:txBody>
                        </p:sp>
                        <p:sp>
                          <p:nvSpPr>
                            <p:cNvPr id="266679" name="Freeform 439"/>
                            <p:cNvSpPr>
                              <a:spLocks/>
                            </p:cNvSpPr>
                            <p:nvPr/>
                          </p:nvSpPr>
                          <p:spPr bwMode="auto">
                            <a:xfrm>
                              <a:off x="1025" y="1356"/>
                              <a:ext cx="137" cy="135"/>
                            </a:xfrm>
                            <a:custGeom>
                              <a:avLst/>
                              <a:gdLst/>
                              <a:ahLst/>
                              <a:cxnLst>
                                <a:cxn ang="0">
                                  <a:pos x="137" y="51"/>
                                </a:cxn>
                                <a:cxn ang="0">
                                  <a:pos x="129" y="25"/>
                                </a:cxn>
                                <a:cxn ang="0">
                                  <a:pos x="116" y="8"/>
                                </a:cxn>
                                <a:cxn ang="0">
                                  <a:pos x="86" y="0"/>
                                </a:cxn>
                                <a:cxn ang="0">
                                  <a:pos x="56" y="0"/>
                                </a:cxn>
                                <a:cxn ang="0">
                                  <a:pos x="30" y="8"/>
                                </a:cxn>
                                <a:cxn ang="0">
                                  <a:pos x="13" y="21"/>
                                </a:cxn>
                                <a:cxn ang="0">
                                  <a:pos x="5" y="51"/>
                                </a:cxn>
                                <a:cxn ang="0">
                                  <a:pos x="0" y="80"/>
                                </a:cxn>
                                <a:cxn ang="0">
                                  <a:pos x="13" y="105"/>
                                </a:cxn>
                                <a:cxn ang="0">
                                  <a:pos x="26" y="122"/>
                                </a:cxn>
                                <a:cxn ang="0">
                                  <a:pos x="56" y="131"/>
                                </a:cxn>
                                <a:cxn ang="0">
                                  <a:pos x="86" y="135"/>
                                </a:cxn>
                                <a:cxn ang="0">
                                  <a:pos x="112" y="122"/>
                                </a:cxn>
                                <a:cxn ang="0">
                                  <a:pos x="129" y="110"/>
                                </a:cxn>
                                <a:cxn ang="0">
                                  <a:pos x="137" y="80"/>
                                </a:cxn>
                                <a:cxn ang="0">
                                  <a:pos x="137" y="51"/>
                                </a:cxn>
                              </a:cxnLst>
                              <a:rect l="0" t="0" r="r" b="b"/>
                              <a:pathLst>
                                <a:path w="137" h="135">
                                  <a:moveTo>
                                    <a:pt x="137" y="51"/>
                                  </a:moveTo>
                                  <a:lnTo>
                                    <a:pt x="129" y="25"/>
                                  </a:lnTo>
                                  <a:lnTo>
                                    <a:pt x="116" y="8"/>
                                  </a:lnTo>
                                  <a:lnTo>
                                    <a:pt x="86" y="0"/>
                                  </a:lnTo>
                                  <a:lnTo>
                                    <a:pt x="56" y="0"/>
                                  </a:lnTo>
                                  <a:lnTo>
                                    <a:pt x="30" y="8"/>
                                  </a:lnTo>
                                  <a:lnTo>
                                    <a:pt x="13" y="21"/>
                                  </a:lnTo>
                                  <a:lnTo>
                                    <a:pt x="5" y="51"/>
                                  </a:lnTo>
                                  <a:lnTo>
                                    <a:pt x="0" y="80"/>
                                  </a:lnTo>
                                  <a:lnTo>
                                    <a:pt x="13" y="105"/>
                                  </a:lnTo>
                                  <a:lnTo>
                                    <a:pt x="26" y="122"/>
                                  </a:lnTo>
                                  <a:lnTo>
                                    <a:pt x="56" y="131"/>
                                  </a:lnTo>
                                  <a:lnTo>
                                    <a:pt x="86" y="135"/>
                                  </a:lnTo>
                                  <a:lnTo>
                                    <a:pt x="112" y="122"/>
                                  </a:lnTo>
                                  <a:lnTo>
                                    <a:pt x="129" y="110"/>
                                  </a:lnTo>
                                  <a:lnTo>
                                    <a:pt x="137" y="80"/>
                                  </a:lnTo>
                                  <a:lnTo>
                                    <a:pt x="137" y="51"/>
                                  </a:lnTo>
                                  <a:close/>
                                </a:path>
                              </a:pathLst>
                            </a:custGeom>
                            <a:solidFill>
                              <a:srgbClr val="193484"/>
                            </a:solidFill>
                            <a:ln w="9525">
                              <a:noFill/>
                              <a:round/>
                              <a:headEnd/>
                              <a:tailEnd/>
                            </a:ln>
                          </p:spPr>
                          <p:txBody>
                            <a:bodyPr/>
                            <a:lstStyle/>
                            <a:p>
                              <a:endParaRPr lang="en-US"/>
                            </a:p>
                          </p:txBody>
                        </p:sp>
                        <p:sp>
                          <p:nvSpPr>
                            <p:cNvPr id="266680" name="Freeform 440"/>
                            <p:cNvSpPr>
                              <a:spLocks/>
                            </p:cNvSpPr>
                            <p:nvPr/>
                          </p:nvSpPr>
                          <p:spPr bwMode="auto">
                            <a:xfrm>
                              <a:off x="1034" y="1360"/>
                              <a:ext cx="124" cy="127"/>
                            </a:xfrm>
                            <a:custGeom>
                              <a:avLst/>
                              <a:gdLst/>
                              <a:ahLst/>
                              <a:cxnLst>
                                <a:cxn ang="0">
                                  <a:pos x="124" y="51"/>
                                </a:cxn>
                                <a:cxn ang="0">
                                  <a:pos x="120" y="25"/>
                                </a:cxn>
                                <a:cxn ang="0">
                                  <a:pos x="98" y="13"/>
                                </a:cxn>
                                <a:cxn ang="0">
                                  <a:pos x="77" y="0"/>
                                </a:cxn>
                                <a:cxn ang="0">
                                  <a:pos x="51" y="0"/>
                                </a:cxn>
                                <a:cxn ang="0">
                                  <a:pos x="26" y="9"/>
                                </a:cxn>
                                <a:cxn ang="0">
                                  <a:pos x="8" y="25"/>
                                </a:cxn>
                                <a:cxn ang="0">
                                  <a:pos x="0" y="51"/>
                                </a:cxn>
                                <a:cxn ang="0">
                                  <a:pos x="0" y="72"/>
                                </a:cxn>
                                <a:cxn ang="0">
                                  <a:pos x="4" y="97"/>
                                </a:cxn>
                                <a:cxn ang="0">
                                  <a:pos x="26" y="114"/>
                                </a:cxn>
                                <a:cxn ang="0">
                                  <a:pos x="47" y="127"/>
                                </a:cxn>
                                <a:cxn ang="0">
                                  <a:pos x="73" y="123"/>
                                </a:cxn>
                                <a:cxn ang="0">
                                  <a:pos x="98" y="118"/>
                                </a:cxn>
                                <a:cxn ang="0">
                                  <a:pos x="111" y="97"/>
                                </a:cxn>
                                <a:cxn ang="0">
                                  <a:pos x="124" y="76"/>
                                </a:cxn>
                                <a:cxn ang="0">
                                  <a:pos x="124" y="51"/>
                                </a:cxn>
                              </a:cxnLst>
                              <a:rect l="0" t="0" r="r" b="b"/>
                              <a:pathLst>
                                <a:path w="124" h="127">
                                  <a:moveTo>
                                    <a:pt x="124" y="51"/>
                                  </a:moveTo>
                                  <a:lnTo>
                                    <a:pt x="120" y="25"/>
                                  </a:lnTo>
                                  <a:lnTo>
                                    <a:pt x="98" y="13"/>
                                  </a:lnTo>
                                  <a:lnTo>
                                    <a:pt x="77" y="0"/>
                                  </a:lnTo>
                                  <a:lnTo>
                                    <a:pt x="51" y="0"/>
                                  </a:lnTo>
                                  <a:lnTo>
                                    <a:pt x="26" y="9"/>
                                  </a:lnTo>
                                  <a:lnTo>
                                    <a:pt x="8" y="25"/>
                                  </a:lnTo>
                                  <a:lnTo>
                                    <a:pt x="0" y="51"/>
                                  </a:lnTo>
                                  <a:lnTo>
                                    <a:pt x="0" y="72"/>
                                  </a:lnTo>
                                  <a:lnTo>
                                    <a:pt x="4" y="97"/>
                                  </a:lnTo>
                                  <a:lnTo>
                                    <a:pt x="26" y="114"/>
                                  </a:lnTo>
                                  <a:lnTo>
                                    <a:pt x="47" y="127"/>
                                  </a:lnTo>
                                  <a:lnTo>
                                    <a:pt x="73" y="123"/>
                                  </a:lnTo>
                                  <a:lnTo>
                                    <a:pt x="98" y="118"/>
                                  </a:lnTo>
                                  <a:lnTo>
                                    <a:pt x="111" y="97"/>
                                  </a:lnTo>
                                  <a:lnTo>
                                    <a:pt x="124" y="76"/>
                                  </a:lnTo>
                                  <a:lnTo>
                                    <a:pt x="124" y="51"/>
                                  </a:lnTo>
                                  <a:close/>
                                </a:path>
                              </a:pathLst>
                            </a:custGeom>
                            <a:solidFill>
                              <a:srgbClr val="1C3991"/>
                            </a:solidFill>
                            <a:ln w="9525">
                              <a:noFill/>
                              <a:round/>
                              <a:headEnd/>
                              <a:tailEnd/>
                            </a:ln>
                          </p:spPr>
                          <p:txBody>
                            <a:bodyPr/>
                            <a:lstStyle/>
                            <a:p>
                              <a:endParaRPr lang="en-US"/>
                            </a:p>
                          </p:txBody>
                        </p:sp>
                        <p:sp>
                          <p:nvSpPr>
                            <p:cNvPr id="266681" name="Freeform 441"/>
                            <p:cNvSpPr>
                              <a:spLocks/>
                            </p:cNvSpPr>
                            <p:nvPr/>
                          </p:nvSpPr>
                          <p:spPr bwMode="auto">
                            <a:xfrm>
                              <a:off x="1038" y="1364"/>
                              <a:ext cx="116" cy="114"/>
                            </a:xfrm>
                            <a:custGeom>
                              <a:avLst/>
                              <a:gdLst/>
                              <a:ahLst/>
                              <a:cxnLst>
                                <a:cxn ang="0">
                                  <a:pos x="116" y="47"/>
                                </a:cxn>
                                <a:cxn ang="0">
                                  <a:pos x="107" y="26"/>
                                </a:cxn>
                                <a:cxn ang="0">
                                  <a:pos x="90" y="9"/>
                                </a:cxn>
                                <a:cxn ang="0">
                                  <a:pos x="73" y="0"/>
                                </a:cxn>
                                <a:cxn ang="0">
                                  <a:pos x="47" y="0"/>
                                </a:cxn>
                                <a:cxn ang="0">
                                  <a:pos x="26" y="9"/>
                                </a:cxn>
                                <a:cxn ang="0">
                                  <a:pos x="9" y="26"/>
                                </a:cxn>
                                <a:cxn ang="0">
                                  <a:pos x="0" y="43"/>
                                </a:cxn>
                                <a:cxn ang="0">
                                  <a:pos x="0" y="68"/>
                                </a:cxn>
                                <a:cxn ang="0">
                                  <a:pos x="9" y="89"/>
                                </a:cxn>
                                <a:cxn ang="0">
                                  <a:pos x="26" y="106"/>
                                </a:cxn>
                                <a:cxn ang="0">
                                  <a:pos x="43" y="114"/>
                                </a:cxn>
                                <a:cxn ang="0">
                                  <a:pos x="69" y="114"/>
                                </a:cxn>
                                <a:cxn ang="0">
                                  <a:pos x="90" y="106"/>
                                </a:cxn>
                                <a:cxn ang="0">
                                  <a:pos x="107" y="89"/>
                                </a:cxn>
                                <a:cxn ang="0">
                                  <a:pos x="116" y="72"/>
                                </a:cxn>
                                <a:cxn ang="0">
                                  <a:pos x="116" y="47"/>
                                </a:cxn>
                              </a:cxnLst>
                              <a:rect l="0" t="0" r="r" b="b"/>
                              <a:pathLst>
                                <a:path w="116" h="114">
                                  <a:moveTo>
                                    <a:pt x="116" y="47"/>
                                  </a:moveTo>
                                  <a:lnTo>
                                    <a:pt x="107" y="26"/>
                                  </a:lnTo>
                                  <a:lnTo>
                                    <a:pt x="90" y="9"/>
                                  </a:lnTo>
                                  <a:lnTo>
                                    <a:pt x="73" y="0"/>
                                  </a:lnTo>
                                  <a:lnTo>
                                    <a:pt x="47" y="0"/>
                                  </a:lnTo>
                                  <a:lnTo>
                                    <a:pt x="26" y="9"/>
                                  </a:lnTo>
                                  <a:lnTo>
                                    <a:pt x="9" y="26"/>
                                  </a:lnTo>
                                  <a:lnTo>
                                    <a:pt x="0" y="43"/>
                                  </a:lnTo>
                                  <a:lnTo>
                                    <a:pt x="0" y="68"/>
                                  </a:lnTo>
                                  <a:lnTo>
                                    <a:pt x="9" y="89"/>
                                  </a:lnTo>
                                  <a:lnTo>
                                    <a:pt x="26" y="106"/>
                                  </a:lnTo>
                                  <a:lnTo>
                                    <a:pt x="43" y="114"/>
                                  </a:lnTo>
                                  <a:lnTo>
                                    <a:pt x="69" y="114"/>
                                  </a:lnTo>
                                  <a:lnTo>
                                    <a:pt x="90" y="106"/>
                                  </a:lnTo>
                                  <a:lnTo>
                                    <a:pt x="107" y="89"/>
                                  </a:lnTo>
                                  <a:lnTo>
                                    <a:pt x="116" y="72"/>
                                  </a:lnTo>
                                  <a:lnTo>
                                    <a:pt x="116" y="47"/>
                                  </a:lnTo>
                                  <a:close/>
                                </a:path>
                              </a:pathLst>
                            </a:custGeom>
                            <a:solidFill>
                              <a:srgbClr val="2040A1"/>
                            </a:solidFill>
                            <a:ln w="9525">
                              <a:noFill/>
                              <a:round/>
                              <a:headEnd/>
                              <a:tailEnd/>
                            </a:ln>
                          </p:spPr>
                          <p:txBody>
                            <a:bodyPr/>
                            <a:lstStyle/>
                            <a:p>
                              <a:endParaRPr lang="en-US"/>
                            </a:p>
                          </p:txBody>
                        </p:sp>
                        <p:sp>
                          <p:nvSpPr>
                            <p:cNvPr id="266682" name="Freeform 442"/>
                            <p:cNvSpPr>
                              <a:spLocks/>
                            </p:cNvSpPr>
                            <p:nvPr/>
                          </p:nvSpPr>
                          <p:spPr bwMode="auto">
                            <a:xfrm>
                              <a:off x="1047" y="1373"/>
                              <a:ext cx="98" cy="101"/>
                            </a:xfrm>
                            <a:custGeom>
                              <a:avLst/>
                              <a:gdLst/>
                              <a:ahLst/>
                              <a:cxnLst>
                                <a:cxn ang="0">
                                  <a:pos x="98" y="38"/>
                                </a:cxn>
                                <a:cxn ang="0">
                                  <a:pos x="90" y="21"/>
                                </a:cxn>
                                <a:cxn ang="0">
                                  <a:pos x="77" y="8"/>
                                </a:cxn>
                                <a:cxn ang="0">
                                  <a:pos x="60" y="0"/>
                                </a:cxn>
                                <a:cxn ang="0">
                                  <a:pos x="38" y="0"/>
                                </a:cxn>
                                <a:cxn ang="0">
                                  <a:pos x="21" y="8"/>
                                </a:cxn>
                                <a:cxn ang="0">
                                  <a:pos x="8" y="25"/>
                                </a:cxn>
                                <a:cxn ang="0">
                                  <a:pos x="0" y="38"/>
                                </a:cxn>
                                <a:cxn ang="0">
                                  <a:pos x="0" y="59"/>
                                </a:cxn>
                                <a:cxn ang="0">
                                  <a:pos x="8" y="76"/>
                                </a:cxn>
                                <a:cxn ang="0">
                                  <a:pos x="25" y="88"/>
                                </a:cxn>
                                <a:cxn ang="0">
                                  <a:pos x="38" y="97"/>
                                </a:cxn>
                                <a:cxn ang="0">
                                  <a:pos x="55" y="101"/>
                                </a:cxn>
                                <a:cxn ang="0">
                                  <a:pos x="77" y="88"/>
                                </a:cxn>
                                <a:cxn ang="0">
                                  <a:pos x="90" y="76"/>
                                </a:cxn>
                                <a:cxn ang="0">
                                  <a:pos x="98" y="59"/>
                                </a:cxn>
                                <a:cxn ang="0">
                                  <a:pos x="98" y="38"/>
                                </a:cxn>
                              </a:cxnLst>
                              <a:rect l="0" t="0" r="r" b="b"/>
                              <a:pathLst>
                                <a:path w="98" h="101">
                                  <a:moveTo>
                                    <a:pt x="98" y="38"/>
                                  </a:moveTo>
                                  <a:lnTo>
                                    <a:pt x="90" y="21"/>
                                  </a:lnTo>
                                  <a:lnTo>
                                    <a:pt x="77" y="8"/>
                                  </a:lnTo>
                                  <a:lnTo>
                                    <a:pt x="60" y="0"/>
                                  </a:lnTo>
                                  <a:lnTo>
                                    <a:pt x="38" y="0"/>
                                  </a:lnTo>
                                  <a:lnTo>
                                    <a:pt x="21" y="8"/>
                                  </a:lnTo>
                                  <a:lnTo>
                                    <a:pt x="8" y="25"/>
                                  </a:lnTo>
                                  <a:lnTo>
                                    <a:pt x="0" y="38"/>
                                  </a:lnTo>
                                  <a:lnTo>
                                    <a:pt x="0" y="59"/>
                                  </a:lnTo>
                                  <a:lnTo>
                                    <a:pt x="8" y="76"/>
                                  </a:lnTo>
                                  <a:lnTo>
                                    <a:pt x="25" y="88"/>
                                  </a:lnTo>
                                  <a:lnTo>
                                    <a:pt x="38" y="97"/>
                                  </a:lnTo>
                                  <a:lnTo>
                                    <a:pt x="55" y="101"/>
                                  </a:lnTo>
                                  <a:lnTo>
                                    <a:pt x="77" y="88"/>
                                  </a:lnTo>
                                  <a:lnTo>
                                    <a:pt x="90" y="76"/>
                                  </a:lnTo>
                                  <a:lnTo>
                                    <a:pt x="98" y="59"/>
                                  </a:lnTo>
                                  <a:lnTo>
                                    <a:pt x="98" y="38"/>
                                  </a:lnTo>
                                  <a:close/>
                                </a:path>
                              </a:pathLst>
                            </a:custGeom>
                            <a:solidFill>
                              <a:srgbClr val="2347B4"/>
                            </a:solidFill>
                            <a:ln w="9525">
                              <a:noFill/>
                              <a:round/>
                              <a:headEnd/>
                              <a:tailEnd/>
                            </a:ln>
                          </p:spPr>
                          <p:txBody>
                            <a:bodyPr/>
                            <a:lstStyle/>
                            <a:p>
                              <a:endParaRPr lang="en-US"/>
                            </a:p>
                          </p:txBody>
                        </p:sp>
                        <p:sp>
                          <p:nvSpPr>
                            <p:cNvPr id="266683" name="Freeform 443"/>
                            <p:cNvSpPr>
                              <a:spLocks/>
                            </p:cNvSpPr>
                            <p:nvPr/>
                          </p:nvSpPr>
                          <p:spPr bwMode="auto">
                            <a:xfrm>
                              <a:off x="1055" y="1381"/>
                              <a:ext cx="82" cy="80"/>
                            </a:xfrm>
                            <a:custGeom>
                              <a:avLst/>
                              <a:gdLst/>
                              <a:ahLst/>
                              <a:cxnLst>
                                <a:cxn ang="0">
                                  <a:pos x="82" y="30"/>
                                </a:cxn>
                                <a:cxn ang="0">
                                  <a:pos x="73" y="17"/>
                                </a:cxn>
                                <a:cxn ang="0">
                                  <a:pos x="64" y="9"/>
                                </a:cxn>
                                <a:cxn ang="0">
                                  <a:pos x="52" y="0"/>
                                </a:cxn>
                                <a:cxn ang="0">
                                  <a:pos x="30" y="0"/>
                                </a:cxn>
                                <a:cxn ang="0">
                                  <a:pos x="17" y="9"/>
                                </a:cxn>
                                <a:cxn ang="0">
                                  <a:pos x="9" y="17"/>
                                </a:cxn>
                                <a:cxn ang="0">
                                  <a:pos x="0" y="30"/>
                                </a:cxn>
                                <a:cxn ang="0">
                                  <a:pos x="0" y="51"/>
                                </a:cxn>
                                <a:cxn ang="0">
                                  <a:pos x="5" y="64"/>
                                </a:cxn>
                                <a:cxn ang="0">
                                  <a:pos x="17" y="72"/>
                                </a:cxn>
                                <a:cxn ang="0">
                                  <a:pos x="30" y="80"/>
                                </a:cxn>
                                <a:cxn ang="0">
                                  <a:pos x="52" y="80"/>
                                </a:cxn>
                                <a:cxn ang="0">
                                  <a:pos x="64" y="76"/>
                                </a:cxn>
                                <a:cxn ang="0">
                                  <a:pos x="73" y="64"/>
                                </a:cxn>
                                <a:cxn ang="0">
                                  <a:pos x="82" y="51"/>
                                </a:cxn>
                                <a:cxn ang="0">
                                  <a:pos x="82" y="30"/>
                                </a:cxn>
                              </a:cxnLst>
                              <a:rect l="0" t="0" r="r" b="b"/>
                              <a:pathLst>
                                <a:path w="82" h="80">
                                  <a:moveTo>
                                    <a:pt x="82" y="30"/>
                                  </a:moveTo>
                                  <a:lnTo>
                                    <a:pt x="73" y="17"/>
                                  </a:lnTo>
                                  <a:lnTo>
                                    <a:pt x="64" y="9"/>
                                  </a:lnTo>
                                  <a:lnTo>
                                    <a:pt x="52" y="0"/>
                                  </a:lnTo>
                                  <a:lnTo>
                                    <a:pt x="30" y="0"/>
                                  </a:lnTo>
                                  <a:lnTo>
                                    <a:pt x="17" y="9"/>
                                  </a:lnTo>
                                  <a:lnTo>
                                    <a:pt x="9" y="17"/>
                                  </a:lnTo>
                                  <a:lnTo>
                                    <a:pt x="0" y="30"/>
                                  </a:lnTo>
                                  <a:lnTo>
                                    <a:pt x="0" y="51"/>
                                  </a:lnTo>
                                  <a:lnTo>
                                    <a:pt x="5" y="64"/>
                                  </a:lnTo>
                                  <a:lnTo>
                                    <a:pt x="17" y="72"/>
                                  </a:lnTo>
                                  <a:lnTo>
                                    <a:pt x="30" y="80"/>
                                  </a:lnTo>
                                  <a:lnTo>
                                    <a:pt x="52" y="80"/>
                                  </a:lnTo>
                                  <a:lnTo>
                                    <a:pt x="64" y="76"/>
                                  </a:lnTo>
                                  <a:lnTo>
                                    <a:pt x="73" y="64"/>
                                  </a:lnTo>
                                  <a:lnTo>
                                    <a:pt x="82" y="51"/>
                                  </a:lnTo>
                                  <a:lnTo>
                                    <a:pt x="82" y="30"/>
                                  </a:lnTo>
                                  <a:close/>
                                </a:path>
                              </a:pathLst>
                            </a:custGeom>
                            <a:solidFill>
                              <a:srgbClr val="274FC6"/>
                            </a:solidFill>
                            <a:ln w="9525">
                              <a:noFill/>
                              <a:round/>
                              <a:headEnd/>
                              <a:tailEnd/>
                            </a:ln>
                          </p:spPr>
                          <p:txBody>
                            <a:bodyPr/>
                            <a:lstStyle/>
                            <a:p>
                              <a:endParaRPr lang="en-US"/>
                            </a:p>
                          </p:txBody>
                        </p:sp>
                        <p:sp>
                          <p:nvSpPr>
                            <p:cNvPr id="266684" name="Freeform 444"/>
                            <p:cNvSpPr>
                              <a:spLocks/>
                            </p:cNvSpPr>
                            <p:nvPr/>
                          </p:nvSpPr>
                          <p:spPr bwMode="auto">
                            <a:xfrm>
                              <a:off x="1060" y="1385"/>
                              <a:ext cx="68" cy="68"/>
                            </a:xfrm>
                            <a:custGeom>
                              <a:avLst/>
                              <a:gdLst/>
                              <a:ahLst/>
                              <a:cxnLst>
                                <a:cxn ang="0">
                                  <a:pos x="68" y="26"/>
                                </a:cxn>
                                <a:cxn ang="0">
                                  <a:pos x="64" y="17"/>
                                </a:cxn>
                                <a:cxn ang="0">
                                  <a:pos x="55" y="5"/>
                                </a:cxn>
                                <a:cxn ang="0">
                                  <a:pos x="42" y="0"/>
                                </a:cxn>
                                <a:cxn ang="0">
                                  <a:pos x="30" y="0"/>
                                </a:cxn>
                                <a:cxn ang="0">
                                  <a:pos x="17" y="5"/>
                                </a:cxn>
                                <a:cxn ang="0">
                                  <a:pos x="8" y="13"/>
                                </a:cxn>
                                <a:cxn ang="0">
                                  <a:pos x="0" y="26"/>
                                </a:cxn>
                                <a:cxn ang="0">
                                  <a:pos x="4" y="38"/>
                                </a:cxn>
                                <a:cxn ang="0">
                                  <a:pos x="4" y="51"/>
                                </a:cxn>
                                <a:cxn ang="0">
                                  <a:pos x="17" y="64"/>
                                </a:cxn>
                                <a:cxn ang="0">
                                  <a:pos x="25" y="68"/>
                                </a:cxn>
                                <a:cxn ang="0">
                                  <a:pos x="42" y="68"/>
                                </a:cxn>
                                <a:cxn ang="0">
                                  <a:pos x="51" y="64"/>
                                </a:cxn>
                                <a:cxn ang="0">
                                  <a:pos x="64" y="55"/>
                                </a:cxn>
                                <a:cxn ang="0">
                                  <a:pos x="68" y="43"/>
                                </a:cxn>
                                <a:cxn ang="0">
                                  <a:pos x="68" y="26"/>
                                </a:cxn>
                              </a:cxnLst>
                              <a:rect l="0" t="0" r="r" b="b"/>
                              <a:pathLst>
                                <a:path w="68" h="68">
                                  <a:moveTo>
                                    <a:pt x="68" y="26"/>
                                  </a:moveTo>
                                  <a:lnTo>
                                    <a:pt x="64" y="17"/>
                                  </a:lnTo>
                                  <a:lnTo>
                                    <a:pt x="55" y="5"/>
                                  </a:lnTo>
                                  <a:lnTo>
                                    <a:pt x="42" y="0"/>
                                  </a:lnTo>
                                  <a:lnTo>
                                    <a:pt x="30" y="0"/>
                                  </a:lnTo>
                                  <a:lnTo>
                                    <a:pt x="17" y="5"/>
                                  </a:lnTo>
                                  <a:lnTo>
                                    <a:pt x="8" y="13"/>
                                  </a:lnTo>
                                  <a:lnTo>
                                    <a:pt x="0" y="26"/>
                                  </a:lnTo>
                                  <a:lnTo>
                                    <a:pt x="4" y="38"/>
                                  </a:lnTo>
                                  <a:lnTo>
                                    <a:pt x="4" y="51"/>
                                  </a:lnTo>
                                  <a:lnTo>
                                    <a:pt x="17" y="64"/>
                                  </a:lnTo>
                                  <a:lnTo>
                                    <a:pt x="25" y="68"/>
                                  </a:lnTo>
                                  <a:lnTo>
                                    <a:pt x="42" y="68"/>
                                  </a:lnTo>
                                  <a:lnTo>
                                    <a:pt x="51" y="64"/>
                                  </a:lnTo>
                                  <a:lnTo>
                                    <a:pt x="64" y="55"/>
                                  </a:lnTo>
                                  <a:lnTo>
                                    <a:pt x="68" y="43"/>
                                  </a:lnTo>
                                  <a:lnTo>
                                    <a:pt x="68" y="26"/>
                                  </a:lnTo>
                                  <a:close/>
                                </a:path>
                              </a:pathLst>
                            </a:custGeom>
                            <a:solidFill>
                              <a:srgbClr val="2B56D7"/>
                            </a:solidFill>
                            <a:ln w="9525">
                              <a:noFill/>
                              <a:round/>
                              <a:headEnd/>
                              <a:tailEnd/>
                            </a:ln>
                          </p:spPr>
                          <p:txBody>
                            <a:bodyPr/>
                            <a:lstStyle/>
                            <a:p>
                              <a:endParaRPr lang="en-US"/>
                            </a:p>
                          </p:txBody>
                        </p:sp>
                        <p:sp>
                          <p:nvSpPr>
                            <p:cNvPr id="266685" name="Freeform 445"/>
                            <p:cNvSpPr>
                              <a:spLocks/>
                            </p:cNvSpPr>
                            <p:nvPr/>
                          </p:nvSpPr>
                          <p:spPr bwMode="auto">
                            <a:xfrm>
                              <a:off x="1064" y="1394"/>
                              <a:ext cx="60" cy="59"/>
                            </a:xfrm>
                            <a:custGeom>
                              <a:avLst/>
                              <a:gdLst/>
                              <a:ahLst/>
                              <a:cxnLst>
                                <a:cxn ang="0">
                                  <a:pos x="60" y="21"/>
                                </a:cxn>
                                <a:cxn ang="0">
                                  <a:pos x="60" y="8"/>
                                </a:cxn>
                                <a:cxn ang="0">
                                  <a:pos x="47" y="4"/>
                                </a:cxn>
                                <a:cxn ang="0">
                                  <a:pos x="26" y="0"/>
                                </a:cxn>
                                <a:cxn ang="0">
                                  <a:pos x="13" y="0"/>
                                </a:cxn>
                                <a:cxn ang="0">
                                  <a:pos x="8" y="13"/>
                                </a:cxn>
                                <a:cxn ang="0">
                                  <a:pos x="0" y="34"/>
                                </a:cxn>
                                <a:cxn ang="0">
                                  <a:pos x="4" y="46"/>
                                </a:cxn>
                                <a:cxn ang="0">
                                  <a:pos x="17" y="51"/>
                                </a:cxn>
                                <a:cxn ang="0">
                                  <a:pos x="38" y="59"/>
                                </a:cxn>
                                <a:cxn ang="0">
                                  <a:pos x="47" y="55"/>
                                </a:cxn>
                                <a:cxn ang="0">
                                  <a:pos x="55" y="42"/>
                                </a:cxn>
                                <a:cxn ang="0">
                                  <a:pos x="60" y="21"/>
                                </a:cxn>
                              </a:cxnLst>
                              <a:rect l="0" t="0" r="r" b="b"/>
                              <a:pathLst>
                                <a:path w="60" h="59">
                                  <a:moveTo>
                                    <a:pt x="60" y="21"/>
                                  </a:moveTo>
                                  <a:lnTo>
                                    <a:pt x="60" y="8"/>
                                  </a:lnTo>
                                  <a:lnTo>
                                    <a:pt x="47" y="4"/>
                                  </a:lnTo>
                                  <a:lnTo>
                                    <a:pt x="26" y="0"/>
                                  </a:lnTo>
                                  <a:lnTo>
                                    <a:pt x="13" y="0"/>
                                  </a:lnTo>
                                  <a:lnTo>
                                    <a:pt x="8" y="13"/>
                                  </a:lnTo>
                                  <a:lnTo>
                                    <a:pt x="0" y="34"/>
                                  </a:lnTo>
                                  <a:lnTo>
                                    <a:pt x="4" y="46"/>
                                  </a:lnTo>
                                  <a:lnTo>
                                    <a:pt x="17" y="51"/>
                                  </a:lnTo>
                                  <a:lnTo>
                                    <a:pt x="38" y="59"/>
                                  </a:lnTo>
                                  <a:lnTo>
                                    <a:pt x="47" y="55"/>
                                  </a:lnTo>
                                  <a:lnTo>
                                    <a:pt x="55" y="42"/>
                                  </a:lnTo>
                                  <a:lnTo>
                                    <a:pt x="60" y="21"/>
                                  </a:lnTo>
                                  <a:close/>
                                </a:path>
                              </a:pathLst>
                            </a:custGeom>
                            <a:solidFill>
                              <a:srgbClr val="2D5BE5"/>
                            </a:solidFill>
                            <a:ln w="9525">
                              <a:noFill/>
                              <a:round/>
                              <a:headEnd/>
                              <a:tailEnd/>
                            </a:ln>
                          </p:spPr>
                          <p:txBody>
                            <a:bodyPr/>
                            <a:lstStyle/>
                            <a:p>
                              <a:endParaRPr lang="en-US"/>
                            </a:p>
                          </p:txBody>
                        </p:sp>
                        <p:sp>
                          <p:nvSpPr>
                            <p:cNvPr id="266686" name="Freeform 446"/>
                            <p:cNvSpPr>
                              <a:spLocks/>
                            </p:cNvSpPr>
                            <p:nvPr/>
                          </p:nvSpPr>
                          <p:spPr bwMode="auto">
                            <a:xfrm>
                              <a:off x="1077" y="1402"/>
                              <a:ext cx="38" cy="38"/>
                            </a:xfrm>
                            <a:custGeom>
                              <a:avLst/>
                              <a:gdLst/>
                              <a:ahLst/>
                              <a:cxnLst>
                                <a:cxn ang="0">
                                  <a:pos x="38" y="13"/>
                                </a:cxn>
                                <a:cxn ang="0">
                                  <a:pos x="30" y="5"/>
                                </a:cxn>
                                <a:cxn ang="0">
                                  <a:pos x="13" y="0"/>
                                </a:cxn>
                                <a:cxn ang="0">
                                  <a:pos x="4" y="9"/>
                                </a:cxn>
                                <a:cxn ang="0">
                                  <a:pos x="0" y="26"/>
                                </a:cxn>
                                <a:cxn ang="0">
                                  <a:pos x="4" y="38"/>
                                </a:cxn>
                                <a:cxn ang="0">
                                  <a:pos x="25" y="38"/>
                                </a:cxn>
                                <a:cxn ang="0">
                                  <a:pos x="38" y="34"/>
                                </a:cxn>
                                <a:cxn ang="0">
                                  <a:pos x="38" y="13"/>
                                </a:cxn>
                              </a:cxnLst>
                              <a:rect l="0" t="0" r="r" b="b"/>
                              <a:pathLst>
                                <a:path w="38" h="38">
                                  <a:moveTo>
                                    <a:pt x="38" y="13"/>
                                  </a:moveTo>
                                  <a:lnTo>
                                    <a:pt x="30" y="5"/>
                                  </a:lnTo>
                                  <a:lnTo>
                                    <a:pt x="13" y="0"/>
                                  </a:lnTo>
                                  <a:lnTo>
                                    <a:pt x="4" y="9"/>
                                  </a:lnTo>
                                  <a:lnTo>
                                    <a:pt x="0" y="26"/>
                                  </a:lnTo>
                                  <a:lnTo>
                                    <a:pt x="4" y="38"/>
                                  </a:lnTo>
                                  <a:lnTo>
                                    <a:pt x="25" y="38"/>
                                  </a:lnTo>
                                  <a:lnTo>
                                    <a:pt x="38" y="34"/>
                                  </a:lnTo>
                                  <a:lnTo>
                                    <a:pt x="38" y="13"/>
                                  </a:lnTo>
                                  <a:close/>
                                </a:path>
                              </a:pathLst>
                            </a:custGeom>
                            <a:solidFill>
                              <a:srgbClr val="2F60F0"/>
                            </a:solidFill>
                            <a:ln w="9525">
                              <a:noFill/>
                              <a:round/>
                              <a:headEnd/>
                              <a:tailEnd/>
                            </a:ln>
                          </p:spPr>
                          <p:txBody>
                            <a:bodyPr/>
                            <a:lstStyle/>
                            <a:p>
                              <a:endParaRPr lang="en-US"/>
                            </a:p>
                          </p:txBody>
                        </p:sp>
                        <p:sp>
                          <p:nvSpPr>
                            <p:cNvPr id="266687" name="Freeform 447"/>
                            <p:cNvSpPr>
                              <a:spLocks/>
                            </p:cNvSpPr>
                            <p:nvPr/>
                          </p:nvSpPr>
                          <p:spPr bwMode="auto">
                            <a:xfrm>
                              <a:off x="1081" y="1402"/>
                              <a:ext cx="30" cy="34"/>
                            </a:xfrm>
                            <a:custGeom>
                              <a:avLst/>
                              <a:gdLst/>
                              <a:ahLst/>
                              <a:cxnLst>
                                <a:cxn ang="0">
                                  <a:pos x="30" y="17"/>
                                </a:cxn>
                                <a:cxn ang="0">
                                  <a:pos x="21" y="0"/>
                                </a:cxn>
                                <a:cxn ang="0">
                                  <a:pos x="13" y="0"/>
                                </a:cxn>
                                <a:cxn ang="0">
                                  <a:pos x="0" y="9"/>
                                </a:cxn>
                                <a:cxn ang="0">
                                  <a:pos x="0" y="17"/>
                                </a:cxn>
                                <a:cxn ang="0">
                                  <a:pos x="4" y="30"/>
                                </a:cxn>
                                <a:cxn ang="0">
                                  <a:pos x="17" y="34"/>
                                </a:cxn>
                                <a:cxn ang="0">
                                  <a:pos x="30" y="26"/>
                                </a:cxn>
                                <a:cxn ang="0">
                                  <a:pos x="30" y="17"/>
                                </a:cxn>
                              </a:cxnLst>
                              <a:rect l="0" t="0" r="r" b="b"/>
                              <a:pathLst>
                                <a:path w="30" h="34">
                                  <a:moveTo>
                                    <a:pt x="30" y="17"/>
                                  </a:moveTo>
                                  <a:lnTo>
                                    <a:pt x="21" y="0"/>
                                  </a:lnTo>
                                  <a:lnTo>
                                    <a:pt x="13" y="0"/>
                                  </a:lnTo>
                                  <a:lnTo>
                                    <a:pt x="0" y="9"/>
                                  </a:lnTo>
                                  <a:lnTo>
                                    <a:pt x="0" y="17"/>
                                  </a:lnTo>
                                  <a:lnTo>
                                    <a:pt x="4" y="30"/>
                                  </a:lnTo>
                                  <a:lnTo>
                                    <a:pt x="17" y="34"/>
                                  </a:lnTo>
                                  <a:lnTo>
                                    <a:pt x="30" y="26"/>
                                  </a:lnTo>
                                  <a:lnTo>
                                    <a:pt x="30" y="17"/>
                                  </a:lnTo>
                                  <a:close/>
                                </a:path>
                              </a:pathLst>
                            </a:custGeom>
                            <a:solidFill>
                              <a:srgbClr val="3163F7"/>
                            </a:solidFill>
                            <a:ln w="9525">
                              <a:noFill/>
                              <a:round/>
                              <a:headEnd/>
                              <a:tailEnd/>
                            </a:ln>
                          </p:spPr>
                          <p:txBody>
                            <a:bodyPr/>
                            <a:lstStyle/>
                            <a:p>
                              <a:endParaRPr lang="en-US"/>
                            </a:p>
                          </p:txBody>
                        </p:sp>
                        <p:sp>
                          <p:nvSpPr>
                            <p:cNvPr id="266688" name="Freeform 448"/>
                            <p:cNvSpPr>
                              <a:spLocks/>
                            </p:cNvSpPr>
                            <p:nvPr/>
                          </p:nvSpPr>
                          <p:spPr bwMode="auto">
                            <a:xfrm>
                              <a:off x="1090" y="1411"/>
                              <a:ext cx="12" cy="17"/>
                            </a:xfrm>
                            <a:custGeom>
                              <a:avLst/>
                              <a:gdLst/>
                              <a:ahLst/>
                              <a:cxnLst>
                                <a:cxn ang="0">
                                  <a:pos x="12" y="4"/>
                                </a:cxn>
                                <a:cxn ang="0">
                                  <a:pos x="8" y="0"/>
                                </a:cxn>
                                <a:cxn ang="0">
                                  <a:pos x="4" y="4"/>
                                </a:cxn>
                                <a:cxn ang="0">
                                  <a:pos x="0" y="4"/>
                                </a:cxn>
                                <a:cxn ang="0">
                                  <a:pos x="0" y="8"/>
                                </a:cxn>
                                <a:cxn ang="0">
                                  <a:pos x="0" y="17"/>
                                </a:cxn>
                                <a:cxn ang="0">
                                  <a:pos x="8" y="12"/>
                                </a:cxn>
                                <a:cxn ang="0">
                                  <a:pos x="12" y="12"/>
                                </a:cxn>
                                <a:cxn ang="0">
                                  <a:pos x="12" y="4"/>
                                </a:cxn>
                              </a:cxnLst>
                              <a:rect l="0" t="0" r="r" b="b"/>
                              <a:pathLst>
                                <a:path w="12" h="17">
                                  <a:moveTo>
                                    <a:pt x="12" y="4"/>
                                  </a:moveTo>
                                  <a:lnTo>
                                    <a:pt x="8" y="0"/>
                                  </a:lnTo>
                                  <a:lnTo>
                                    <a:pt x="4" y="4"/>
                                  </a:lnTo>
                                  <a:lnTo>
                                    <a:pt x="0" y="4"/>
                                  </a:lnTo>
                                  <a:lnTo>
                                    <a:pt x="0" y="8"/>
                                  </a:lnTo>
                                  <a:lnTo>
                                    <a:pt x="0" y="17"/>
                                  </a:lnTo>
                                  <a:lnTo>
                                    <a:pt x="8" y="12"/>
                                  </a:lnTo>
                                  <a:lnTo>
                                    <a:pt x="12" y="12"/>
                                  </a:lnTo>
                                  <a:lnTo>
                                    <a:pt x="12" y="4"/>
                                  </a:lnTo>
                                  <a:close/>
                                </a:path>
                              </a:pathLst>
                            </a:custGeom>
                            <a:solidFill>
                              <a:srgbClr val="3264FC"/>
                            </a:solidFill>
                            <a:ln w="9525">
                              <a:noFill/>
                              <a:round/>
                              <a:headEnd/>
                              <a:tailEnd/>
                            </a:ln>
                          </p:spPr>
                          <p:txBody>
                            <a:bodyPr/>
                            <a:lstStyle/>
                            <a:p>
                              <a:endParaRPr lang="en-US"/>
                            </a:p>
                          </p:txBody>
                        </p:sp>
                      </p:grpSp>
                      <p:sp>
                        <p:nvSpPr>
                          <p:cNvPr id="266689" name="Freeform 449"/>
                          <p:cNvSpPr>
                            <a:spLocks/>
                          </p:cNvSpPr>
                          <p:nvPr/>
                        </p:nvSpPr>
                        <p:spPr bwMode="auto">
                          <a:xfrm>
                            <a:off x="1012" y="1343"/>
                            <a:ext cx="172" cy="169"/>
                          </a:xfrm>
                          <a:custGeom>
                            <a:avLst/>
                            <a:gdLst/>
                            <a:ahLst/>
                            <a:cxnLst>
                              <a:cxn ang="0">
                                <a:pos x="172" y="68"/>
                              </a:cxn>
                              <a:cxn ang="0">
                                <a:pos x="159" y="38"/>
                              </a:cxn>
                              <a:cxn ang="0">
                                <a:pos x="133" y="17"/>
                              </a:cxn>
                              <a:cxn ang="0">
                                <a:pos x="103" y="0"/>
                              </a:cxn>
                              <a:cxn ang="0">
                                <a:pos x="69" y="0"/>
                              </a:cxn>
                              <a:cxn ang="0">
                                <a:pos x="39" y="13"/>
                              </a:cxn>
                              <a:cxn ang="0">
                                <a:pos x="18" y="34"/>
                              </a:cxn>
                              <a:cxn ang="0">
                                <a:pos x="0" y="68"/>
                              </a:cxn>
                              <a:cxn ang="0">
                                <a:pos x="0" y="102"/>
                              </a:cxn>
                              <a:cxn ang="0">
                                <a:pos x="13" y="131"/>
                              </a:cxn>
                              <a:cxn ang="0">
                                <a:pos x="35" y="156"/>
                              </a:cxn>
                              <a:cxn ang="0">
                                <a:pos x="65" y="169"/>
                              </a:cxn>
                              <a:cxn ang="0">
                                <a:pos x="99" y="169"/>
                              </a:cxn>
                              <a:cxn ang="0">
                                <a:pos x="133" y="156"/>
                              </a:cxn>
                              <a:cxn ang="0">
                                <a:pos x="159" y="135"/>
                              </a:cxn>
                              <a:cxn ang="0">
                                <a:pos x="172" y="102"/>
                              </a:cxn>
                              <a:cxn ang="0">
                                <a:pos x="172" y="68"/>
                              </a:cxn>
                            </a:cxnLst>
                            <a:rect l="0" t="0" r="r" b="b"/>
                            <a:pathLst>
                              <a:path w="172" h="169">
                                <a:moveTo>
                                  <a:pt x="172" y="68"/>
                                </a:moveTo>
                                <a:lnTo>
                                  <a:pt x="159" y="38"/>
                                </a:lnTo>
                                <a:lnTo>
                                  <a:pt x="133" y="17"/>
                                </a:lnTo>
                                <a:lnTo>
                                  <a:pt x="103" y="0"/>
                                </a:lnTo>
                                <a:lnTo>
                                  <a:pt x="69" y="0"/>
                                </a:lnTo>
                                <a:lnTo>
                                  <a:pt x="39" y="13"/>
                                </a:lnTo>
                                <a:lnTo>
                                  <a:pt x="18" y="34"/>
                                </a:lnTo>
                                <a:lnTo>
                                  <a:pt x="0" y="68"/>
                                </a:lnTo>
                                <a:lnTo>
                                  <a:pt x="0" y="102"/>
                                </a:lnTo>
                                <a:lnTo>
                                  <a:pt x="13" y="131"/>
                                </a:lnTo>
                                <a:lnTo>
                                  <a:pt x="35" y="156"/>
                                </a:lnTo>
                                <a:lnTo>
                                  <a:pt x="65" y="169"/>
                                </a:lnTo>
                                <a:lnTo>
                                  <a:pt x="99" y="169"/>
                                </a:lnTo>
                                <a:lnTo>
                                  <a:pt x="133" y="156"/>
                                </a:lnTo>
                                <a:lnTo>
                                  <a:pt x="159" y="135"/>
                                </a:lnTo>
                                <a:lnTo>
                                  <a:pt x="172" y="102"/>
                                </a:lnTo>
                                <a:lnTo>
                                  <a:pt x="172" y="68"/>
                                </a:lnTo>
                                <a:close/>
                              </a:path>
                            </a:pathLst>
                          </a:custGeom>
                          <a:noFill/>
                          <a:ln w="6350">
                            <a:solidFill>
                              <a:srgbClr val="000000"/>
                            </a:solidFill>
                            <a:prstDash val="solid"/>
                            <a:round/>
                            <a:headEnd/>
                            <a:tailEnd/>
                          </a:ln>
                        </p:spPr>
                        <p:txBody>
                          <a:bodyPr/>
                          <a:lstStyle/>
                          <a:p>
                            <a:endParaRPr lang="en-US"/>
                          </a:p>
                        </p:txBody>
                      </p:sp>
                    </p:grpSp>
                  </p:grpSp>
                  <p:grpSp>
                    <p:nvGrpSpPr>
                      <p:cNvPr id="813" name="Group 450"/>
                      <p:cNvGrpSpPr>
                        <a:grpSpLocks/>
                      </p:cNvGrpSpPr>
                      <p:nvPr/>
                    </p:nvGrpSpPr>
                    <p:grpSpPr bwMode="auto">
                      <a:xfrm>
                        <a:off x="3259" y="1661"/>
                        <a:ext cx="180" cy="177"/>
                        <a:chOff x="931" y="1272"/>
                        <a:chExt cx="180" cy="177"/>
                      </a:xfrm>
                    </p:grpSpPr>
                    <p:grpSp>
                      <p:nvGrpSpPr>
                        <p:cNvPr id="814" name="Group 451"/>
                        <p:cNvGrpSpPr>
                          <a:grpSpLocks/>
                        </p:cNvGrpSpPr>
                        <p:nvPr/>
                      </p:nvGrpSpPr>
                      <p:grpSpPr bwMode="auto">
                        <a:xfrm>
                          <a:off x="931" y="1272"/>
                          <a:ext cx="180" cy="177"/>
                          <a:chOff x="931" y="1272"/>
                          <a:chExt cx="180" cy="177"/>
                        </a:xfrm>
                      </p:grpSpPr>
                      <p:sp>
                        <p:nvSpPr>
                          <p:cNvPr id="266692" name="Oval 452"/>
                          <p:cNvSpPr>
                            <a:spLocks noChangeArrowheads="1"/>
                          </p:cNvSpPr>
                          <p:nvPr/>
                        </p:nvSpPr>
                        <p:spPr bwMode="auto">
                          <a:xfrm>
                            <a:off x="931" y="1272"/>
                            <a:ext cx="180" cy="177"/>
                          </a:xfrm>
                          <a:prstGeom prst="ellipse">
                            <a:avLst/>
                          </a:prstGeom>
                          <a:solidFill>
                            <a:srgbClr val="760000"/>
                          </a:solidFill>
                          <a:ln w="9525">
                            <a:noFill/>
                            <a:round/>
                            <a:headEnd/>
                            <a:tailEnd/>
                          </a:ln>
                        </p:spPr>
                        <p:txBody>
                          <a:bodyPr/>
                          <a:lstStyle/>
                          <a:p>
                            <a:endParaRPr lang="en-US"/>
                          </a:p>
                        </p:txBody>
                      </p:sp>
                      <p:sp>
                        <p:nvSpPr>
                          <p:cNvPr id="266693" name="Oval 453"/>
                          <p:cNvSpPr>
                            <a:spLocks noChangeArrowheads="1"/>
                          </p:cNvSpPr>
                          <p:nvPr/>
                        </p:nvSpPr>
                        <p:spPr bwMode="auto">
                          <a:xfrm>
                            <a:off x="931" y="1272"/>
                            <a:ext cx="171" cy="168"/>
                          </a:xfrm>
                          <a:prstGeom prst="ellipse">
                            <a:avLst/>
                          </a:prstGeom>
                          <a:solidFill>
                            <a:srgbClr val="7B0000"/>
                          </a:solidFill>
                          <a:ln w="9525">
                            <a:noFill/>
                            <a:round/>
                            <a:headEnd/>
                            <a:tailEnd/>
                          </a:ln>
                        </p:spPr>
                        <p:txBody>
                          <a:bodyPr/>
                          <a:lstStyle/>
                          <a:p>
                            <a:endParaRPr lang="en-US"/>
                          </a:p>
                        </p:txBody>
                      </p:sp>
                      <p:sp>
                        <p:nvSpPr>
                          <p:cNvPr id="266694" name="Oval 454"/>
                          <p:cNvSpPr>
                            <a:spLocks noChangeArrowheads="1"/>
                          </p:cNvSpPr>
                          <p:nvPr/>
                        </p:nvSpPr>
                        <p:spPr bwMode="auto">
                          <a:xfrm>
                            <a:off x="940" y="1280"/>
                            <a:ext cx="154" cy="152"/>
                          </a:xfrm>
                          <a:prstGeom prst="ellipse">
                            <a:avLst/>
                          </a:prstGeom>
                          <a:solidFill>
                            <a:srgbClr val="840000"/>
                          </a:solidFill>
                          <a:ln w="9525">
                            <a:noFill/>
                            <a:round/>
                            <a:headEnd/>
                            <a:tailEnd/>
                          </a:ln>
                        </p:spPr>
                        <p:txBody>
                          <a:bodyPr/>
                          <a:lstStyle/>
                          <a:p>
                            <a:endParaRPr lang="en-US"/>
                          </a:p>
                        </p:txBody>
                      </p:sp>
                      <p:sp>
                        <p:nvSpPr>
                          <p:cNvPr id="266695" name="Oval 455"/>
                          <p:cNvSpPr>
                            <a:spLocks noChangeArrowheads="1"/>
                          </p:cNvSpPr>
                          <p:nvPr/>
                        </p:nvSpPr>
                        <p:spPr bwMode="auto">
                          <a:xfrm>
                            <a:off x="948" y="1288"/>
                            <a:ext cx="137" cy="135"/>
                          </a:xfrm>
                          <a:prstGeom prst="ellipse">
                            <a:avLst/>
                          </a:prstGeom>
                          <a:solidFill>
                            <a:srgbClr val="910000"/>
                          </a:solidFill>
                          <a:ln w="9525">
                            <a:noFill/>
                            <a:round/>
                            <a:headEnd/>
                            <a:tailEnd/>
                          </a:ln>
                        </p:spPr>
                        <p:txBody>
                          <a:bodyPr/>
                          <a:lstStyle/>
                          <a:p>
                            <a:endParaRPr lang="en-US"/>
                          </a:p>
                        </p:txBody>
                      </p:sp>
                      <p:sp>
                        <p:nvSpPr>
                          <p:cNvPr id="266696" name="Oval 456"/>
                          <p:cNvSpPr>
                            <a:spLocks noChangeArrowheads="1"/>
                          </p:cNvSpPr>
                          <p:nvPr/>
                        </p:nvSpPr>
                        <p:spPr bwMode="auto">
                          <a:xfrm>
                            <a:off x="953" y="1293"/>
                            <a:ext cx="128" cy="130"/>
                          </a:xfrm>
                          <a:prstGeom prst="ellipse">
                            <a:avLst/>
                          </a:prstGeom>
                          <a:solidFill>
                            <a:srgbClr val="A10000"/>
                          </a:solidFill>
                          <a:ln w="9525">
                            <a:noFill/>
                            <a:round/>
                            <a:headEnd/>
                            <a:tailEnd/>
                          </a:ln>
                        </p:spPr>
                        <p:txBody>
                          <a:bodyPr/>
                          <a:lstStyle/>
                          <a:p>
                            <a:endParaRPr lang="en-US"/>
                          </a:p>
                        </p:txBody>
                      </p:sp>
                      <p:sp>
                        <p:nvSpPr>
                          <p:cNvPr id="266697" name="Oval 457"/>
                          <p:cNvSpPr>
                            <a:spLocks noChangeArrowheads="1"/>
                          </p:cNvSpPr>
                          <p:nvPr/>
                        </p:nvSpPr>
                        <p:spPr bwMode="auto">
                          <a:xfrm>
                            <a:off x="961" y="1301"/>
                            <a:ext cx="111" cy="114"/>
                          </a:xfrm>
                          <a:prstGeom prst="ellipse">
                            <a:avLst/>
                          </a:prstGeom>
                          <a:solidFill>
                            <a:srgbClr val="B40000"/>
                          </a:solidFill>
                          <a:ln w="9525">
                            <a:noFill/>
                            <a:round/>
                            <a:headEnd/>
                            <a:tailEnd/>
                          </a:ln>
                        </p:spPr>
                        <p:txBody>
                          <a:bodyPr/>
                          <a:lstStyle/>
                          <a:p>
                            <a:endParaRPr lang="en-US"/>
                          </a:p>
                        </p:txBody>
                      </p:sp>
                      <p:sp>
                        <p:nvSpPr>
                          <p:cNvPr id="266698" name="Oval 458"/>
                          <p:cNvSpPr>
                            <a:spLocks noChangeArrowheads="1"/>
                          </p:cNvSpPr>
                          <p:nvPr/>
                        </p:nvSpPr>
                        <p:spPr bwMode="auto">
                          <a:xfrm>
                            <a:off x="970" y="1309"/>
                            <a:ext cx="94" cy="93"/>
                          </a:xfrm>
                          <a:prstGeom prst="ellipse">
                            <a:avLst/>
                          </a:prstGeom>
                          <a:solidFill>
                            <a:srgbClr val="C60000"/>
                          </a:solidFill>
                          <a:ln w="9525">
                            <a:noFill/>
                            <a:round/>
                            <a:headEnd/>
                            <a:tailEnd/>
                          </a:ln>
                        </p:spPr>
                        <p:txBody>
                          <a:bodyPr/>
                          <a:lstStyle/>
                          <a:p>
                            <a:endParaRPr lang="en-US"/>
                          </a:p>
                        </p:txBody>
                      </p:sp>
                      <p:sp>
                        <p:nvSpPr>
                          <p:cNvPr id="266699" name="Oval 459"/>
                          <p:cNvSpPr>
                            <a:spLocks noChangeArrowheads="1"/>
                          </p:cNvSpPr>
                          <p:nvPr/>
                        </p:nvSpPr>
                        <p:spPr bwMode="auto">
                          <a:xfrm>
                            <a:off x="978" y="1318"/>
                            <a:ext cx="82" cy="80"/>
                          </a:xfrm>
                          <a:prstGeom prst="ellipse">
                            <a:avLst/>
                          </a:prstGeom>
                          <a:solidFill>
                            <a:srgbClr val="D70000"/>
                          </a:solidFill>
                          <a:ln w="9525">
                            <a:noFill/>
                            <a:round/>
                            <a:headEnd/>
                            <a:tailEnd/>
                          </a:ln>
                        </p:spPr>
                        <p:txBody>
                          <a:bodyPr/>
                          <a:lstStyle/>
                          <a:p>
                            <a:endParaRPr lang="en-US"/>
                          </a:p>
                        </p:txBody>
                      </p:sp>
                      <p:sp>
                        <p:nvSpPr>
                          <p:cNvPr id="266700" name="Oval 460"/>
                          <p:cNvSpPr>
                            <a:spLocks noChangeArrowheads="1"/>
                          </p:cNvSpPr>
                          <p:nvPr/>
                        </p:nvSpPr>
                        <p:spPr bwMode="auto">
                          <a:xfrm>
                            <a:off x="983" y="1326"/>
                            <a:ext cx="72" cy="68"/>
                          </a:xfrm>
                          <a:prstGeom prst="ellipse">
                            <a:avLst/>
                          </a:prstGeom>
                          <a:solidFill>
                            <a:srgbClr val="E50000"/>
                          </a:solidFill>
                          <a:ln w="9525">
                            <a:noFill/>
                            <a:round/>
                            <a:headEnd/>
                            <a:tailEnd/>
                          </a:ln>
                        </p:spPr>
                        <p:txBody>
                          <a:bodyPr/>
                          <a:lstStyle/>
                          <a:p>
                            <a:endParaRPr lang="en-US"/>
                          </a:p>
                        </p:txBody>
                      </p:sp>
                      <p:sp>
                        <p:nvSpPr>
                          <p:cNvPr id="266701" name="Oval 461"/>
                          <p:cNvSpPr>
                            <a:spLocks noChangeArrowheads="1"/>
                          </p:cNvSpPr>
                          <p:nvPr/>
                        </p:nvSpPr>
                        <p:spPr bwMode="auto">
                          <a:xfrm>
                            <a:off x="991" y="1331"/>
                            <a:ext cx="56" cy="54"/>
                          </a:xfrm>
                          <a:prstGeom prst="ellipse">
                            <a:avLst/>
                          </a:prstGeom>
                          <a:solidFill>
                            <a:srgbClr val="F00000"/>
                          </a:solidFill>
                          <a:ln w="9525">
                            <a:noFill/>
                            <a:round/>
                            <a:headEnd/>
                            <a:tailEnd/>
                          </a:ln>
                        </p:spPr>
                        <p:txBody>
                          <a:bodyPr/>
                          <a:lstStyle/>
                          <a:p>
                            <a:endParaRPr lang="en-US"/>
                          </a:p>
                        </p:txBody>
                      </p:sp>
                      <p:sp>
                        <p:nvSpPr>
                          <p:cNvPr id="266702" name="Oval 462"/>
                          <p:cNvSpPr>
                            <a:spLocks noChangeArrowheads="1"/>
                          </p:cNvSpPr>
                          <p:nvPr/>
                        </p:nvSpPr>
                        <p:spPr bwMode="auto">
                          <a:xfrm>
                            <a:off x="1000" y="1339"/>
                            <a:ext cx="38" cy="38"/>
                          </a:xfrm>
                          <a:prstGeom prst="ellipse">
                            <a:avLst/>
                          </a:prstGeom>
                          <a:solidFill>
                            <a:srgbClr val="F70000"/>
                          </a:solidFill>
                          <a:ln w="9525">
                            <a:noFill/>
                            <a:round/>
                            <a:headEnd/>
                            <a:tailEnd/>
                          </a:ln>
                        </p:spPr>
                        <p:txBody>
                          <a:bodyPr/>
                          <a:lstStyle/>
                          <a:p>
                            <a:endParaRPr lang="en-US"/>
                          </a:p>
                        </p:txBody>
                      </p:sp>
                      <p:sp>
                        <p:nvSpPr>
                          <p:cNvPr id="266703" name="Oval 463"/>
                          <p:cNvSpPr>
                            <a:spLocks noChangeArrowheads="1"/>
                          </p:cNvSpPr>
                          <p:nvPr/>
                        </p:nvSpPr>
                        <p:spPr bwMode="auto">
                          <a:xfrm>
                            <a:off x="1008" y="1347"/>
                            <a:ext cx="22" cy="22"/>
                          </a:xfrm>
                          <a:prstGeom prst="ellipse">
                            <a:avLst/>
                          </a:prstGeom>
                          <a:solidFill>
                            <a:srgbClr val="FC0000"/>
                          </a:solidFill>
                          <a:ln w="9525">
                            <a:noFill/>
                            <a:round/>
                            <a:headEnd/>
                            <a:tailEnd/>
                          </a:ln>
                        </p:spPr>
                        <p:txBody>
                          <a:bodyPr/>
                          <a:lstStyle/>
                          <a:p>
                            <a:endParaRPr lang="en-US"/>
                          </a:p>
                        </p:txBody>
                      </p:sp>
                    </p:grpSp>
                    <p:sp>
                      <p:nvSpPr>
                        <p:cNvPr id="266704" name="Oval 464"/>
                        <p:cNvSpPr>
                          <a:spLocks noChangeArrowheads="1"/>
                        </p:cNvSpPr>
                        <p:nvPr/>
                      </p:nvSpPr>
                      <p:spPr bwMode="auto">
                        <a:xfrm>
                          <a:off x="931" y="1272"/>
                          <a:ext cx="180" cy="177"/>
                        </a:xfrm>
                        <a:prstGeom prst="ellipse">
                          <a:avLst/>
                        </a:prstGeom>
                        <a:noFill/>
                        <a:ln w="6350">
                          <a:solidFill>
                            <a:srgbClr val="000000"/>
                          </a:solidFill>
                          <a:round/>
                          <a:headEnd/>
                          <a:tailEnd/>
                        </a:ln>
                      </p:spPr>
                      <p:txBody>
                        <a:bodyPr/>
                        <a:lstStyle/>
                        <a:p>
                          <a:endParaRPr lang="en-US"/>
                        </a:p>
                      </p:txBody>
                    </p:sp>
                  </p:grpSp>
                  <p:grpSp>
                    <p:nvGrpSpPr>
                      <p:cNvPr id="815" name="Group 465"/>
                      <p:cNvGrpSpPr>
                        <a:grpSpLocks/>
                      </p:cNvGrpSpPr>
                      <p:nvPr/>
                    </p:nvGrpSpPr>
                    <p:grpSpPr bwMode="auto">
                      <a:xfrm>
                        <a:off x="3533" y="1698"/>
                        <a:ext cx="171" cy="165"/>
                        <a:chOff x="1205" y="1309"/>
                        <a:chExt cx="171" cy="165"/>
                      </a:xfrm>
                    </p:grpSpPr>
                    <p:grpSp>
                      <p:nvGrpSpPr>
                        <p:cNvPr id="816" name="Group 466"/>
                        <p:cNvGrpSpPr>
                          <a:grpSpLocks/>
                        </p:cNvGrpSpPr>
                        <p:nvPr/>
                      </p:nvGrpSpPr>
                      <p:grpSpPr bwMode="auto">
                        <a:xfrm>
                          <a:off x="1205" y="1309"/>
                          <a:ext cx="171" cy="165"/>
                          <a:chOff x="1205" y="1309"/>
                          <a:chExt cx="171" cy="165"/>
                        </a:xfrm>
                      </p:grpSpPr>
                      <p:sp>
                        <p:nvSpPr>
                          <p:cNvPr id="266707" name="Freeform 467"/>
                          <p:cNvSpPr>
                            <a:spLocks/>
                          </p:cNvSpPr>
                          <p:nvPr/>
                        </p:nvSpPr>
                        <p:spPr bwMode="auto">
                          <a:xfrm>
                            <a:off x="1205" y="1309"/>
                            <a:ext cx="171" cy="165"/>
                          </a:xfrm>
                          <a:custGeom>
                            <a:avLst/>
                            <a:gdLst/>
                            <a:ahLst/>
                            <a:cxnLst>
                              <a:cxn ang="0">
                                <a:pos x="120" y="9"/>
                              </a:cxn>
                              <a:cxn ang="0">
                                <a:pos x="86" y="0"/>
                              </a:cxn>
                              <a:cxn ang="0">
                                <a:pos x="56" y="5"/>
                              </a:cxn>
                              <a:cxn ang="0">
                                <a:pos x="26" y="26"/>
                              </a:cxn>
                              <a:cxn ang="0">
                                <a:pos x="4" y="47"/>
                              </a:cxn>
                              <a:cxn ang="0">
                                <a:pos x="0" y="81"/>
                              </a:cxn>
                              <a:cxn ang="0">
                                <a:pos x="4" y="110"/>
                              </a:cxn>
                              <a:cxn ang="0">
                                <a:pos x="21" y="140"/>
                              </a:cxn>
                              <a:cxn ang="0">
                                <a:pos x="47" y="157"/>
                              </a:cxn>
                              <a:cxn ang="0">
                                <a:pos x="81" y="165"/>
                              </a:cxn>
                              <a:cxn ang="0">
                                <a:pos x="111" y="161"/>
                              </a:cxn>
                              <a:cxn ang="0">
                                <a:pos x="141" y="144"/>
                              </a:cxn>
                              <a:cxn ang="0">
                                <a:pos x="163" y="114"/>
                              </a:cxn>
                              <a:cxn ang="0">
                                <a:pos x="171" y="81"/>
                              </a:cxn>
                              <a:cxn ang="0">
                                <a:pos x="163" y="51"/>
                              </a:cxn>
                              <a:cxn ang="0">
                                <a:pos x="146" y="26"/>
                              </a:cxn>
                              <a:cxn ang="0">
                                <a:pos x="120" y="9"/>
                              </a:cxn>
                            </a:cxnLst>
                            <a:rect l="0" t="0" r="r" b="b"/>
                            <a:pathLst>
                              <a:path w="171" h="165">
                                <a:moveTo>
                                  <a:pt x="120" y="9"/>
                                </a:moveTo>
                                <a:lnTo>
                                  <a:pt x="86" y="0"/>
                                </a:lnTo>
                                <a:lnTo>
                                  <a:pt x="56" y="5"/>
                                </a:lnTo>
                                <a:lnTo>
                                  <a:pt x="26" y="26"/>
                                </a:lnTo>
                                <a:lnTo>
                                  <a:pt x="4" y="47"/>
                                </a:lnTo>
                                <a:lnTo>
                                  <a:pt x="0" y="81"/>
                                </a:lnTo>
                                <a:lnTo>
                                  <a:pt x="4" y="110"/>
                                </a:lnTo>
                                <a:lnTo>
                                  <a:pt x="21" y="140"/>
                                </a:lnTo>
                                <a:lnTo>
                                  <a:pt x="47" y="157"/>
                                </a:lnTo>
                                <a:lnTo>
                                  <a:pt x="81" y="165"/>
                                </a:lnTo>
                                <a:lnTo>
                                  <a:pt x="111" y="161"/>
                                </a:lnTo>
                                <a:lnTo>
                                  <a:pt x="141" y="144"/>
                                </a:lnTo>
                                <a:lnTo>
                                  <a:pt x="163" y="114"/>
                                </a:lnTo>
                                <a:lnTo>
                                  <a:pt x="171" y="81"/>
                                </a:lnTo>
                                <a:lnTo>
                                  <a:pt x="163" y="51"/>
                                </a:lnTo>
                                <a:lnTo>
                                  <a:pt x="146" y="26"/>
                                </a:lnTo>
                                <a:lnTo>
                                  <a:pt x="120" y="9"/>
                                </a:lnTo>
                                <a:close/>
                              </a:path>
                            </a:pathLst>
                          </a:custGeom>
                          <a:solidFill>
                            <a:srgbClr val="760000"/>
                          </a:solidFill>
                          <a:ln w="9525">
                            <a:noFill/>
                            <a:round/>
                            <a:headEnd/>
                            <a:tailEnd/>
                          </a:ln>
                        </p:spPr>
                        <p:txBody>
                          <a:bodyPr/>
                          <a:lstStyle/>
                          <a:p>
                            <a:endParaRPr lang="en-US"/>
                          </a:p>
                        </p:txBody>
                      </p:sp>
                      <p:sp>
                        <p:nvSpPr>
                          <p:cNvPr id="266708" name="Freeform 468"/>
                          <p:cNvSpPr>
                            <a:spLocks/>
                          </p:cNvSpPr>
                          <p:nvPr/>
                        </p:nvSpPr>
                        <p:spPr bwMode="auto">
                          <a:xfrm>
                            <a:off x="1205" y="1309"/>
                            <a:ext cx="158" cy="157"/>
                          </a:xfrm>
                          <a:custGeom>
                            <a:avLst/>
                            <a:gdLst/>
                            <a:ahLst/>
                            <a:cxnLst>
                              <a:cxn ang="0">
                                <a:pos x="111" y="5"/>
                              </a:cxn>
                              <a:cxn ang="0">
                                <a:pos x="81" y="0"/>
                              </a:cxn>
                              <a:cxn ang="0">
                                <a:pos x="51" y="5"/>
                              </a:cxn>
                              <a:cxn ang="0">
                                <a:pos x="26" y="22"/>
                              </a:cxn>
                              <a:cxn ang="0">
                                <a:pos x="4" y="47"/>
                              </a:cxn>
                              <a:cxn ang="0">
                                <a:pos x="0" y="76"/>
                              </a:cxn>
                              <a:cxn ang="0">
                                <a:pos x="4" y="106"/>
                              </a:cxn>
                              <a:cxn ang="0">
                                <a:pos x="21" y="131"/>
                              </a:cxn>
                              <a:cxn ang="0">
                                <a:pos x="47" y="148"/>
                              </a:cxn>
                              <a:cxn ang="0">
                                <a:pos x="77" y="157"/>
                              </a:cxn>
                              <a:cxn ang="0">
                                <a:pos x="107" y="148"/>
                              </a:cxn>
                              <a:cxn ang="0">
                                <a:pos x="133" y="131"/>
                              </a:cxn>
                              <a:cxn ang="0">
                                <a:pos x="154" y="106"/>
                              </a:cxn>
                              <a:cxn ang="0">
                                <a:pos x="158" y="76"/>
                              </a:cxn>
                              <a:cxn ang="0">
                                <a:pos x="154" y="47"/>
                              </a:cxn>
                              <a:cxn ang="0">
                                <a:pos x="137" y="22"/>
                              </a:cxn>
                              <a:cxn ang="0">
                                <a:pos x="111" y="5"/>
                              </a:cxn>
                            </a:cxnLst>
                            <a:rect l="0" t="0" r="r" b="b"/>
                            <a:pathLst>
                              <a:path w="158" h="157">
                                <a:moveTo>
                                  <a:pt x="111" y="5"/>
                                </a:moveTo>
                                <a:lnTo>
                                  <a:pt x="81" y="0"/>
                                </a:lnTo>
                                <a:lnTo>
                                  <a:pt x="51" y="5"/>
                                </a:lnTo>
                                <a:lnTo>
                                  <a:pt x="26" y="22"/>
                                </a:lnTo>
                                <a:lnTo>
                                  <a:pt x="4" y="47"/>
                                </a:lnTo>
                                <a:lnTo>
                                  <a:pt x="0" y="76"/>
                                </a:lnTo>
                                <a:lnTo>
                                  <a:pt x="4" y="106"/>
                                </a:lnTo>
                                <a:lnTo>
                                  <a:pt x="21" y="131"/>
                                </a:lnTo>
                                <a:lnTo>
                                  <a:pt x="47" y="148"/>
                                </a:lnTo>
                                <a:lnTo>
                                  <a:pt x="77" y="157"/>
                                </a:lnTo>
                                <a:lnTo>
                                  <a:pt x="107" y="148"/>
                                </a:lnTo>
                                <a:lnTo>
                                  <a:pt x="133" y="131"/>
                                </a:lnTo>
                                <a:lnTo>
                                  <a:pt x="154" y="106"/>
                                </a:lnTo>
                                <a:lnTo>
                                  <a:pt x="158" y="76"/>
                                </a:lnTo>
                                <a:lnTo>
                                  <a:pt x="154" y="47"/>
                                </a:lnTo>
                                <a:lnTo>
                                  <a:pt x="137" y="22"/>
                                </a:lnTo>
                                <a:lnTo>
                                  <a:pt x="111" y="5"/>
                                </a:lnTo>
                                <a:close/>
                              </a:path>
                            </a:pathLst>
                          </a:custGeom>
                          <a:solidFill>
                            <a:srgbClr val="7B0000"/>
                          </a:solidFill>
                          <a:ln w="9525">
                            <a:noFill/>
                            <a:round/>
                            <a:headEnd/>
                            <a:tailEnd/>
                          </a:ln>
                        </p:spPr>
                        <p:txBody>
                          <a:bodyPr/>
                          <a:lstStyle/>
                          <a:p>
                            <a:endParaRPr lang="en-US"/>
                          </a:p>
                        </p:txBody>
                      </p:sp>
                      <p:sp>
                        <p:nvSpPr>
                          <p:cNvPr id="266709" name="Freeform 469"/>
                          <p:cNvSpPr>
                            <a:spLocks/>
                          </p:cNvSpPr>
                          <p:nvPr/>
                        </p:nvSpPr>
                        <p:spPr bwMode="auto">
                          <a:xfrm>
                            <a:off x="1214" y="1318"/>
                            <a:ext cx="141" cy="139"/>
                          </a:xfrm>
                          <a:custGeom>
                            <a:avLst/>
                            <a:gdLst/>
                            <a:ahLst/>
                            <a:cxnLst>
                              <a:cxn ang="0">
                                <a:pos x="102" y="8"/>
                              </a:cxn>
                              <a:cxn ang="0">
                                <a:pos x="72" y="0"/>
                              </a:cxn>
                              <a:cxn ang="0">
                                <a:pos x="47" y="8"/>
                              </a:cxn>
                              <a:cxn ang="0">
                                <a:pos x="21" y="21"/>
                              </a:cxn>
                              <a:cxn ang="0">
                                <a:pos x="4" y="38"/>
                              </a:cxn>
                              <a:cxn ang="0">
                                <a:pos x="0" y="67"/>
                              </a:cxn>
                              <a:cxn ang="0">
                                <a:pos x="4" y="93"/>
                              </a:cxn>
                              <a:cxn ang="0">
                                <a:pos x="17" y="118"/>
                              </a:cxn>
                              <a:cxn ang="0">
                                <a:pos x="38" y="131"/>
                              </a:cxn>
                              <a:cxn ang="0">
                                <a:pos x="68" y="139"/>
                              </a:cxn>
                              <a:cxn ang="0">
                                <a:pos x="94" y="135"/>
                              </a:cxn>
                              <a:cxn ang="0">
                                <a:pos x="119" y="118"/>
                              </a:cxn>
                              <a:cxn ang="0">
                                <a:pos x="137" y="97"/>
                              </a:cxn>
                              <a:cxn ang="0">
                                <a:pos x="141" y="67"/>
                              </a:cxn>
                              <a:cxn ang="0">
                                <a:pos x="137" y="42"/>
                              </a:cxn>
                              <a:cxn ang="0">
                                <a:pos x="124" y="21"/>
                              </a:cxn>
                              <a:cxn ang="0">
                                <a:pos x="102" y="8"/>
                              </a:cxn>
                            </a:cxnLst>
                            <a:rect l="0" t="0" r="r" b="b"/>
                            <a:pathLst>
                              <a:path w="141" h="139">
                                <a:moveTo>
                                  <a:pt x="102" y="8"/>
                                </a:moveTo>
                                <a:lnTo>
                                  <a:pt x="72" y="0"/>
                                </a:lnTo>
                                <a:lnTo>
                                  <a:pt x="47" y="8"/>
                                </a:lnTo>
                                <a:lnTo>
                                  <a:pt x="21" y="21"/>
                                </a:lnTo>
                                <a:lnTo>
                                  <a:pt x="4" y="38"/>
                                </a:lnTo>
                                <a:lnTo>
                                  <a:pt x="0" y="67"/>
                                </a:lnTo>
                                <a:lnTo>
                                  <a:pt x="4" y="93"/>
                                </a:lnTo>
                                <a:lnTo>
                                  <a:pt x="17" y="118"/>
                                </a:lnTo>
                                <a:lnTo>
                                  <a:pt x="38" y="131"/>
                                </a:lnTo>
                                <a:lnTo>
                                  <a:pt x="68" y="139"/>
                                </a:lnTo>
                                <a:lnTo>
                                  <a:pt x="94" y="135"/>
                                </a:lnTo>
                                <a:lnTo>
                                  <a:pt x="119" y="118"/>
                                </a:lnTo>
                                <a:lnTo>
                                  <a:pt x="137" y="97"/>
                                </a:lnTo>
                                <a:lnTo>
                                  <a:pt x="141" y="67"/>
                                </a:lnTo>
                                <a:lnTo>
                                  <a:pt x="137" y="42"/>
                                </a:lnTo>
                                <a:lnTo>
                                  <a:pt x="124" y="21"/>
                                </a:lnTo>
                                <a:lnTo>
                                  <a:pt x="102" y="8"/>
                                </a:lnTo>
                                <a:close/>
                              </a:path>
                            </a:pathLst>
                          </a:custGeom>
                          <a:solidFill>
                            <a:srgbClr val="840000"/>
                          </a:solidFill>
                          <a:ln w="9525">
                            <a:noFill/>
                            <a:round/>
                            <a:headEnd/>
                            <a:tailEnd/>
                          </a:ln>
                        </p:spPr>
                        <p:txBody>
                          <a:bodyPr/>
                          <a:lstStyle/>
                          <a:p>
                            <a:endParaRPr lang="en-US"/>
                          </a:p>
                        </p:txBody>
                      </p:sp>
                      <p:sp>
                        <p:nvSpPr>
                          <p:cNvPr id="266710" name="Freeform 470"/>
                          <p:cNvSpPr>
                            <a:spLocks/>
                          </p:cNvSpPr>
                          <p:nvPr/>
                        </p:nvSpPr>
                        <p:spPr bwMode="auto">
                          <a:xfrm>
                            <a:off x="1222" y="1326"/>
                            <a:ext cx="124" cy="123"/>
                          </a:xfrm>
                          <a:custGeom>
                            <a:avLst/>
                            <a:gdLst/>
                            <a:ahLst/>
                            <a:cxnLst>
                              <a:cxn ang="0">
                                <a:pos x="90" y="9"/>
                              </a:cxn>
                              <a:cxn ang="0">
                                <a:pos x="69" y="0"/>
                              </a:cxn>
                              <a:cxn ang="0">
                                <a:pos x="43" y="5"/>
                              </a:cxn>
                              <a:cxn ang="0">
                                <a:pos x="22" y="17"/>
                              </a:cxn>
                              <a:cxn ang="0">
                                <a:pos x="4" y="38"/>
                              </a:cxn>
                              <a:cxn ang="0">
                                <a:pos x="0" y="59"/>
                              </a:cxn>
                              <a:cxn ang="0">
                                <a:pos x="4" y="81"/>
                              </a:cxn>
                              <a:cxn ang="0">
                                <a:pos x="17" y="102"/>
                              </a:cxn>
                              <a:cxn ang="0">
                                <a:pos x="34" y="114"/>
                              </a:cxn>
                              <a:cxn ang="0">
                                <a:pos x="60" y="123"/>
                              </a:cxn>
                              <a:cxn ang="0">
                                <a:pos x="86" y="119"/>
                              </a:cxn>
                              <a:cxn ang="0">
                                <a:pos x="107" y="106"/>
                              </a:cxn>
                              <a:cxn ang="0">
                                <a:pos x="120" y="85"/>
                              </a:cxn>
                              <a:cxn ang="0">
                                <a:pos x="124" y="64"/>
                              </a:cxn>
                              <a:cxn ang="0">
                                <a:pos x="120" y="38"/>
                              </a:cxn>
                              <a:cxn ang="0">
                                <a:pos x="111" y="21"/>
                              </a:cxn>
                              <a:cxn ang="0">
                                <a:pos x="90" y="9"/>
                              </a:cxn>
                            </a:cxnLst>
                            <a:rect l="0" t="0" r="r" b="b"/>
                            <a:pathLst>
                              <a:path w="124" h="123">
                                <a:moveTo>
                                  <a:pt x="90" y="9"/>
                                </a:moveTo>
                                <a:lnTo>
                                  <a:pt x="69" y="0"/>
                                </a:lnTo>
                                <a:lnTo>
                                  <a:pt x="43" y="5"/>
                                </a:lnTo>
                                <a:lnTo>
                                  <a:pt x="22" y="17"/>
                                </a:lnTo>
                                <a:lnTo>
                                  <a:pt x="4" y="38"/>
                                </a:lnTo>
                                <a:lnTo>
                                  <a:pt x="0" y="59"/>
                                </a:lnTo>
                                <a:lnTo>
                                  <a:pt x="4" y="81"/>
                                </a:lnTo>
                                <a:lnTo>
                                  <a:pt x="17" y="102"/>
                                </a:lnTo>
                                <a:lnTo>
                                  <a:pt x="34" y="114"/>
                                </a:lnTo>
                                <a:lnTo>
                                  <a:pt x="60" y="123"/>
                                </a:lnTo>
                                <a:lnTo>
                                  <a:pt x="86" y="119"/>
                                </a:lnTo>
                                <a:lnTo>
                                  <a:pt x="107" y="106"/>
                                </a:lnTo>
                                <a:lnTo>
                                  <a:pt x="120" y="85"/>
                                </a:lnTo>
                                <a:lnTo>
                                  <a:pt x="124" y="64"/>
                                </a:lnTo>
                                <a:lnTo>
                                  <a:pt x="120" y="38"/>
                                </a:lnTo>
                                <a:lnTo>
                                  <a:pt x="111" y="21"/>
                                </a:lnTo>
                                <a:lnTo>
                                  <a:pt x="90" y="9"/>
                                </a:lnTo>
                                <a:close/>
                              </a:path>
                            </a:pathLst>
                          </a:custGeom>
                          <a:solidFill>
                            <a:srgbClr val="910000"/>
                          </a:solidFill>
                          <a:ln w="9525">
                            <a:noFill/>
                            <a:round/>
                            <a:headEnd/>
                            <a:tailEnd/>
                          </a:ln>
                        </p:spPr>
                        <p:txBody>
                          <a:bodyPr/>
                          <a:lstStyle/>
                          <a:p>
                            <a:endParaRPr lang="en-US"/>
                          </a:p>
                        </p:txBody>
                      </p:sp>
                      <p:sp>
                        <p:nvSpPr>
                          <p:cNvPr id="266711" name="Freeform 471"/>
                          <p:cNvSpPr>
                            <a:spLocks/>
                          </p:cNvSpPr>
                          <p:nvPr/>
                        </p:nvSpPr>
                        <p:spPr bwMode="auto">
                          <a:xfrm>
                            <a:off x="1226" y="1326"/>
                            <a:ext cx="116" cy="119"/>
                          </a:xfrm>
                          <a:custGeom>
                            <a:avLst/>
                            <a:gdLst/>
                            <a:ahLst/>
                            <a:cxnLst>
                              <a:cxn ang="0">
                                <a:pos x="86" y="9"/>
                              </a:cxn>
                              <a:cxn ang="0">
                                <a:pos x="65" y="0"/>
                              </a:cxn>
                              <a:cxn ang="0">
                                <a:pos x="39" y="5"/>
                              </a:cxn>
                              <a:cxn ang="0">
                                <a:pos x="18" y="17"/>
                              </a:cxn>
                              <a:cxn ang="0">
                                <a:pos x="5" y="34"/>
                              </a:cxn>
                              <a:cxn ang="0">
                                <a:pos x="0" y="59"/>
                              </a:cxn>
                              <a:cxn ang="0">
                                <a:pos x="5" y="81"/>
                              </a:cxn>
                              <a:cxn ang="0">
                                <a:pos x="18" y="97"/>
                              </a:cxn>
                              <a:cxn ang="0">
                                <a:pos x="35" y="110"/>
                              </a:cxn>
                              <a:cxn ang="0">
                                <a:pos x="56" y="119"/>
                              </a:cxn>
                              <a:cxn ang="0">
                                <a:pos x="82" y="114"/>
                              </a:cxn>
                              <a:cxn ang="0">
                                <a:pos x="99" y="102"/>
                              </a:cxn>
                              <a:cxn ang="0">
                                <a:pos x="112" y="85"/>
                              </a:cxn>
                              <a:cxn ang="0">
                                <a:pos x="116" y="64"/>
                              </a:cxn>
                              <a:cxn ang="0">
                                <a:pos x="112" y="38"/>
                              </a:cxn>
                              <a:cxn ang="0">
                                <a:pos x="103" y="21"/>
                              </a:cxn>
                              <a:cxn ang="0">
                                <a:pos x="86" y="9"/>
                              </a:cxn>
                            </a:cxnLst>
                            <a:rect l="0" t="0" r="r" b="b"/>
                            <a:pathLst>
                              <a:path w="116" h="119">
                                <a:moveTo>
                                  <a:pt x="86" y="9"/>
                                </a:moveTo>
                                <a:lnTo>
                                  <a:pt x="65" y="0"/>
                                </a:lnTo>
                                <a:lnTo>
                                  <a:pt x="39" y="5"/>
                                </a:lnTo>
                                <a:lnTo>
                                  <a:pt x="18" y="17"/>
                                </a:lnTo>
                                <a:lnTo>
                                  <a:pt x="5" y="34"/>
                                </a:lnTo>
                                <a:lnTo>
                                  <a:pt x="0" y="59"/>
                                </a:lnTo>
                                <a:lnTo>
                                  <a:pt x="5" y="81"/>
                                </a:lnTo>
                                <a:lnTo>
                                  <a:pt x="18" y="97"/>
                                </a:lnTo>
                                <a:lnTo>
                                  <a:pt x="35" y="110"/>
                                </a:lnTo>
                                <a:lnTo>
                                  <a:pt x="56" y="119"/>
                                </a:lnTo>
                                <a:lnTo>
                                  <a:pt x="82" y="114"/>
                                </a:lnTo>
                                <a:lnTo>
                                  <a:pt x="99" y="102"/>
                                </a:lnTo>
                                <a:lnTo>
                                  <a:pt x="112" y="85"/>
                                </a:lnTo>
                                <a:lnTo>
                                  <a:pt x="116" y="64"/>
                                </a:lnTo>
                                <a:lnTo>
                                  <a:pt x="112" y="38"/>
                                </a:lnTo>
                                <a:lnTo>
                                  <a:pt x="103" y="21"/>
                                </a:lnTo>
                                <a:lnTo>
                                  <a:pt x="86" y="9"/>
                                </a:lnTo>
                                <a:close/>
                              </a:path>
                            </a:pathLst>
                          </a:custGeom>
                          <a:solidFill>
                            <a:srgbClr val="A10000"/>
                          </a:solidFill>
                          <a:ln w="9525">
                            <a:noFill/>
                            <a:round/>
                            <a:headEnd/>
                            <a:tailEnd/>
                          </a:ln>
                        </p:spPr>
                        <p:txBody>
                          <a:bodyPr/>
                          <a:lstStyle/>
                          <a:p>
                            <a:endParaRPr lang="en-US"/>
                          </a:p>
                        </p:txBody>
                      </p:sp>
                      <p:sp>
                        <p:nvSpPr>
                          <p:cNvPr id="266712" name="Freeform 472"/>
                          <p:cNvSpPr>
                            <a:spLocks/>
                          </p:cNvSpPr>
                          <p:nvPr/>
                        </p:nvSpPr>
                        <p:spPr bwMode="auto">
                          <a:xfrm>
                            <a:off x="1235" y="1335"/>
                            <a:ext cx="103" cy="101"/>
                          </a:xfrm>
                          <a:custGeom>
                            <a:avLst/>
                            <a:gdLst/>
                            <a:ahLst/>
                            <a:cxnLst>
                              <a:cxn ang="0">
                                <a:pos x="73" y="4"/>
                              </a:cxn>
                              <a:cxn ang="0">
                                <a:pos x="51" y="0"/>
                              </a:cxn>
                              <a:cxn ang="0">
                                <a:pos x="34" y="4"/>
                              </a:cxn>
                              <a:cxn ang="0">
                                <a:pos x="17" y="12"/>
                              </a:cxn>
                              <a:cxn ang="0">
                                <a:pos x="4" y="29"/>
                              </a:cxn>
                              <a:cxn ang="0">
                                <a:pos x="0" y="50"/>
                              </a:cxn>
                              <a:cxn ang="0">
                                <a:pos x="4" y="67"/>
                              </a:cxn>
                              <a:cxn ang="0">
                                <a:pos x="13" y="84"/>
                              </a:cxn>
                              <a:cxn ang="0">
                                <a:pos x="30" y="97"/>
                              </a:cxn>
                              <a:cxn ang="0">
                                <a:pos x="51" y="101"/>
                              </a:cxn>
                              <a:cxn ang="0">
                                <a:pos x="68" y="97"/>
                              </a:cxn>
                              <a:cxn ang="0">
                                <a:pos x="86" y="88"/>
                              </a:cxn>
                              <a:cxn ang="0">
                                <a:pos x="98" y="72"/>
                              </a:cxn>
                              <a:cxn ang="0">
                                <a:pos x="103" y="50"/>
                              </a:cxn>
                              <a:cxn ang="0">
                                <a:pos x="98" y="34"/>
                              </a:cxn>
                              <a:cxn ang="0">
                                <a:pos x="90" y="17"/>
                              </a:cxn>
                              <a:cxn ang="0">
                                <a:pos x="73" y="4"/>
                              </a:cxn>
                            </a:cxnLst>
                            <a:rect l="0" t="0" r="r" b="b"/>
                            <a:pathLst>
                              <a:path w="103" h="101">
                                <a:moveTo>
                                  <a:pt x="73" y="4"/>
                                </a:moveTo>
                                <a:lnTo>
                                  <a:pt x="51" y="0"/>
                                </a:lnTo>
                                <a:lnTo>
                                  <a:pt x="34" y="4"/>
                                </a:lnTo>
                                <a:lnTo>
                                  <a:pt x="17" y="12"/>
                                </a:lnTo>
                                <a:lnTo>
                                  <a:pt x="4" y="29"/>
                                </a:lnTo>
                                <a:lnTo>
                                  <a:pt x="0" y="50"/>
                                </a:lnTo>
                                <a:lnTo>
                                  <a:pt x="4" y="67"/>
                                </a:lnTo>
                                <a:lnTo>
                                  <a:pt x="13" y="84"/>
                                </a:lnTo>
                                <a:lnTo>
                                  <a:pt x="30" y="97"/>
                                </a:lnTo>
                                <a:lnTo>
                                  <a:pt x="51" y="101"/>
                                </a:lnTo>
                                <a:lnTo>
                                  <a:pt x="68" y="97"/>
                                </a:lnTo>
                                <a:lnTo>
                                  <a:pt x="86" y="88"/>
                                </a:lnTo>
                                <a:lnTo>
                                  <a:pt x="98" y="72"/>
                                </a:lnTo>
                                <a:lnTo>
                                  <a:pt x="103" y="50"/>
                                </a:lnTo>
                                <a:lnTo>
                                  <a:pt x="98" y="34"/>
                                </a:lnTo>
                                <a:lnTo>
                                  <a:pt x="90" y="17"/>
                                </a:lnTo>
                                <a:lnTo>
                                  <a:pt x="73" y="4"/>
                                </a:lnTo>
                                <a:close/>
                              </a:path>
                            </a:pathLst>
                          </a:custGeom>
                          <a:solidFill>
                            <a:srgbClr val="B40000"/>
                          </a:solidFill>
                          <a:ln w="9525">
                            <a:noFill/>
                            <a:round/>
                            <a:headEnd/>
                            <a:tailEnd/>
                          </a:ln>
                        </p:spPr>
                        <p:txBody>
                          <a:bodyPr/>
                          <a:lstStyle/>
                          <a:p>
                            <a:endParaRPr lang="en-US"/>
                          </a:p>
                        </p:txBody>
                      </p:sp>
                      <p:sp>
                        <p:nvSpPr>
                          <p:cNvPr id="266713" name="Freeform 473"/>
                          <p:cNvSpPr>
                            <a:spLocks/>
                          </p:cNvSpPr>
                          <p:nvPr/>
                        </p:nvSpPr>
                        <p:spPr bwMode="auto">
                          <a:xfrm>
                            <a:off x="1239" y="1343"/>
                            <a:ext cx="90" cy="85"/>
                          </a:xfrm>
                          <a:custGeom>
                            <a:avLst/>
                            <a:gdLst/>
                            <a:ahLst/>
                            <a:cxnLst>
                              <a:cxn ang="0">
                                <a:pos x="64" y="4"/>
                              </a:cxn>
                              <a:cxn ang="0">
                                <a:pos x="47" y="0"/>
                              </a:cxn>
                              <a:cxn ang="0">
                                <a:pos x="30" y="4"/>
                              </a:cxn>
                              <a:cxn ang="0">
                                <a:pos x="17" y="13"/>
                              </a:cxn>
                              <a:cxn ang="0">
                                <a:pos x="5" y="26"/>
                              </a:cxn>
                              <a:cxn ang="0">
                                <a:pos x="0" y="42"/>
                              </a:cxn>
                              <a:cxn ang="0">
                                <a:pos x="5" y="59"/>
                              </a:cxn>
                              <a:cxn ang="0">
                                <a:pos x="13" y="72"/>
                              </a:cxn>
                              <a:cxn ang="0">
                                <a:pos x="26" y="80"/>
                              </a:cxn>
                              <a:cxn ang="0">
                                <a:pos x="43" y="85"/>
                              </a:cxn>
                              <a:cxn ang="0">
                                <a:pos x="60" y="80"/>
                              </a:cxn>
                              <a:cxn ang="0">
                                <a:pos x="73" y="72"/>
                              </a:cxn>
                              <a:cxn ang="0">
                                <a:pos x="86" y="59"/>
                              </a:cxn>
                              <a:cxn ang="0">
                                <a:pos x="90" y="42"/>
                              </a:cxn>
                              <a:cxn ang="0">
                                <a:pos x="86" y="26"/>
                              </a:cxn>
                              <a:cxn ang="0">
                                <a:pos x="77" y="13"/>
                              </a:cxn>
                              <a:cxn ang="0">
                                <a:pos x="64" y="4"/>
                              </a:cxn>
                            </a:cxnLst>
                            <a:rect l="0" t="0" r="r" b="b"/>
                            <a:pathLst>
                              <a:path w="90" h="85">
                                <a:moveTo>
                                  <a:pt x="64" y="4"/>
                                </a:moveTo>
                                <a:lnTo>
                                  <a:pt x="47" y="0"/>
                                </a:lnTo>
                                <a:lnTo>
                                  <a:pt x="30" y="4"/>
                                </a:lnTo>
                                <a:lnTo>
                                  <a:pt x="17" y="13"/>
                                </a:lnTo>
                                <a:lnTo>
                                  <a:pt x="5" y="26"/>
                                </a:lnTo>
                                <a:lnTo>
                                  <a:pt x="0" y="42"/>
                                </a:lnTo>
                                <a:lnTo>
                                  <a:pt x="5" y="59"/>
                                </a:lnTo>
                                <a:lnTo>
                                  <a:pt x="13" y="72"/>
                                </a:lnTo>
                                <a:lnTo>
                                  <a:pt x="26" y="80"/>
                                </a:lnTo>
                                <a:lnTo>
                                  <a:pt x="43" y="85"/>
                                </a:lnTo>
                                <a:lnTo>
                                  <a:pt x="60" y="80"/>
                                </a:lnTo>
                                <a:lnTo>
                                  <a:pt x="73" y="72"/>
                                </a:lnTo>
                                <a:lnTo>
                                  <a:pt x="86" y="59"/>
                                </a:lnTo>
                                <a:lnTo>
                                  <a:pt x="90" y="42"/>
                                </a:lnTo>
                                <a:lnTo>
                                  <a:pt x="86" y="26"/>
                                </a:lnTo>
                                <a:lnTo>
                                  <a:pt x="77" y="13"/>
                                </a:lnTo>
                                <a:lnTo>
                                  <a:pt x="64" y="4"/>
                                </a:lnTo>
                                <a:close/>
                              </a:path>
                            </a:pathLst>
                          </a:custGeom>
                          <a:solidFill>
                            <a:srgbClr val="C60000"/>
                          </a:solidFill>
                          <a:ln w="9525">
                            <a:noFill/>
                            <a:round/>
                            <a:headEnd/>
                            <a:tailEnd/>
                          </a:ln>
                        </p:spPr>
                        <p:txBody>
                          <a:bodyPr/>
                          <a:lstStyle/>
                          <a:p>
                            <a:endParaRPr lang="en-US"/>
                          </a:p>
                        </p:txBody>
                      </p:sp>
                      <p:sp>
                        <p:nvSpPr>
                          <p:cNvPr id="266714" name="Freeform 474"/>
                          <p:cNvSpPr>
                            <a:spLocks/>
                          </p:cNvSpPr>
                          <p:nvPr/>
                        </p:nvSpPr>
                        <p:spPr bwMode="auto">
                          <a:xfrm>
                            <a:off x="1252" y="1356"/>
                            <a:ext cx="69" cy="63"/>
                          </a:xfrm>
                          <a:custGeom>
                            <a:avLst/>
                            <a:gdLst/>
                            <a:ahLst/>
                            <a:cxnLst>
                              <a:cxn ang="0">
                                <a:pos x="47" y="0"/>
                              </a:cxn>
                              <a:cxn ang="0">
                                <a:pos x="34" y="0"/>
                              </a:cxn>
                              <a:cxn ang="0">
                                <a:pos x="22" y="0"/>
                              </a:cxn>
                              <a:cxn ang="0">
                                <a:pos x="9" y="4"/>
                              </a:cxn>
                              <a:cxn ang="0">
                                <a:pos x="0" y="17"/>
                              </a:cxn>
                              <a:cxn ang="0">
                                <a:pos x="0" y="42"/>
                              </a:cxn>
                              <a:cxn ang="0">
                                <a:pos x="9" y="55"/>
                              </a:cxn>
                              <a:cxn ang="0">
                                <a:pos x="17" y="59"/>
                              </a:cxn>
                              <a:cxn ang="0">
                                <a:pos x="30" y="63"/>
                              </a:cxn>
                              <a:cxn ang="0">
                                <a:pos x="43" y="59"/>
                              </a:cxn>
                              <a:cxn ang="0">
                                <a:pos x="56" y="55"/>
                              </a:cxn>
                              <a:cxn ang="0">
                                <a:pos x="64" y="42"/>
                              </a:cxn>
                              <a:cxn ang="0">
                                <a:pos x="69" y="29"/>
                              </a:cxn>
                              <a:cxn ang="0">
                                <a:pos x="64" y="17"/>
                              </a:cxn>
                              <a:cxn ang="0">
                                <a:pos x="60" y="4"/>
                              </a:cxn>
                              <a:cxn ang="0">
                                <a:pos x="47" y="0"/>
                              </a:cxn>
                            </a:cxnLst>
                            <a:rect l="0" t="0" r="r" b="b"/>
                            <a:pathLst>
                              <a:path w="69" h="63">
                                <a:moveTo>
                                  <a:pt x="47" y="0"/>
                                </a:moveTo>
                                <a:lnTo>
                                  <a:pt x="34" y="0"/>
                                </a:lnTo>
                                <a:lnTo>
                                  <a:pt x="22" y="0"/>
                                </a:lnTo>
                                <a:lnTo>
                                  <a:pt x="9" y="4"/>
                                </a:lnTo>
                                <a:lnTo>
                                  <a:pt x="0" y="17"/>
                                </a:lnTo>
                                <a:lnTo>
                                  <a:pt x="0" y="42"/>
                                </a:lnTo>
                                <a:lnTo>
                                  <a:pt x="9" y="55"/>
                                </a:lnTo>
                                <a:lnTo>
                                  <a:pt x="17" y="59"/>
                                </a:lnTo>
                                <a:lnTo>
                                  <a:pt x="30" y="63"/>
                                </a:lnTo>
                                <a:lnTo>
                                  <a:pt x="43" y="59"/>
                                </a:lnTo>
                                <a:lnTo>
                                  <a:pt x="56" y="55"/>
                                </a:lnTo>
                                <a:lnTo>
                                  <a:pt x="64" y="42"/>
                                </a:lnTo>
                                <a:lnTo>
                                  <a:pt x="69" y="29"/>
                                </a:lnTo>
                                <a:lnTo>
                                  <a:pt x="64" y="17"/>
                                </a:lnTo>
                                <a:lnTo>
                                  <a:pt x="60" y="4"/>
                                </a:lnTo>
                                <a:lnTo>
                                  <a:pt x="47" y="0"/>
                                </a:lnTo>
                                <a:close/>
                              </a:path>
                            </a:pathLst>
                          </a:custGeom>
                          <a:solidFill>
                            <a:srgbClr val="D70000"/>
                          </a:solidFill>
                          <a:ln w="9525">
                            <a:noFill/>
                            <a:round/>
                            <a:headEnd/>
                            <a:tailEnd/>
                          </a:ln>
                        </p:spPr>
                        <p:txBody>
                          <a:bodyPr/>
                          <a:lstStyle/>
                          <a:p>
                            <a:endParaRPr lang="en-US"/>
                          </a:p>
                        </p:txBody>
                      </p:sp>
                      <p:sp>
                        <p:nvSpPr>
                          <p:cNvPr id="266715" name="Freeform 475"/>
                          <p:cNvSpPr>
                            <a:spLocks/>
                          </p:cNvSpPr>
                          <p:nvPr/>
                        </p:nvSpPr>
                        <p:spPr bwMode="auto">
                          <a:xfrm>
                            <a:off x="1256" y="1356"/>
                            <a:ext cx="60" cy="63"/>
                          </a:xfrm>
                          <a:custGeom>
                            <a:avLst/>
                            <a:gdLst/>
                            <a:ahLst/>
                            <a:cxnLst>
                              <a:cxn ang="0">
                                <a:pos x="43" y="4"/>
                              </a:cxn>
                              <a:cxn ang="0">
                                <a:pos x="30" y="0"/>
                              </a:cxn>
                              <a:cxn ang="0">
                                <a:pos x="18" y="4"/>
                              </a:cxn>
                              <a:cxn ang="0">
                                <a:pos x="0" y="17"/>
                              </a:cxn>
                              <a:cxn ang="0">
                                <a:pos x="0" y="42"/>
                              </a:cxn>
                              <a:cxn ang="0">
                                <a:pos x="9" y="55"/>
                              </a:cxn>
                              <a:cxn ang="0">
                                <a:pos x="18" y="59"/>
                              </a:cxn>
                              <a:cxn ang="0">
                                <a:pos x="30" y="63"/>
                              </a:cxn>
                              <a:cxn ang="0">
                                <a:pos x="39" y="59"/>
                              </a:cxn>
                              <a:cxn ang="0">
                                <a:pos x="52" y="55"/>
                              </a:cxn>
                              <a:cxn ang="0">
                                <a:pos x="56" y="42"/>
                              </a:cxn>
                              <a:cxn ang="0">
                                <a:pos x="60" y="29"/>
                              </a:cxn>
                              <a:cxn ang="0">
                                <a:pos x="56" y="17"/>
                              </a:cxn>
                              <a:cxn ang="0">
                                <a:pos x="52" y="8"/>
                              </a:cxn>
                              <a:cxn ang="0">
                                <a:pos x="43" y="4"/>
                              </a:cxn>
                            </a:cxnLst>
                            <a:rect l="0" t="0" r="r" b="b"/>
                            <a:pathLst>
                              <a:path w="60" h="63">
                                <a:moveTo>
                                  <a:pt x="43" y="4"/>
                                </a:moveTo>
                                <a:lnTo>
                                  <a:pt x="30" y="0"/>
                                </a:lnTo>
                                <a:lnTo>
                                  <a:pt x="18" y="4"/>
                                </a:lnTo>
                                <a:lnTo>
                                  <a:pt x="0" y="17"/>
                                </a:lnTo>
                                <a:lnTo>
                                  <a:pt x="0" y="42"/>
                                </a:lnTo>
                                <a:lnTo>
                                  <a:pt x="9" y="55"/>
                                </a:lnTo>
                                <a:lnTo>
                                  <a:pt x="18" y="59"/>
                                </a:lnTo>
                                <a:lnTo>
                                  <a:pt x="30" y="63"/>
                                </a:lnTo>
                                <a:lnTo>
                                  <a:pt x="39" y="59"/>
                                </a:lnTo>
                                <a:lnTo>
                                  <a:pt x="52" y="55"/>
                                </a:lnTo>
                                <a:lnTo>
                                  <a:pt x="56" y="42"/>
                                </a:lnTo>
                                <a:lnTo>
                                  <a:pt x="60" y="29"/>
                                </a:lnTo>
                                <a:lnTo>
                                  <a:pt x="56" y="17"/>
                                </a:lnTo>
                                <a:lnTo>
                                  <a:pt x="52" y="8"/>
                                </a:lnTo>
                                <a:lnTo>
                                  <a:pt x="43" y="4"/>
                                </a:lnTo>
                                <a:close/>
                              </a:path>
                            </a:pathLst>
                          </a:custGeom>
                          <a:solidFill>
                            <a:srgbClr val="E50000"/>
                          </a:solidFill>
                          <a:ln w="9525">
                            <a:noFill/>
                            <a:round/>
                            <a:headEnd/>
                            <a:tailEnd/>
                          </a:ln>
                        </p:spPr>
                        <p:txBody>
                          <a:bodyPr/>
                          <a:lstStyle/>
                          <a:p>
                            <a:endParaRPr lang="en-US"/>
                          </a:p>
                        </p:txBody>
                      </p:sp>
                      <p:sp>
                        <p:nvSpPr>
                          <p:cNvPr id="266716" name="Freeform 476"/>
                          <p:cNvSpPr>
                            <a:spLocks/>
                          </p:cNvSpPr>
                          <p:nvPr/>
                        </p:nvSpPr>
                        <p:spPr bwMode="auto">
                          <a:xfrm>
                            <a:off x="1265" y="1364"/>
                            <a:ext cx="43" cy="47"/>
                          </a:xfrm>
                          <a:custGeom>
                            <a:avLst/>
                            <a:gdLst/>
                            <a:ahLst/>
                            <a:cxnLst>
                              <a:cxn ang="0">
                                <a:pos x="30" y="0"/>
                              </a:cxn>
                              <a:cxn ang="0">
                                <a:pos x="13" y="0"/>
                              </a:cxn>
                              <a:cxn ang="0">
                                <a:pos x="0" y="13"/>
                              </a:cxn>
                              <a:cxn ang="0">
                                <a:pos x="0" y="30"/>
                              </a:cxn>
                              <a:cxn ang="0">
                                <a:pos x="13" y="47"/>
                              </a:cxn>
                              <a:cxn ang="0">
                                <a:pos x="30" y="47"/>
                              </a:cxn>
                              <a:cxn ang="0">
                                <a:pos x="43" y="30"/>
                              </a:cxn>
                              <a:cxn ang="0">
                                <a:pos x="43" y="13"/>
                              </a:cxn>
                              <a:cxn ang="0">
                                <a:pos x="30" y="0"/>
                              </a:cxn>
                            </a:cxnLst>
                            <a:rect l="0" t="0" r="r" b="b"/>
                            <a:pathLst>
                              <a:path w="43" h="47">
                                <a:moveTo>
                                  <a:pt x="30" y="0"/>
                                </a:moveTo>
                                <a:lnTo>
                                  <a:pt x="13" y="0"/>
                                </a:lnTo>
                                <a:lnTo>
                                  <a:pt x="0" y="13"/>
                                </a:lnTo>
                                <a:lnTo>
                                  <a:pt x="0" y="30"/>
                                </a:lnTo>
                                <a:lnTo>
                                  <a:pt x="13" y="47"/>
                                </a:lnTo>
                                <a:lnTo>
                                  <a:pt x="30" y="47"/>
                                </a:lnTo>
                                <a:lnTo>
                                  <a:pt x="43" y="30"/>
                                </a:lnTo>
                                <a:lnTo>
                                  <a:pt x="43" y="13"/>
                                </a:lnTo>
                                <a:lnTo>
                                  <a:pt x="30" y="0"/>
                                </a:lnTo>
                                <a:close/>
                              </a:path>
                            </a:pathLst>
                          </a:custGeom>
                          <a:solidFill>
                            <a:srgbClr val="F00000"/>
                          </a:solidFill>
                          <a:ln w="9525">
                            <a:noFill/>
                            <a:round/>
                            <a:headEnd/>
                            <a:tailEnd/>
                          </a:ln>
                        </p:spPr>
                        <p:txBody>
                          <a:bodyPr/>
                          <a:lstStyle/>
                          <a:p>
                            <a:endParaRPr lang="en-US"/>
                          </a:p>
                        </p:txBody>
                      </p:sp>
                      <p:sp>
                        <p:nvSpPr>
                          <p:cNvPr id="266717" name="Freeform 477"/>
                          <p:cNvSpPr>
                            <a:spLocks/>
                          </p:cNvSpPr>
                          <p:nvPr/>
                        </p:nvSpPr>
                        <p:spPr bwMode="auto">
                          <a:xfrm>
                            <a:off x="1274" y="1373"/>
                            <a:ext cx="25" cy="25"/>
                          </a:xfrm>
                          <a:custGeom>
                            <a:avLst/>
                            <a:gdLst/>
                            <a:ahLst/>
                            <a:cxnLst>
                              <a:cxn ang="0">
                                <a:pos x="17" y="0"/>
                              </a:cxn>
                              <a:cxn ang="0">
                                <a:pos x="8" y="0"/>
                              </a:cxn>
                              <a:cxn ang="0">
                                <a:pos x="0" y="8"/>
                              </a:cxn>
                              <a:cxn ang="0">
                                <a:pos x="0" y="17"/>
                              </a:cxn>
                              <a:cxn ang="0">
                                <a:pos x="4" y="25"/>
                              </a:cxn>
                              <a:cxn ang="0">
                                <a:pos x="17" y="25"/>
                              </a:cxn>
                              <a:cxn ang="0">
                                <a:pos x="25" y="17"/>
                              </a:cxn>
                              <a:cxn ang="0">
                                <a:pos x="25" y="8"/>
                              </a:cxn>
                              <a:cxn ang="0">
                                <a:pos x="17" y="0"/>
                              </a:cxn>
                            </a:cxnLst>
                            <a:rect l="0" t="0" r="r" b="b"/>
                            <a:pathLst>
                              <a:path w="25" h="25">
                                <a:moveTo>
                                  <a:pt x="17" y="0"/>
                                </a:moveTo>
                                <a:lnTo>
                                  <a:pt x="8" y="0"/>
                                </a:lnTo>
                                <a:lnTo>
                                  <a:pt x="0" y="8"/>
                                </a:lnTo>
                                <a:lnTo>
                                  <a:pt x="0" y="17"/>
                                </a:lnTo>
                                <a:lnTo>
                                  <a:pt x="4" y="25"/>
                                </a:lnTo>
                                <a:lnTo>
                                  <a:pt x="17" y="25"/>
                                </a:lnTo>
                                <a:lnTo>
                                  <a:pt x="25" y="17"/>
                                </a:lnTo>
                                <a:lnTo>
                                  <a:pt x="25" y="8"/>
                                </a:lnTo>
                                <a:lnTo>
                                  <a:pt x="17" y="0"/>
                                </a:lnTo>
                                <a:close/>
                              </a:path>
                            </a:pathLst>
                          </a:custGeom>
                          <a:solidFill>
                            <a:srgbClr val="F70000"/>
                          </a:solidFill>
                          <a:ln w="9525">
                            <a:noFill/>
                            <a:round/>
                            <a:headEnd/>
                            <a:tailEnd/>
                          </a:ln>
                        </p:spPr>
                        <p:txBody>
                          <a:bodyPr/>
                          <a:lstStyle/>
                          <a:p>
                            <a:endParaRPr lang="en-US"/>
                          </a:p>
                        </p:txBody>
                      </p:sp>
                      <p:sp>
                        <p:nvSpPr>
                          <p:cNvPr id="266718" name="Freeform 478"/>
                          <p:cNvSpPr>
                            <a:spLocks/>
                          </p:cNvSpPr>
                          <p:nvPr/>
                        </p:nvSpPr>
                        <p:spPr bwMode="auto">
                          <a:xfrm>
                            <a:off x="1282" y="1381"/>
                            <a:ext cx="9" cy="9"/>
                          </a:xfrm>
                          <a:custGeom>
                            <a:avLst/>
                            <a:gdLst/>
                            <a:ahLst/>
                            <a:cxnLst>
                              <a:cxn ang="0">
                                <a:pos x="9" y="0"/>
                              </a:cxn>
                              <a:cxn ang="0">
                                <a:pos x="4" y="0"/>
                              </a:cxn>
                              <a:cxn ang="0">
                                <a:pos x="0" y="0"/>
                              </a:cxn>
                              <a:cxn ang="0">
                                <a:pos x="0" y="4"/>
                              </a:cxn>
                              <a:cxn ang="0">
                                <a:pos x="0" y="9"/>
                              </a:cxn>
                              <a:cxn ang="0">
                                <a:pos x="4" y="9"/>
                              </a:cxn>
                              <a:cxn ang="0">
                                <a:pos x="9" y="9"/>
                              </a:cxn>
                              <a:cxn ang="0">
                                <a:pos x="9" y="4"/>
                              </a:cxn>
                              <a:cxn ang="0">
                                <a:pos x="9" y="0"/>
                              </a:cxn>
                            </a:cxnLst>
                            <a:rect l="0" t="0" r="r" b="b"/>
                            <a:pathLst>
                              <a:path w="9" h="9">
                                <a:moveTo>
                                  <a:pt x="9" y="0"/>
                                </a:moveTo>
                                <a:lnTo>
                                  <a:pt x="4" y="0"/>
                                </a:lnTo>
                                <a:lnTo>
                                  <a:pt x="0" y="0"/>
                                </a:lnTo>
                                <a:lnTo>
                                  <a:pt x="0" y="4"/>
                                </a:lnTo>
                                <a:lnTo>
                                  <a:pt x="0" y="9"/>
                                </a:lnTo>
                                <a:lnTo>
                                  <a:pt x="4" y="9"/>
                                </a:lnTo>
                                <a:lnTo>
                                  <a:pt x="9" y="9"/>
                                </a:lnTo>
                                <a:lnTo>
                                  <a:pt x="9" y="4"/>
                                </a:lnTo>
                                <a:lnTo>
                                  <a:pt x="9" y="0"/>
                                </a:lnTo>
                                <a:close/>
                              </a:path>
                            </a:pathLst>
                          </a:custGeom>
                          <a:solidFill>
                            <a:srgbClr val="FC0000"/>
                          </a:solidFill>
                          <a:ln w="9525">
                            <a:noFill/>
                            <a:round/>
                            <a:headEnd/>
                            <a:tailEnd/>
                          </a:ln>
                        </p:spPr>
                        <p:txBody>
                          <a:bodyPr/>
                          <a:lstStyle/>
                          <a:p>
                            <a:endParaRPr lang="en-US"/>
                          </a:p>
                        </p:txBody>
                      </p:sp>
                    </p:grpSp>
                    <p:sp>
                      <p:nvSpPr>
                        <p:cNvPr id="266719" name="Freeform 479"/>
                        <p:cNvSpPr>
                          <a:spLocks/>
                        </p:cNvSpPr>
                        <p:nvPr/>
                      </p:nvSpPr>
                      <p:spPr bwMode="auto">
                        <a:xfrm>
                          <a:off x="1205" y="1309"/>
                          <a:ext cx="171" cy="165"/>
                        </a:xfrm>
                        <a:custGeom>
                          <a:avLst/>
                          <a:gdLst/>
                          <a:ahLst/>
                          <a:cxnLst>
                            <a:cxn ang="0">
                              <a:pos x="120" y="9"/>
                            </a:cxn>
                            <a:cxn ang="0">
                              <a:pos x="86" y="0"/>
                            </a:cxn>
                            <a:cxn ang="0">
                              <a:pos x="56" y="5"/>
                            </a:cxn>
                            <a:cxn ang="0">
                              <a:pos x="26" y="26"/>
                            </a:cxn>
                            <a:cxn ang="0">
                              <a:pos x="4" y="47"/>
                            </a:cxn>
                            <a:cxn ang="0">
                              <a:pos x="0" y="81"/>
                            </a:cxn>
                            <a:cxn ang="0">
                              <a:pos x="4" y="110"/>
                            </a:cxn>
                            <a:cxn ang="0">
                              <a:pos x="21" y="140"/>
                            </a:cxn>
                            <a:cxn ang="0">
                              <a:pos x="47" y="157"/>
                            </a:cxn>
                            <a:cxn ang="0">
                              <a:pos x="81" y="165"/>
                            </a:cxn>
                            <a:cxn ang="0">
                              <a:pos x="111" y="161"/>
                            </a:cxn>
                            <a:cxn ang="0">
                              <a:pos x="141" y="144"/>
                            </a:cxn>
                            <a:cxn ang="0">
                              <a:pos x="163" y="114"/>
                            </a:cxn>
                            <a:cxn ang="0">
                              <a:pos x="171" y="81"/>
                            </a:cxn>
                            <a:cxn ang="0">
                              <a:pos x="163" y="51"/>
                            </a:cxn>
                            <a:cxn ang="0">
                              <a:pos x="146" y="26"/>
                            </a:cxn>
                            <a:cxn ang="0">
                              <a:pos x="120" y="9"/>
                            </a:cxn>
                          </a:cxnLst>
                          <a:rect l="0" t="0" r="r" b="b"/>
                          <a:pathLst>
                            <a:path w="171" h="165">
                              <a:moveTo>
                                <a:pt x="120" y="9"/>
                              </a:moveTo>
                              <a:lnTo>
                                <a:pt x="86" y="0"/>
                              </a:lnTo>
                              <a:lnTo>
                                <a:pt x="56" y="5"/>
                              </a:lnTo>
                              <a:lnTo>
                                <a:pt x="26" y="26"/>
                              </a:lnTo>
                              <a:lnTo>
                                <a:pt x="4" y="47"/>
                              </a:lnTo>
                              <a:lnTo>
                                <a:pt x="0" y="81"/>
                              </a:lnTo>
                              <a:lnTo>
                                <a:pt x="4" y="110"/>
                              </a:lnTo>
                              <a:lnTo>
                                <a:pt x="21" y="140"/>
                              </a:lnTo>
                              <a:lnTo>
                                <a:pt x="47" y="157"/>
                              </a:lnTo>
                              <a:lnTo>
                                <a:pt x="81" y="165"/>
                              </a:lnTo>
                              <a:lnTo>
                                <a:pt x="111" y="161"/>
                              </a:lnTo>
                              <a:lnTo>
                                <a:pt x="141" y="144"/>
                              </a:lnTo>
                              <a:lnTo>
                                <a:pt x="163" y="114"/>
                              </a:lnTo>
                              <a:lnTo>
                                <a:pt x="171" y="81"/>
                              </a:lnTo>
                              <a:lnTo>
                                <a:pt x="163" y="51"/>
                              </a:lnTo>
                              <a:lnTo>
                                <a:pt x="146" y="26"/>
                              </a:lnTo>
                              <a:lnTo>
                                <a:pt x="120" y="9"/>
                              </a:lnTo>
                              <a:close/>
                            </a:path>
                          </a:pathLst>
                        </a:custGeom>
                        <a:noFill/>
                        <a:ln w="6350">
                          <a:solidFill>
                            <a:srgbClr val="000000"/>
                          </a:solidFill>
                          <a:prstDash val="solid"/>
                          <a:round/>
                          <a:headEnd/>
                          <a:tailEnd/>
                        </a:ln>
                      </p:spPr>
                      <p:txBody>
                        <a:bodyPr/>
                        <a:lstStyle/>
                        <a:p>
                          <a:endParaRPr lang="en-US"/>
                        </a:p>
                      </p:txBody>
                    </p:sp>
                  </p:grpSp>
                  <p:grpSp>
                    <p:nvGrpSpPr>
                      <p:cNvPr id="817" name="Group 480"/>
                      <p:cNvGrpSpPr>
                        <a:grpSpLocks/>
                      </p:cNvGrpSpPr>
                      <p:nvPr/>
                    </p:nvGrpSpPr>
                    <p:grpSpPr bwMode="auto">
                      <a:xfrm>
                        <a:off x="3409" y="1661"/>
                        <a:ext cx="171" cy="173"/>
                        <a:chOff x="1081" y="1272"/>
                        <a:chExt cx="171" cy="173"/>
                      </a:xfrm>
                    </p:grpSpPr>
                    <p:grpSp>
                      <p:nvGrpSpPr>
                        <p:cNvPr id="818" name="Group 481"/>
                        <p:cNvGrpSpPr>
                          <a:grpSpLocks/>
                        </p:cNvGrpSpPr>
                        <p:nvPr/>
                      </p:nvGrpSpPr>
                      <p:grpSpPr bwMode="auto">
                        <a:xfrm>
                          <a:off x="1081" y="1272"/>
                          <a:ext cx="171" cy="173"/>
                          <a:chOff x="1081" y="1272"/>
                          <a:chExt cx="171" cy="173"/>
                        </a:xfrm>
                      </p:grpSpPr>
                      <p:sp>
                        <p:nvSpPr>
                          <p:cNvPr id="266722" name="Freeform 482"/>
                          <p:cNvSpPr>
                            <a:spLocks/>
                          </p:cNvSpPr>
                          <p:nvPr/>
                        </p:nvSpPr>
                        <p:spPr bwMode="auto">
                          <a:xfrm>
                            <a:off x="1081" y="1272"/>
                            <a:ext cx="171" cy="173"/>
                          </a:xfrm>
                          <a:custGeom>
                            <a:avLst/>
                            <a:gdLst/>
                            <a:ahLst/>
                            <a:cxnLst>
                              <a:cxn ang="0">
                                <a:pos x="116" y="8"/>
                              </a:cxn>
                              <a:cxn ang="0">
                                <a:pos x="81" y="0"/>
                              </a:cxn>
                              <a:cxn ang="0">
                                <a:pos x="51" y="4"/>
                              </a:cxn>
                              <a:cxn ang="0">
                                <a:pos x="26" y="25"/>
                              </a:cxn>
                              <a:cxn ang="0">
                                <a:pos x="4" y="50"/>
                              </a:cxn>
                              <a:cxn ang="0">
                                <a:pos x="0" y="88"/>
                              </a:cxn>
                              <a:cxn ang="0">
                                <a:pos x="4" y="118"/>
                              </a:cxn>
                              <a:cxn ang="0">
                                <a:pos x="21" y="147"/>
                              </a:cxn>
                              <a:cxn ang="0">
                                <a:pos x="47" y="164"/>
                              </a:cxn>
                              <a:cxn ang="0">
                                <a:pos x="81" y="173"/>
                              </a:cxn>
                              <a:cxn ang="0">
                                <a:pos x="111" y="168"/>
                              </a:cxn>
                              <a:cxn ang="0">
                                <a:pos x="141" y="151"/>
                              </a:cxn>
                              <a:cxn ang="0">
                                <a:pos x="163" y="122"/>
                              </a:cxn>
                              <a:cxn ang="0">
                                <a:pos x="171" y="88"/>
                              </a:cxn>
                              <a:cxn ang="0">
                                <a:pos x="163" y="54"/>
                              </a:cxn>
                              <a:cxn ang="0">
                                <a:pos x="145" y="25"/>
                              </a:cxn>
                              <a:cxn ang="0">
                                <a:pos x="116" y="8"/>
                              </a:cxn>
                            </a:cxnLst>
                            <a:rect l="0" t="0" r="r" b="b"/>
                            <a:pathLst>
                              <a:path w="171" h="173">
                                <a:moveTo>
                                  <a:pt x="116" y="8"/>
                                </a:moveTo>
                                <a:lnTo>
                                  <a:pt x="81" y="0"/>
                                </a:lnTo>
                                <a:lnTo>
                                  <a:pt x="51" y="4"/>
                                </a:lnTo>
                                <a:lnTo>
                                  <a:pt x="26" y="25"/>
                                </a:lnTo>
                                <a:lnTo>
                                  <a:pt x="4" y="50"/>
                                </a:lnTo>
                                <a:lnTo>
                                  <a:pt x="0" y="88"/>
                                </a:lnTo>
                                <a:lnTo>
                                  <a:pt x="4" y="118"/>
                                </a:lnTo>
                                <a:lnTo>
                                  <a:pt x="21" y="147"/>
                                </a:lnTo>
                                <a:lnTo>
                                  <a:pt x="47" y="164"/>
                                </a:lnTo>
                                <a:lnTo>
                                  <a:pt x="81" y="173"/>
                                </a:lnTo>
                                <a:lnTo>
                                  <a:pt x="111" y="168"/>
                                </a:lnTo>
                                <a:lnTo>
                                  <a:pt x="141" y="151"/>
                                </a:lnTo>
                                <a:lnTo>
                                  <a:pt x="163" y="122"/>
                                </a:lnTo>
                                <a:lnTo>
                                  <a:pt x="171" y="88"/>
                                </a:lnTo>
                                <a:lnTo>
                                  <a:pt x="163" y="54"/>
                                </a:lnTo>
                                <a:lnTo>
                                  <a:pt x="145" y="25"/>
                                </a:lnTo>
                                <a:lnTo>
                                  <a:pt x="116" y="8"/>
                                </a:lnTo>
                                <a:close/>
                              </a:path>
                            </a:pathLst>
                          </a:custGeom>
                          <a:solidFill>
                            <a:srgbClr val="172F76"/>
                          </a:solidFill>
                          <a:ln w="9525">
                            <a:noFill/>
                            <a:round/>
                            <a:headEnd/>
                            <a:tailEnd/>
                          </a:ln>
                        </p:spPr>
                        <p:txBody>
                          <a:bodyPr/>
                          <a:lstStyle/>
                          <a:p>
                            <a:endParaRPr lang="en-US"/>
                          </a:p>
                        </p:txBody>
                      </p:sp>
                      <p:sp>
                        <p:nvSpPr>
                          <p:cNvPr id="266723" name="Freeform 483"/>
                          <p:cNvSpPr>
                            <a:spLocks/>
                          </p:cNvSpPr>
                          <p:nvPr/>
                        </p:nvSpPr>
                        <p:spPr bwMode="auto">
                          <a:xfrm>
                            <a:off x="1081" y="1276"/>
                            <a:ext cx="158" cy="160"/>
                          </a:xfrm>
                          <a:custGeom>
                            <a:avLst/>
                            <a:gdLst/>
                            <a:ahLst/>
                            <a:cxnLst>
                              <a:cxn ang="0">
                                <a:pos x="107" y="4"/>
                              </a:cxn>
                              <a:cxn ang="0">
                                <a:pos x="77" y="0"/>
                              </a:cxn>
                              <a:cxn ang="0">
                                <a:pos x="51" y="4"/>
                              </a:cxn>
                              <a:cxn ang="0">
                                <a:pos x="26" y="21"/>
                              </a:cxn>
                              <a:cxn ang="0">
                                <a:pos x="4" y="46"/>
                              </a:cxn>
                              <a:cxn ang="0">
                                <a:pos x="0" y="76"/>
                              </a:cxn>
                              <a:cxn ang="0">
                                <a:pos x="4" y="105"/>
                              </a:cxn>
                              <a:cxn ang="0">
                                <a:pos x="21" y="135"/>
                              </a:cxn>
                              <a:cxn ang="0">
                                <a:pos x="47" y="152"/>
                              </a:cxn>
                              <a:cxn ang="0">
                                <a:pos x="77" y="160"/>
                              </a:cxn>
                              <a:cxn ang="0">
                                <a:pos x="107" y="152"/>
                              </a:cxn>
                              <a:cxn ang="0">
                                <a:pos x="133" y="135"/>
                              </a:cxn>
                              <a:cxn ang="0">
                                <a:pos x="154" y="105"/>
                              </a:cxn>
                              <a:cxn ang="0">
                                <a:pos x="158" y="76"/>
                              </a:cxn>
                              <a:cxn ang="0">
                                <a:pos x="154" y="46"/>
                              </a:cxn>
                              <a:cxn ang="0">
                                <a:pos x="137" y="21"/>
                              </a:cxn>
                              <a:cxn ang="0">
                                <a:pos x="107" y="4"/>
                              </a:cxn>
                            </a:cxnLst>
                            <a:rect l="0" t="0" r="r" b="b"/>
                            <a:pathLst>
                              <a:path w="158" h="160">
                                <a:moveTo>
                                  <a:pt x="107" y="4"/>
                                </a:moveTo>
                                <a:lnTo>
                                  <a:pt x="77" y="0"/>
                                </a:lnTo>
                                <a:lnTo>
                                  <a:pt x="51" y="4"/>
                                </a:lnTo>
                                <a:lnTo>
                                  <a:pt x="26" y="21"/>
                                </a:lnTo>
                                <a:lnTo>
                                  <a:pt x="4" y="46"/>
                                </a:lnTo>
                                <a:lnTo>
                                  <a:pt x="0" y="76"/>
                                </a:lnTo>
                                <a:lnTo>
                                  <a:pt x="4" y="105"/>
                                </a:lnTo>
                                <a:lnTo>
                                  <a:pt x="21" y="135"/>
                                </a:lnTo>
                                <a:lnTo>
                                  <a:pt x="47" y="152"/>
                                </a:lnTo>
                                <a:lnTo>
                                  <a:pt x="77" y="160"/>
                                </a:lnTo>
                                <a:lnTo>
                                  <a:pt x="107" y="152"/>
                                </a:lnTo>
                                <a:lnTo>
                                  <a:pt x="133" y="135"/>
                                </a:lnTo>
                                <a:lnTo>
                                  <a:pt x="154" y="105"/>
                                </a:lnTo>
                                <a:lnTo>
                                  <a:pt x="158" y="76"/>
                                </a:lnTo>
                                <a:lnTo>
                                  <a:pt x="154" y="46"/>
                                </a:lnTo>
                                <a:lnTo>
                                  <a:pt x="137" y="21"/>
                                </a:lnTo>
                                <a:lnTo>
                                  <a:pt x="107" y="4"/>
                                </a:lnTo>
                                <a:close/>
                              </a:path>
                            </a:pathLst>
                          </a:custGeom>
                          <a:solidFill>
                            <a:srgbClr val="18317B"/>
                          </a:solidFill>
                          <a:ln w="9525">
                            <a:noFill/>
                            <a:round/>
                            <a:headEnd/>
                            <a:tailEnd/>
                          </a:ln>
                        </p:spPr>
                        <p:txBody>
                          <a:bodyPr/>
                          <a:lstStyle/>
                          <a:p>
                            <a:endParaRPr lang="en-US"/>
                          </a:p>
                        </p:txBody>
                      </p:sp>
                      <p:sp>
                        <p:nvSpPr>
                          <p:cNvPr id="266724" name="Freeform 484"/>
                          <p:cNvSpPr>
                            <a:spLocks/>
                          </p:cNvSpPr>
                          <p:nvPr/>
                        </p:nvSpPr>
                        <p:spPr bwMode="auto">
                          <a:xfrm>
                            <a:off x="1090" y="1280"/>
                            <a:ext cx="141" cy="148"/>
                          </a:xfrm>
                          <a:custGeom>
                            <a:avLst/>
                            <a:gdLst/>
                            <a:ahLst/>
                            <a:cxnLst>
                              <a:cxn ang="0">
                                <a:pos x="98" y="8"/>
                              </a:cxn>
                              <a:cxn ang="0">
                                <a:pos x="68" y="0"/>
                              </a:cxn>
                              <a:cxn ang="0">
                                <a:pos x="42" y="8"/>
                              </a:cxn>
                              <a:cxn ang="0">
                                <a:pos x="21" y="21"/>
                              </a:cxn>
                              <a:cxn ang="0">
                                <a:pos x="4" y="42"/>
                              </a:cxn>
                              <a:cxn ang="0">
                                <a:pos x="0" y="76"/>
                              </a:cxn>
                              <a:cxn ang="0">
                                <a:pos x="4" y="101"/>
                              </a:cxn>
                              <a:cxn ang="0">
                                <a:pos x="17" y="127"/>
                              </a:cxn>
                              <a:cxn ang="0">
                                <a:pos x="38" y="139"/>
                              </a:cxn>
                              <a:cxn ang="0">
                                <a:pos x="68" y="148"/>
                              </a:cxn>
                              <a:cxn ang="0">
                                <a:pos x="94" y="143"/>
                              </a:cxn>
                              <a:cxn ang="0">
                                <a:pos x="119" y="127"/>
                              </a:cxn>
                              <a:cxn ang="0">
                                <a:pos x="136" y="105"/>
                              </a:cxn>
                              <a:cxn ang="0">
                                <a:pos x="141" y="76"/>
                              </a:cxn>
                              <a:cxn ang="0">
                                <a:pos x="136" y="46"/>
                              </a:cxn>
                              <a:cxn ang="0">
                                <a:pos x="124" y="21"/>
                              </a:cxn>
                              <a:cxn ang="0">
                                <a:pos x="98" y="8"/>
                              </a:cxn>
                            </a:cxnLst>
                            <a:rect l="0" t="0" r="r" b="b"/>
                            <a:pathLst>
                              <a:path w="141" h="148">
                                <a:moveTo>
                                  <a:pt x="98" y="8"/>
                                </a:moveTo>
                                <a:lnTo>
                                  <a:pt x="68" y="0"/>
                                </a:lnTo>
                                <a:lnTo>
                                  <a:pt x="42" y="8"/>
                                </a:lnTo>
                                <a:lnTo>
                                  <a:pt x="21" y="21"/>
                                </a:lnTo>
                                <a:lnTo>
                                  <a:pt x="4" y="42"/>
                                </a:lnTo>
                                <a:lnTo>
                                  <a:pt x="0" y="76"/>
                                </a:lnTo>
                                <a:lnTo>
                                  <a:pt x="4" y="101"/>
                                </a:lnTo>
                                <a:lnTo>
                                  <a:pt x="17" y="127"/>
                                </a:lnTo>
                                <a:lnTo>
                                  <a:pt x="38" y="139"/>
                                </a:lnTo>
                                <a:lnTo>
                                  <a:pt x="68" y="148"/>
                                </a:lnTo>
                                <a:lnTo>
                                  <a:pt x="94" y="143"/>
                                </a:lnTo>
                                <a:lnTo>
                                  <a:pt x="119" y="127"/>
                                </a:lnTo>
                                <a:lnTo>
                                  <a:pt x="136" y="105"/>
                                </a:lnTo>
                                <a:lnTo>
                                  <a:pt x="141" y="76"/>
                                </a:lnTo>
                                <a:lnTo>
                                  <a:pt x="136" y="46"/>
                                </a:lnTo>
                                <a:lnTo>
                                  <a:pt x="124" y="21"/>
                                </a:lnTo>
                                <a:lnTo>
                                  <a:pt x="98" y="8"/>
                                </a:lnTo>
                                <a:close/>
                              </a:path>
                            </a:pathLst>
                          </a:custGeom>
                          <a:solidFill>
                            <a:srgbClr val="193484"/>
                          </a:solidFill>
                          <a:ln w="9525">
                            <a:noFill/>
                            <a:round/>
                            <a:headEnd/>
                            <a:tailEnd/>
                          </a:ln>
                        </p:spPr>
                        <p:txBody>
                          <a:bodyPr/>
                          <a:lstStyle/>
                          <a:p>
                            <a:endParaRPr lang="en-US"/>
                          </a:p>
                        </p:txBody>
                      </p:sp>
                      <p:sp>
                        <p:nvSpPr>
                          <p:cNvPr id="266725" name="Freeform 485"/>
                          <p:cNvSpPr>
                            <a:spLocks/>
                          </p:cNvSpPr>
                          <p:nvPr/>
                        </p:nvSpPr>
                        <p:spPr bwMode="auto">
                          <a:xfrm>
                            <a:off x="1098" y="1288"/>
                            <a:ext cx="124" cy="131"/>
                          </a:xfrm>
                          <a:custGeom>
                            <a:avLst/>
                            <a:gdLst/>
                            <a:ahLst/>
                            <a:cxnLst>
                              <a:cxn ang="0">
                                <a:pos x="86" y="9"/>
                              </a:cxn>
                              <a:cxn ang="0">
                                <a:pos x="64" y="0"/>
                              </a:cxn>
                              <a:cxn ang="0">
                                <a:pos x="39" y="5"/>
                              </a:cxn>
                              <a:cxn ang="0">
                                <a:pos x="21" y="17"/>
                              </a:cxn>
                              <a:cxn ang="0">
                                <a:pos x="4" y="38"/>
                              </a:cxn>
                              <a:cxn ang="0">
                                <a:pos x="0" y="68"/>
                              </a:cxn>
                              <a:cxn ang="0">
                                <a:pos x="4" y="89"/>
                              </a:cxn>
                              <a:cxn ang="0">
                                <a:pos x="17" y="110"/>
                              </a:cxn>
                              <a:cxn ang="0">
                                <a:pos x="34" y="123"/>
                              </a:cxn>
                              <a:cxn ang="0">
                                <a:pos x="60" y="131"/>
                              </a:cxn>
                              <a:cxn ang="0">
                                <a:pos x="86" y="127"/>
                              </a:cxn>
                              <a:cxn ang="0">
                                <a:pos x="107" y="114"/>
                              </a:cxn>
                              <a:cxn ang="0">
                                <a:pos x="120" y="93"/>
                              </a:cxn>
                              <a:cxn ang="0">
                                <a:pos x="124" y="72"/>
                              </a:cxn>
                              <a:cxn ang="0">
                                <a:pos x="120" y="43"/>
                              </a:cxn>
                              <a:cxn ang="0">
                                <a:pos x="107" y="21"/>
                              </a:cxn>
                              <a:cxn ang="0">
                                <a:pos x="86" y="9"/>
                              </a:cxn>
                            </a:cxnLst>
                            <a:rect l="0" t="0" r="r" b="b"/>
                            <a:pathLst>
                              <a:path w="124" h="131">
                                <a:moveTo>
                                  <a:pt x="86" y="9"/>
                                </a:moveTo>
                                <a:lnTo>
                                  <a:pt x="64" y="0"/>
                                </a:lnTo>
                                <a:lnTo>
                                  <a:pt x="39" y="5"/>
                                </a:lnTo>
                                <a:lnTo>
                                  <a:pt x="21" y="17"/>
                                </a:lnTo>
                                <a:lnTo>
                                  <a:pt x="4" y="38"/>
                                </a:lnTo>
                                <a:lnTo>
                                  <a:pt x="0" y="68"/>
                                </a:lnTo>
                                <a:lnTo>
                                  <a:pt x="4" y="89"/>
                                </a:lnTo>
                                <a:lnTo>
                                  <a:pt x="17" y="110"/>
                                </a:lnTo>
                                <a:lnTo>
                                  <a:pt x="34" y="123"/>
                                </a:lnTo>
                                <a:lnTo>
                                  <a:pt x="60" y="131"/>
                                </a:lnTo>
                                <a:lnTo>
                                  <a:pt x="86" y="127"/>
                                </a:lnTo>
                                <a:lnTo>
                                  <a:pt x="107" y="114"/>
                                </a:lnTo>
                                <a:lnTo>
                                  <a:pt x="120" y="93"/>
                                </a:lnTo>
                                <a:lnTo>
                                  <a:pt x="124" y="72"/>
                                </a:lnTo>
                                <a:lnTo>
                                  <a:pt x="120" y="43"/>
                                </a:lnTo>
                                <a:lnTo>
                                  <a:pt x="107" y="21"/>
                                </a:lnTo>
                                <a:lnTo>
                                  <a:pt x="86" y="9"/>
                                </a:lnTo>
                                <a:close/>
                              </a:path>
                            </a:pathLst>
                          </a:custGeom>
                          <a:solidFill>
                            <a:srgbClr val="1C3991"/>
                          </a:solidFill>
                          <a:ln w="9525">
                            <a:noFill/>
                            <a:round/>
                            <a:headEnd/>
                            <a:tailEnd/>
                          </a:ln>
                        </p:spPr>
                        <p:txBody>
                          <a:bodyPr/>
                          <a:lstStyle/>
                          <a:p>
                            <a:endParaRPr lang="en-US"/>
                          </a:p>
                        </p:txBody>
                      </p:sp>
                      <p:sp>
                        <p:nvSpPr>
                          <p:cNvPr id="266726" name="Freeform 486"/>
                          <p:cNvSpPr>
                            <a:spLocks/>
                          </p:cNvSpPr>
                          <p:nvPr/>
                        </p:nvSpPr>
                        <p:spPr bwMode="auto">
                          <a:xfrm>
                            <a:off x="1102" y="1293"/>
                            <a:ext cx="116" cy="122"/>
                          </a:xfrm>
                          <a:custGeom>
                            <a:avLst/>
                            <a:gdLst/>
                            <a:ahLst/>
                            <a:cxnLst>
                              <a:cxn ang="0">
                                <a:pos x="82" y="8"/>
                              </a:cxn>
                              <a:cxn ang="0">
                                <a:pos x="60" y="0"/>
                              </a:cxn>
                              <a:cxn ang="0">
                                <a:pos x="39" y="4"/>
                              </a:cxn>
                              <a:cxn ang="0">
                                <a:pos x="17" y="16"/>
                              </a:cxn>
                              <a:cxn ang="0">
                                <a:pos x="5" y="33"/>
                              </a:cxn>
                              <a:cxn ang="0">
                                <a:pos x="0" y="63"/>
                              </a:cxn>
                              <a:cxn ang="0">
                                <a:pos x="5" y="84"/>
                              </a:cxn>
                              <a:cxn ang="0">
                                <a:pos x="17" y="101"/>
                              </a:cxn>
                              <a:cxn ang="0">
                                <a:pos x="35" y="114"/>
                              </a:cxn>
                              <a:cxn ang="0">
                                <a:pos x="56" y="122"/>
                              </a:cxn>
                              <a:cxn ang="0">
                                <a:pos x="82" y="118"/>
                              </a:cxn>
                              <a:cxn ang="0">
                                <a:pos x="99" y="105"/>
                              </a:cxn>
                              <a:cxn ang="0">
                                <a:pos x="112" y="88"/>
                              </a:cxn>
                              <a:cxn ang="0">
                                <a:pos x="116" y="67"/>
                              </a:cxn>
                              <a:cxn ang="0">
                                <a:pos x="112" y="38"/>
                              </a:cxn>
                              <a:cxn ang="0">
                                <a:pos x="103" y="21"/>
                              </a:cxn>
                              <a:cxn ang="0">
                                <a:pos x="82" y="8"/>
                              </a:cxn>
                            </a:cxnLst>
                            <a:rect l="0" t="0" r="r" b="b"/>
                            <a:pathLst>
                              <a:path w="116" h="122">
                                <a:moveTo>
                                  <a:pt x="82" y="8"/>
                                </a:moveTo>
                                <a:lnTo>
                                  <a:pt x="60" y="0"/>
                                </a:lnTo>
                                <a:lnTo>
                                  <a:pt x="39" y="4"/>
                                </a:lnTo>
                                <a:lnTo>
                                  <a:pt x="17" y="16"/>
                                </a:lnTo>
                                <a:lnTo>
                                  <a:pt x="5" y="33"/>
                                </a:lnTo>
                                <a:lnTo>
                                  <a:pt x="0" y="63"/>
                                </a:lnTo>
                                <a:lnTo>
                                  <a:pt x="5" y="84"/>
                                </a:lnTo>
                                <a:lnTo>
                                  <a:pt x="17" y="101"/>
                                </a:lnTo>
                                <a:lnTo>
                                  <a:pt x="35" y="114"/>
                                </a:lnTo>
                                <a:lnTo>
                                  <a:pt x="56" y="122"/>
                                </a:lnTo>
                                <a:lnTo>
                                  <a:pt x="82" y="118"/>
                                </a:lnTo>
                                <a:lnTo>
                                  <a:pt x="99" y="105"/>
                                </a:lnTo>
                                <a:lnTo>
                                  <a:pt x="112" y="88"/>
                                </a:lnTo>
                                <a:lnTo>
                                  <a:pt x="116" y="67"/>
                                </a:lnTo>
                                <a:lnTo>
                                  <a:pt x="112" y="38"/>
                                </a:lnTo>
                                <a:lnTo>
                                  <a:pt x="103" y="21"/>
                                </a:lnTo>
                                <a:lnTo>
                                  <a:pt x="82" y="8"/>
                                </a:lnTo>
                                <a:close/>
                              </a:path>
                            </a:pathLst>
                          </a:custGeom>
                          <a:solidFill>
                            <a:srgbClr val="2040A1"/>
                          </a:solidFill>
                          <a:ln w="9525">
                            <a:noFill/>
                            <a:round/>
                            <a:headEnd/>
                            <a:tailEnd/>
                          </a:ln>
                        </p:spPr>
                        <p:txBody>
                          <a:bodyPr/>
                          <a:lstStyle/>
                          <a:p>
                            <a:endParaRPr lang="en-US"/>
                          </a:p>
                        </p:txBody>
                      </p:sp>
                      <p:sp>
                        <p:nvSpPr>
                          <p:cNvPr id="266727" name="Freeform 487"/>
                          <p:cNvSpPr>
                            <a:spLocks/>
                          </p:cNvSpPr>
                          <p:nvPr/>
                        </p:nvSpPr>
                        <p:spPr bwMode="auto">
                          <a:xfrm>
                            <a:off x="1111" y="1301"/>
                            <a:ext cx="103" cy="106"/>
                          </a:xfrm>
                          <a:custGeom>
                            <a:avLst/>
                            <a:gdLst/>
                            <a:ahLst/>
                            <a:cxnLst>
                              <a:cxn ang="0">
                                <a:pos x="68" y="4"/>
                              </a:cxn>
                              <a:cxn ang="0">
                                <a:pos x="51" y="0"/>
                              </a:cxn>
                              <a:cxn ang="0">
                                <a:pos x="30" y="4"/>
                              </a:cxn>
                              <a:cxn ang="0">
                                <a:pos x="17" y="13"/>
                              </a:cxn>
                              <a:cxn ang="0">
                                <a:pos x="4" y="30"/>
                              </a:cxn>
                              <a:cxn ang="0">
                                <a:pos x="0" y="55"/>
                              </a:cxn>
                              <a:cxn ang="0">
                                <a:pos x="4" y="72"/>
                              </a:cxn>
                              <a:cxn ang="0">
                                <a:pos x="13" y="89"/>
                              </a:cxn>
                              <a:cxn ang="0">
                                <a:pos x="30" y="101"/>
                              </a:cxn>
                              <a:cxn ang="0">
                                <a:pos x="51" y="106"/>
                              </a:cxn>
                              <a:cxn ang="0">
                                <a:pos x="68" y="101"/>
                              </a:cxn>
                              <a:cxn ang="0">
                                <a:pos x="86" y="93"/>
                              </a:cxn>
                              <a:cxn ang="0">
                                <a:pos x="98" y="76"/>
                              </a:cxn>
                              <a:cxn ang="0">
                                <a:pos x="103" y="55"/>
                              </a:cxn>
                              <a:cxn ang="0">
                                <a:pos x="98" y="34"/>
                              </a:cxn>
                              <a:cxn ang="0">
                                <a:pos x="86" y="17"/>
                              </a:cxn>
                              <a:cxn ang="0">
                                <a:pos x="68" y="4"/>
                              </a:cxn>
                            </a:cxnLst>
                            <a:rect l="0" t="0" r="r" b="b"/>
                            <a:pathLst>
                              <a:path w="103" h="106">
                                <a:moveTo>
                                  <a:pt x="68" y="4"/>
                                </a:moveTo>
                                <a:lnTo>
                                  <a:pt x="51" y="0"/>
                                </a:lnTo>
                                <a:lnTo>
                                  <a:pt x="30" y="4"/>
                                </a:lnTo>
                                <a:lnTo>
                                  <a:pt x="17" y="13"/>
                                </a:lnTo>
                                <a:lnTo>
                                  <a:pt x="4" y="30"/>
                                </a:lnTo>
                                <a:lnTo>
                                  <a:pt x="0" y="55"/>
                                </a:lnTo>
                                <a:lnTo>
                                  <a:pt x="4" y="72"/>
                                </a:lnTo>
                                <a:lnTo>
                                  <a:pt x="13" y="89"/>
                                </a:lnTo>
                                <a:lnTo>
                                  <a:pt x="30" y="101"/>
                                </a:lnTo>
                                <a:lnTo>
                                  <a:pt x="51" y="106"/>
                                </a:lnTo>
                                <a:lnTo>
                                  <a:pt x="68" y="101"/>
                                </a:lnTo>
                                <a:lnTo>
                                  <a:pt x="86" y="93"/>
                                </a:lnTo>
                                <a:lnTo>
                                  <a:pt x="98" y="76"/>
                                </a:lnTo>
                                <a:lnTo>
                                  <a:pt x="103" y="55"/>
                                </a:lnTo>
                                <a:lnTo>
                                  <a:pt x="98" y="34"/>
                                </a:lnTo>
                                <a:lnTo>
                                  <a:pt x="86" y="17"/>
                                </a:lnTo>
                                <a:lnTo>
                                  <a:pt x="68" y="4"/>
                                </a:lnTo>
                                <a:close/>
                              </a:path>
                            </a:pathLst>
                          </a:custGeom>
                          <a:solidFill>
                            <a:srgbClr val="2347B4"/>
                          </a:solidFill>
                          <a:ln w="9525">
                            <a:noFill/>
                            <a:round/>
                            <a:headEnd/>
                            <a:tailEnd/>
                          </a:ln>
                        </p:spPr>
                        <p:txBody>
                          <a:bodyPr/>
                          <a:lstStyle/>
                          <a:p>
                            <a:endParaRPr lang="en-US"/>
                          </a:p>
                        </p:txBody>
                      </p:sp>
                      <p:sp>
                        <p:nvSpPr>
                          <p:cNvPr id="266728" name="Freeform 488"/>
                          <p:cNvSpPr>
                            <a:spLocks/>
                          </p:cNvSpPr>
                          <p:nvPr/>
                        </p:nvSpPr>
                        <p:spPr bwMode="auto">
                          <a:xfrm>
                            <a:off x="1115" y="1309"/>
                            <a:ext cx="90" cy="89"/>
                          </a:xfrm>
                          <a:custGeom>
                            <a:avLst/>
                            <a:gdLst/>
                            <a:ahLst/>
                            <a:cxnLst>
                              <a:cxn ang="0">
                                <a:pos x="60" y="5"/>
                              </a:cxn>
                              <a:cxn ang="0">
                                <a:pos x="43" y="0"/>
                              </a:cxn>
                              <a:cxn ang="0">
                                <a:pos x="30" y="5"/>
                              </a:cxn>
                              <a:cxn ang="0">
                                <a:pos x="17" y="13"/>
                              </a:cxn>
                              <a:cxn ang="0">
                                <a:pos x="4" y="26"/>
                              </a:cxn>
                              <a:cxn ang="0">
                                <a:pos x="0" y="47"/>
                              </a:cxn>
                              <a:cxn ang="0">
                                <a:pos x="4" y="64"/>
                              </a:cxn>
                              <a:cxn ang="0">
                                <a:pos x="13" y="76"/>
                              </a:cxn>
                              <a:cxn ang="0">
                                <a:pos x="26" y="85"/>
                              </a:cxn>
                              <a:cxn ang="0">
                                <a:pos x="43" y="89"/>
                              </a:cxn>
                              <a:cxn ang="0">
                                <a:pos x="60" y="85"/>
                              </a:cxn>
                              <a:cxn ang="0">
                                <a:pos x="73" y="76"/>
                              </a:cxn>
                              <a:cxn ang="0">
                                <a:pos x="86" y="64"/>
                              </a:cxn>
                              <a:cxn ang="0">
                                <a:pos x="90" y="47"/>
                              </a:cxn>
                              <a:cxn ang="0">
                                <a:pos x="86" y="26"/>
                              </a:cxn>
                              <a:cxn ang="0">
                                <a:pos x="77" y="13"/>
                              </a:cxn>
                              <a:cxn ang="0">
                                <a:pos x="60" y="5"/>
                              </a:cxn>
                            </a:cxnLst>
                            <a:rect l="0" t="0" r="r" b="b"/>
                            <a:pathLst>
                              <a:path w="90" h="89">
                                <a:moveTo>
                                  <a:pt x="60" y="5"/>
                                </a:moveTo>
                                <a:lnTo>
                                  <a:pt x="43" y="0"/>
                                </a:lnTo>
                                <a:lnTo>
                                  <a:pt x="30" y="5"/>
                                </a:lnTo>
                                <a:lnTo>
                                  <a:pt x="17" y="13"/>
                                </a:lnTo>
                                <a:lnTo>
                                  <a:pt x="4" y="26"/>
                                </a:lnTo>
                                <a:lnTo>
                                  <a:pt x="0" y="47"/>
                                </a:lnTo>
                                <a:lnTo>
                                  <a:pt x="4" y="64"/>
                                </a:lnTo>
                                <a:lnTo>
                                  <a:pt x="13" y="76"/>
                                </a:lnTo>
                                <a:lnTo>
                                  <a:pt x="26" y="85"/>
                                </a:lnTo>
                                <a:lnTo>
                                  <a:pt x="43" y="89"/>
                                </a:lnTo>
                                <a:lnTo>
                                  <a:pt x="60" y="85"/>
                                </a:lnTo>
                                <a:lnTo>
                                  <a:pt x="73" y="76"/>
                                </a:lnTo>
                                <a:lnTo>
                                  <a:pt x="86" y="64"/>
                                </a:lnTo>
                                <a:lnTo>
                                  <a:pt x="90" y="47"/>
                                </a:lnTo>
                                <a:lnTo>
                                  <a:pt x="86" y="26"/>
                                </a:lnTo>
                                <a:lnTo>
                                  <a:pt x="77" y="13"/>
                                </a:lnTo>
                                <a:lnTo>
                                  <a:pt x="60" y="5"/>
                                </a:lnTo>
                                <a:close/>
                              </a:path>
                            </a:pathLst>
                          </a:custGeom>
                          <a:solidFill>
                            <a:srgbClr val="274FC6"/>
                          </a:solidFill>
                          <a:ln w="9525">
                            <a:noFill/>
                            <a:round/>
                            <a:headEnd/>
                            <a:tailEnd/>
                          </a:ln>
                        </p:spPr>
                        <p:txBody>
                          <a:bodyPr/>
                          <a:lstStyle/>
                          <a:p>
                            <a:endParaRPr lang="en-US"/>
                          </a:p>
                        </p:txBody>
                      </p:sp>
                      <p:sp>
                        <p:nvSpPr>
                          <p:cNvPr id="266729" name="Freeform 489"/>
                          <p:cNvSpPr>
                            <a:spLocks/>
                          </p:cNvSpPr>
                          <p:nvPr/>
                        </p:nvSpPr>
                        <p:spPr bwMode="auto">
                          <a:xfrm>
                            <a:off x="1128" y="1318"/>
                            <a:ext cx="69" cy="72"/>
                          </a:xfrm>
                          <a:custGeom>
                            <a:avLst/>
                            <a:gdLst/>
                            <a:ahLst/>
                            <a:cxnLst>
                              <a:cxn ang="0">
                                <a:pos x="47" y="4"/>
                              </a:cxn>
                              <a:cxn ang="0">
                                <a:pos x="34" y="0"/>
                              </a:cxn>
                              <a:cxn ang="0">
                                <a:pos x="21" y="4"/>
                              </a:cxn>
                              <a:cxn ang="0">
                                <a:pos x="9" y="8"/>
                              </a:cxn>
                              <a:cxn ang="0">
                                <a:pos x="0" y="21"/>
                              </a:cxn>
                              <a:cxn ang="0">
                                <a:pos x="0" y="51"/>
                              </a:cxn>
                              <a:cxn ang="0">
                                <a:pos x="9" y="63"/>
                              </a:cxn>
                              <a:cxn ang="0">
                                <a:pos x="17" y="67"/>
                              </a:cxn>
                              <a:cxn ang="0">
                                <a:pos x="30" y="72"/>
                              </a:cxn>
                              <a:cxn ang="0">
                                <a:pos x="43" y="67"/>
                              </a:cxn>
                              <a:cxn ang="0">
                                <a:pos x="56" y="63"/>
                              </a:cxn>
                              <a:cxn ang="0">
                                <a:pos x="64" y="51"/>
                              </a:cxn>
                              <a:cxn ang="0">
                                <a:pos x="69" y="38"/>
                              </a:cxn>
                              <a:cxn ang="0">
                                <a:pos x="64" y="21"/>
                              </a:cxn>
                              <a:cxn ang="0">
                                <a:pos x="60" y="8"/>
                              </a:cxn>
                              <a:cxn ang="0">
                                <a:pos x="47" y="4"/>
                              </a:cxn>
                            </a:cxnLst>
                            <a:rect l="0" t="0" r="r" b="b"/>
                            <a:pathLst>
                              <a:path w="69" h="72">
                                <a:moveTo>
                                  <a:pt x="47" y="4"/>
                                </a:moveTo>
                                <a:lnTo>
                                  <a:pt x="34" y="0"/>
                                </a:lnTo>
                                <a:lnTo>
                                  <a:pt x="21" y="4"/>
                                </a:lnTo>
                                <a:lnTo>
                                  <a:pt x="9" y="8"/>
                                </a:lnTo>
                                <a:lnTo>
                                  <a:pt x="0" y="21"/>
                                </a:lnTo>
                                <a:lnTo>
                                  <a:pt x="0" y="51"/>
                                </a:lnTo>
                                <a:lnTo>
                                  <a:pt x="9" y="63"/>
                                </a:lnTo>
                                <a:lnTo>
                                  <a:pt x="17" y="67"/>
                                </a:lnTo>
                                <a:lnTo>
                                  <a:pt x="30" y="72"/>
                                </a:lnTo>
                                <a:lnTo>
                                  <a:pt x="43" y="67"/>
                                </a:lnTo>
                                <a:lnTo>
                                  <a:pt x="56" y="63"/>
                                </a:lnTo>
                                <a:lnTo>
                                  <a:pt x="64" y="51"/>
                                </a:lnTo>
                                <a:lnTo>
                                  <a:pt x="69" y="38"/>
                                </a:lnTo>
                                <a:lnTo>
                                  <a:pt x="64" y="21"/>
                                </a:lnTo>
                                <a:lnTo>
                                  <a:pt x="60" y="8"/>
                                </a:lnTo>
                                <a:lnTo>
                                  <a:pt x="47" y="4"/>
                                </a:lnTo>
                                <a:close/>
                              </a:path>
                            </a:pathLst>
                          </a:custGeom>
                          <a:solidFill>
                            <a:srgbClr val="2B56D7"/>
                          </a:solidFill>
                          <a:ln w="9525">
                            <a:noFill/>
                            <a:round/>
                            <a:headEnd/>
                            <a:tailEnd/>
                          </a:ln>
                        </p:spPr>
                        <p:txBody>
                          <a:bodyPr/>
                          <a:lstStyle/>
                          <a:p>
                            <a:endParaRPr lang="en-US"/>
                          </a:p>
                        </p:txBody>
                      </p:sp>
                      <p:sp>
                        <p:nvSpPr>
                          <p:cNvPr id="266730" name="Freeform 490"/>
                          <p:cNvSpPr>
                            <a:spLocks/>
                          </p:cNvSpPr>
                          <p:nvPr/>
                        </p:nvSpPr>
                        <p:spPr bwMode="auto">
                          <a:xfrm>
                            <a:off x="1132" y="1326"/>
                            <a:ext cx="60" cy="55"/>
                          </a:xfrm>
                          <a:custGeom>
                            <a:avLst/>
                            <a:gdLst/>
                            <a:ahLst/>
                            <a:cxnLst>
                              <a:cxn ang="0">
                                <a:pos x="39" y="5"/>
                              </a:cxn>
                              <a:cxn ang="0">
                                <a:pos x="30" y="0"/>
                              </a:cxn>
                              <a:cxn ang="0">
                                <a:pos x="17" y="5"/>
                              </a:cxn>
                              <a:cxn ang="0">
                                <a:pos x="0" y="17"/>
                              </a:cxn>
                              <a:cxn ang="0">
                                <a:pos x="0" y="38"/>
                              </a:cxn>
                              <a:cxn ang="0">
                                <a:pos x="9" y="47"/>
                              </a:cxn>
                              <a:cxn ang="0">
                                <a:pos x="17" y="51"/>
                              </a:cxn>
                              <a:cxn ang="0">
                                <a:pos x="30" y="55"/>
                              </a:cxn>
                              <a:cxn ang="0">
                                <a:pos x="39" y="51"/>
                              </a:cxn>
                              <a:cxn ang="0">
                                <a:pos x="52" y="47"/>
                              </a:cxn>
                              <a:cxn ang="0">
                                <a:pos x="56" y="38"/>
                              </a:cxn>
                              <a:cxn ang="0">
                                <a:pos x="60" y="30"/>
                              </a:cxn>
                              <a:cxn ang="0">
                                <a:pos x="56" y="17"/>
                              </a:cxn>
                              <a:cxn ang="0">
                                <a:pos x="52" y="9"/>
                              </a:cxn>
                              <a:cxn ang="0">
                                <a:pos x="39" y="5"/>
                              </a:cxn>
                            </a:cxnLst>
                            <a:rect l="0" t="0" r="r" b="b"/>
                            <a:pathLst>
                              <a:path w="60" h="55">
                                <a:moveTo>
                                  <a:pt x="39" y="5"/>
                                </a:moveTo>
                                <a:lnTo>
                                  <a:pt x="30" y="0"/>
                                </a:lnTo>
                                <a:lnTo>
                                  <a:pt x="17" y="5"/>
                                </a:lnTo>
                                <a:lnTo>
                                  <a:pt x="0" y="17"/>
                                </a:lnTo>
                                <a:lnTo>
                                  <a:pt x="0" y="38"/>
                                </a:lnTo>
                                <a:lnTo>
                                  <a:pt x="9" y="47"/>
                                </a:lnTo>
                                <a:lnTo>
                                  <a:pt x="17" y="51"/>
                                </a:lnTo>
                                <a:lnTo>
                                  <a:pt x="30" y="55"/>
                                </a:lnTo>
                                <a:lnTo>
                                  <a:pt x="39" y="51"/>
                                </a:lnTo>
                                <a:lnTo>
                                  <a:pt x="52" y="47"/>
                                </a:lnTo>
                                <a:lnTo>
                                  <a:pt x="56" y="38"/>
                                </a:lnTo>
                                <a:lnTo>
                                  <a:pt x="60" y="30"/>
                                </a:lnTo>
                                <a:lnTo>
                                  <a:pt x="56" y="17"/>
                                </a:lnTo>
                                <a:lnTo>
                                  <a:pt x="52" y="9"/>
                                </a:lnTo>
                                <a:lnTo>
                                  <a:pt x="39" y="5"/>
                                </a:lnTo>
                                <a:close/>
                              </a:path>
                            </a:pathLst>
                          </a:custGeom>
                          <a:solidFill>
                            <a:srgbClr val="2D5BE5"/>
                          </a:solidFill>
                          <a:ln w="9525">
                            <a:noFill/>
                            <a:round/>
                            <a:headEnd/>
                            <a:tailEnd/>
                          </a:ln>
                        </p:spPr>
                        <p:txBody>
                          <a:bodyPr/>
                          <a:lstStyle/>
                          <a:p>
                            <a:endParaRPr lang="en-US"/>
                          </a:p>
                        </p:txBody>
                      </p:sp>
                      <p:sp>
                        <p:nvSpPr>
                          <p:cNvPr id="266731" name="Freeform 491"/>
                          <p:cNvSpPr>
                            <a:spLocks/>
                          </p:cNvSpPr>
                          <p:nvPr/>
                        </p:nvSpPr>
                        <p:spPr bwMode="auto">
                          <a:xfrm>
                            <a:off x="1141" y="1335"/>
                            <a:ext cx="43" cy="38"/>
                          </a:xfrm>
                          <a:custGeom>
                            <a:avLst/>
                            <a:gdLst/>
                            <a:ahLst/>
                            <a:cxnLst>
                              <a:cxn ang="0">
                                <a:pos x="30" y="0"/>
                              </a:cxn>
                              <a:cxn ang="0">
                                <a:pos x="13" y="0"/>
                              </a:cxn>
                              <a:cxn ang="0">
                                <a:pos x="0" y="12"/>
                              </a:cxn>
                              <a:cxn ang="0">
                                <a:pos x="0" y="25"/>
                              </a:cxn>
                              <a:cxn ang="0">
                                <a:pos x="13" y="38"/>
                              </a:cxn>
                              <a:cxn ang="0">
                                <a:pos x="30" y="38"/>
                              </a:cxn>
                              <a:cxn ang="0">
                                <a:pos x="43" y="25"/>
                              </a:cxn>
                              <a:cxn ang="0">
                                <a:pos x="43" y="12"/>
                              </a:cxn>
                              <a:cxn ang="0">
                                <a:pos x="30" y="0"/>
                              </a:cxn>
                            </a:cxnLst>
                            <a:rect l="0" t="0" r="r" b="b"/>
                            <a:pathLst>
                              <a:path w="43" h="38">
                                <a:moveTo>
                                  <a:pt x="30" y="0"/>
                                </a:moveTo>
                                <a:lnTo>
                                  <a:pt x="13" y="0"/>
                                </a:lnTo>
                                <a:lnTo>
                                  <a:pt x="0" y="12"/>
                                </a:lnTo>
                                <a:lnTo>
                                  <a:pt x="0" y="25"/>
                                </a:lnTo>
                                <a:lnTo>
                                  <a:pt x="13" y="38"/>
                                </a:lnTo>
                                <a:lnTo>
                                  <a:pt x="30" y="38"/>
                                </a:lnTo>
                                <a:lnTo>
                                  <a:pt x="43" y="25"/>
                                </a:lnTo>
                                <a:lnTo>
                                  <a:pt x="43" y="12"/>
                                </a:lnTo>
                                <a:lnTo>
                                  <a:pt x="30" y="0"/>
                                </a:lnTo>
                                <a:close/>
                              </a:path>
                            </a:pathLst>
                          </a:custGeom>
                          <a:solidFill>
                            <a:srgbClr val="2F60F0"/>
                          </a:solidFill>
                          <a:ln w="9525">
                            <a:noFill/>
                            <a:round/>
                            <a:headEnd/>
                            <a:tailEnd/>
                          </a:ln>
                        </p:spPr>
                        <p:txBody>
                          <a:bodyPr/>
                          <a:lstStyle/>
                          <a:p>
                            <a:endParaRPr lang="en-US"/>
                          </a:p>
                        </p:txBody>
                      </p:sp>
                      <p:sp>
                        <p:nvSpPr>
                          <p:cNvPr id="266732" name="Freeform 492"/>
                          <p:cNvSpPr>
                            <a:spLocks/>
                          </p:cNvSpPr>
                          <p:nvPr/>
                        </p:nvSpPr>
                        <p:spPr bwMode="auto">
                          <a:xfrm>
                            <a:off x="1149" y="1343"/>
                            <a:ext cx="26" cy="21"/>
                          </a:xfrm>
                          <a:custGeom>
                            <a:avLst/>
                            <a:gdLst/>
                            <a:ahLst/>
                            <a:cxnLst>
                              <a:cxn ang="0">
                                <a:pos x="18" y="0"/>
                              </a:cxn>
                              <a:cxn ang="0">
                                <a:pos x="9" y="0"/>
                              </a:cxn>
                              <a:cxn ang="0">
                                <a:pos x="0" y="9"/>
                              </a:cxn>
                              <a:cxn ang="0">
                                <a:pos x="0" y="13"/>
                              </a:cxn>
                              <a:cxn ang="0">
                                <a:pos x="5" y="21"/>
                              </a:cxn>
                              <a:cxn ang="0">
                                <a:pos x="18" y="21"/>
                              </a:cxn>
                              <a:cxn ang="0">
                                <a:pos x="26" y="13"/>
                              </a:cxn>
                              <a:cxn ang="0">
                                <a:pos x="26" y="9"/>
                              </a:cxn>
                              <a:cxn ang="0">
                                <a:pos x="18" y="0"/>
                              </a:cxn>
                            </a:cxnLst>
                            <a:rect l="0" t="0" r="r" b="b"/>
                            <a:pathLst>
                              <a:path w="26" h="21">
                                <a:moveTo>
                                  <a:pt x="18" y="0"/>
                                </a:moveTo>
                                <a:lnTo>
                                  <a:pt x="9" y="0"/>
                                </a:lnTo>
                                <a:lnTo>
                                  <a:pt x="0" y="9"/>
                                </a:lnTo>
                                <a:lnTo>
                                  <a:pt x="0" y="13"/>
                                </a:lnTo>
                                <a:lnTo>
                                  <a:pt x="5" y="21"/>
                                </a:lnTo>
                                <a:lnTo>
                                  <a:pt x="18" y="21"/>
                                </a:lnTo>
                                <a:lnTo>
                                  <a:pt x="26" y="13"/>
                                </a:lnTo>
                                <a:lnTo>
                                  <a:pt x="26" y="9"/>
                                </a:lnTo>
                                <a:lnTo>
                                  <a:pt x="18" y="0"/>
                                </a:lnTo>
                                <a:close/>
                              </a:path>
                            </a:pathLst>
                          </a:custGeom>
                          <a:solidFill>
                            <a:srgbClr val="3163F7"/>
                          </a:solidFill>
                          <a:ln w="9525">
                            <a:noFill/>
                            <a:round/>
                            <a:headEnd/>
                            <a:tailEnd/>
                          </a:ln>
                        </p:spPr>
                        <p:txBody>
                          <a:bodyPr/>
                          <a:lstStyle/>
                          <a:p>
                            <a:endParaRPr lang="en-US"/>
                          </a:p>
                        </p:txBody>
                      </p:sp>
                      <p:sp>
                        <p:nvSpPr>
                          <p:cNvPr id="266733" name="Freeform 493"/>
                          <p:cNvSpPr>
                            <a:spLocks/>
                          </p:cNvSpPr>
                          <p:nvPr/>
                        </p:nvSpPr>
                        <p:spPr bwMode="auto">
                          <a:xfrm>
                            <a:off x="1158" y="1352"/>
                            <a:ext cx="9" cy="8"/>
                          </a:xfrm>
                          <a:custGeom>
                            <a:avLst/>
                            <a:gdLst/>
                            <a:ahLst/>
                            <a:cxnLst>
                              <a:cxn ang="0">
                                <a:pos x="4" y="0"/>
                              </a:cxn>
                              <a:cxn ang="0">
                                <a:pos x="4" y="0"/>
                              </a:cxn>
                              <a:cxn ang="0">
                                <a:pos x="0" y="0"/>
                              </a:cxn>
                              <a:cxn ang="0">
                                <a:pos x="0" y="4"/>
                              </a:cxn>
                              <a:cxn ang="0">
                                <a:pos x="0" y="8"/>
                              </a:cxn>
                              <a:cxn ang="0">
                                <a:pos x="4" y="8"/>
                              </a:cxn>
                              <a:cxn ang="0">
                                <a:pos x="9" y="8"/>
                              </a:cxn>
                              <a:cxn ang="0">
                                <a:pos x="9" y="4"/>
                              </a:cxn>
                              <a:cxn ang="0">
                                <a:pos x="4" y="0"/>
                              </a:cxn>
                            </a:cxnLst>
                            <a:rect l="0" t="0" r="r" b="b"/>
                            <a:pathLst>
                              <a:path w="9" h="8">
                                <a:moveTo>
                                  <a:pt x="4" y="0"/>
                                </a:moveTo>
                                <a:lnTo>
                                  <a:pt x="4" y="0"/>
                                </a:lnTo>
                                <a:lnTo>
                                  <a:pt x="0" y="0"/>
                                </a:lnTo>
                                <a:lnTo>
                                  <a:pt x="0" y="4"/>
                                </a:lnTo>
                                <a:lnTo>
                                  <a:pt x="0" y="8"/>
                                </a:lnTo>
                                <a:lnTo>
                                  <a:pt x="4" y="8"/>
                                </a:lnTo>
                                <a:lnTo>
                                  <a:pt x="9" y="8"/>
                                </a:lnTo>
                                <a:lnTo>
                                  <a:pt x="9" y="4"/>
                                </a:lnTo>
                                <a:lnTo>
                                  <a:pt x="4" y="0"/>
                                </a:lnTo>
                                <a:close/>
                              </a:path>
                            </a:pathLst>
                          </a:custGeom>
                          <a:solidFill>
                            <a:srgbClr val="3264FC"/>
                          </a:solidFill>
                          <a:ln w="9525">
                            <a:noFill/>
                            <a:round/>
                            <a:headEnd/>
                            <a:tailEnd/>
                          </a:ln>
                        </p:spPr>
                        <p:txBody>
                          <a:bodyPr/>
                          <a:lstStyle/>
                          <a:p>
                            <a:endParaRPr lang="en-US"/>
                          </a:p>
                        </p:txBody>
                      </p:sp>
                    </p:grpSp>
                    <p:sp>
                      <p:nvSpPr>
                        <p:cNvPr id="266734" name="Freeform 494"/>
                        <p:cNvSpPr>
                          <a:spLocks/>
                        </p:cNvSpPr>
                        <p:nvPr/>
                      </p:nvSpPr>
                      <p:spPr bwMode="auto">
                        <a:xfrm>
                          <a:off x="1081" y="1272"/>
                          <a:ext cx="171" cy="173"/>
                        </a:xfrm>
                        <a:custGeom>
                          <a:avLst/>
                          <a:gdLst/>
                          <a:ahLst/>
                          <a:cxnLst>
                            <a:cxn ang="0">
                              <a:pos x="116" y="8"/>
                            </a:cxn>
                            <a:cxn ang="0">
                              <a:pos x="81" y="0"/>
                            </a:cxn>
                            <a:cxn ang="0">
                              <a:pos x="51" y="4"/>
                            </a:cxn>
                            <a:cxn ang="0">
                              <a:pos x="26" y="25"/>
                            </a:cxn>
                            <a:cxn ang="0">
                              <a:pos x="4" y="50"/>
                            </a:cxn>
                            <a:cxn ang="0">
                              <a:pos x="0" y="88"/>
                            </a:cxn>
                            <a:cxn ang="0">
                              <a:pos x="4" y="118"/>
                            </a:cxn>
                            <a:cxn ang="0">
                              <a:pos x="21" y="147"/>
                            </a:cxn>
                            <a:cxn ang="0">
                              <a:pos x="47" y="164"/>
                            </a:cxn>
                            <a:cxn ang="0">
                              <a:pos x="81" y="173"/>
                            </a:cxn>
                            <a:cxn ang="0">
                              <a:pos x="111" y="168"/>
                            </a:cxn>
                            <a:cxn ang="0">
                              <a:pos x="141" y="151"/>
                            </a:cxn>
                            <a:cxn ang="0">
                              <a:pos x="163" y="122"/>
                            </a:cxn>
                            <a:cxn ang="0">
                              <a:pos x="171" y="88"/>
                            </a:cxn>
                            <a:cxn ang="0">
                              <a:pos x="163" y="54"/>
                            </a:cxn>
                            <a:cxn ang="0">
                              <a:pos x="145" y="25"/>
                            </a:cxn>
                            <a:cxn ang="0">
                              <a:pos x="116" y="8"/>
                            </a:cxn>
                          </a:cxnLst>
                          <a:rect l="0" t="0" r="r" b="b"/>
                          <a:pathLst>
                            <a:path w="171" h="173">
                              <a:moveTo>
                                <a:pt x="116" y="8"/>
                              </a:moveTo>
                              <a:lnTo>
                                <a:pt x="81" y="0"/>
                              </a:lnTo>
                              <a:lnTo>
                                <a:pt x="51" y="4"/>
                              </a:lnTo>
                              <a:lnTo>
                                <a:pt x="26" y="25"/>
                              </a:lnTo>
                              <a:lnTo>
                                <a:pt x="4" y="50"/>
                              </a:lnTo>
                              <a:lnTo>
                                <a:pt x="0" y="88"/>
                              </a:lnTo>
                              <a:lnTo>
                                <a:pt x="4" y="118"/>
                              </a:lnTo>
                              <a:lnTo>
                                <a:pt x="21" y="147"/>
                              </a:lnTo>
                              <a:lnTo>
                                <a:pt x="47" y="164"/>
                              </a:lnTo>
                              <a:lnTo>
                                <a:pt x="81" y="173"/>
                              </a:lnTo>
                              <a:lnTo>
                                <a:pt x="111" y="168"/>
                              </a:lnTo>
                              <a:lnTo>
                                <a:pt x="141" y="151"/>
                              </a:lnTo>
                              <a:lnTo>
                                <a:pt x="163" y="122"/>
                              </a:lnTo>
                              <a:lnTo>
                                <a:pt x="171" y="88"/>
                              </a:lnTo>
                              <a:lnTo>
                                <a:pt x="163" y="54"/>
                              </a:lnTo>
                              <a:lnTo>
                                <a:pt x="145" y="25"/>
                              </a:lnTo>
                              <a:lnTo>
                                <a:pt x="116" y="8"/>
                              </a:lnTo>
                              <a:close/>
                            </a:path>
                          </a:pathLst>
                        </a:custGeom>
                        <a:noFill/>
                        <a:ln w="6350">
                          <a:solidFill>
                            <a:srgbClr val="000000"/>
                          </a:solidFill>
                          <a:prstDash val="solid"/>
                          <a:round/>
                          <a:headEnd/>
                          <a:tailEnd/>
                        </a:ln>
                      </p:spPr>
                      <p:txBody>
                        <a:bodyPr/>
                        <a:lstStyle/>
                        <a:p>
                          <a:endParaRPr lang="en-US"/>
                        </a:p>
                      </p:txBody>
                    </p:sp>
                  </p:grpSp>
                  <p:grpSp>
                    <p:nvGrpSpPr>
                      <p:cNvPr id="819" name="Group 495"/>
                      <p:cNvGrpSpPr>
                        <a:grpSpLocks/>
                      </p:cNvGrpSpPr>
                      <p:nvPr/>
                    </p:nvGrpSpPr>
                    <p:grpSpPr bwMode="auto">
                      <a:xfrm>
                        <a:off x="3426" y="1770"/>
                        <a:ext cx="171" cy="173"/>
                        <a:chOff x="1098" y="1381"/>
                        <a:chExt cx="171" cy="173"/>
                      </a:xfrm>
                    </p:grpSpPr>
                    <p:grpSp>
                      <p:nvGrpSpPr>
                        <p:cNvPr id="820" name="Group 496"/>
                        <p:cNvGrpSpPr>
                          <a:grpSpLocks/>
                        </p:cNvGrpSpPr>
                        <p:nvPr/>
                      </p:nvGrpSpPr>
                      <p:grpSpPr bwMode="auto">
                        <a:xfrm>
                          <a:off x="1098" y="1381"/>
                          <a:ext cx="171" cy="173"/>
                          <a:chOff x="1098" y="1381"/>
                          <a:chExt cx="171" cy="173"/>
                        </a:xfrm>
                      </p:grpSpPr>
                      <p:sp>
                        <p:nvSpPr>
                          <p:cNvPr id="266737" name="Freeform 497"/>
                          <p:cNvSpPr>
                            <a:spLocks/>
                          </p:cNvSpPr>
                          <p:nvPr/>
                        </p:nvSpPr>
                        <p:spPr bwMode="auto">
                          <a:xfrm>
                            <a:off x="1098" y="1381"/>
                            <a:ext cx="171" cy="173"/>
                          </a:xfrm>
                          <a:custGeom>
                            <a:avLst/>
                            <a:gdLst/>
                            <a:ahLst/>
                            <a:cxnLst>
                              <a:cxn ang="0">
                                <a:pos x="120" y="4"/>
                              </a:cxn>
                              <a:cxn ang="0">
                                <a:pos x="86" y="0"/>
                              </a:cxn>
                              <a:cxn ang="0">
                                <a:pos x="56" y="4"/>
                              </a:cxn>
                              <a:cxn ang="0">
                                <a:pos x="26" y="21"/>
                              </a:cxn>
                              <a:cxn ang="0">
                                <a:pos x="9" y="47"/>
                              </a:cxn>
                              <a:cxn ang="0">
                                <a:pos x="0" y="80"/>
                              </a:cxn>
                              <a:cxn ang="0">
                                <a:pos x="4" y="114"/>
                              </a:cxn>
                              <a:cxn ang="0">
                                <a:pos x="26" y="144"/>
                              </a:cxn>
                              <a:cxn ang="0">
                                <a:pos x="51" y="165"/>
                              </a:cxn>
                              <a:cxn ang="0">
                                <a:pos x="86" y="173"/>
                              </a:cxn>
                              <a:cxn ang="0">
                                <a:pos x="116" y="165"/>
                              </a:cxn>
                              <a:cxn ang="0">
                                <a:pos x="146" y="148"/>
                              </a:cxn>
                              <a:cxn ang="0">
                                <a:pos x="163" y="118"/>
                              </a:cxn>
                              <a:cxn ang="0">
                                <a:pos x="171" y="80"/>
                              </a:cxn>
                              <a:cxn ang="0">
                                <a:pos x="167" y="51"/>
                              </a:cxn>
                              <a:cxn ang="0">
                                <a:pos x="150" y="26"/>
                              </a:cxn>
                              <a:cxn ang="0">
                                <a:pos x="120" y="4"/>
                              </a:cxn>
                            </a:cxnLst>
                            <a:rect l="0" t="0" r="r" b="b"/>
                            <a:pathLst>
                              <a:path w="171" h="173">
                                <a:moveTo>
                                  <a:pt x="120" y="4"/>
                                </a:moveTo>
                                <a:lnTo>
                                  <a:pt x="86" y="0"/>
                                </a:lnTo>
                                <a:lnTo>
                                  <a:pt x="56" y="4"/>
                                </a:lnTo>
                                <a:lnTo>
                                  <a:pt x="26" y="21"/>
                                </a:lnTo>
                                <a:lnTo>
                                  <a:pt x="9" y="47"/>
                                </a:lnTo>
                                <a:lnTo>
                                  <a:pt x="0" y="80"/>
                                </a:lnTo>
                                <a:lnTo>
                                  <a:pt x="4" y="114"/>
                                </a:lnTo>
                                <a:lnTo>
                                  <a:pt x="26" y="144"/>
                                </a:lnTo>
                                <a:lnTo>
                                  <a:pt x="51" y="165"/>
                                </a:lnTo>
                                <a:lnTo>
                                  <a:pt x="86" y="173"/>
                                </a:lnTo>
                                <a:lnTo>
                                  <a:pt x="116" y="165"/>
                                </a:lnTo>
                                <a:lnTo>
                                  <a:pt x="146" y="148"/>
                                </a:lnTo>
                                <a:lnTo>
                                  <a:pt x="163" y="118"/>
                                </a:lnTo>
                                <a:lnTo>
                                  <a:pt x="171" y="80"/>
                                </a:lnTo>
                                <a:lnTo>
                                  <a:pt x="167" y="51"/>
                                </a:lnTo>
                                <a:lnTo>
                                  <a:pt x="150" y="26"/>
                                </a:lnTo>
                                <a:lnTo>
                                  <a:pt x="120" y="4"/>
                                </a:lnTo>
                                <a:close/>
                              </a:path>
                            </a:pathLst>
                          </a:custGeom>
                          <a:solidFill>
                            <a:srgbClr val="760000"/>
                          </a:solidFill>
                          <a:ln w="9525">
                            <a:noFill/>
                            <a:round/>
                            <a:headEnd/>
                            <a:tailEnd/>
                          </a:ln>
                        </p:spPr>
                        <p:txBody>
                          <a:bodyPr/>
                          <a:lstStyle/>
                          <a:p>
                            <a:endParaRPr lang="en-US"/>
                          </a:p>
                        </p:txBody>
                      </p:sp>
                      <p:sp>
                        <p:nvSpPr>
                          <p:cNvPr id="266738" name="Freeform 498"/>
                          <p:cNvSpPr>
                            <a:spLocks/>
                          </p:cNvSpPr>
                          <p:nvPr/>
                        </p:nvSpPr>
                        <p:spPr bwMode="auto">
                          <a:xfrm>
                            <a:off x="1102" y="1381"/>
                            <a:ext cx="159" cy="161"/>
                          </a:xfrm>
                          <a:custGeom>
                            <a:avLst/>
                            <a:gdLst/>
                            <a:ahLst/>
                            <a:cxnLst>
                              <a:cxn ang="0">
                                <a:pos x="107" y="4"/>
                              </a:cxn>
                              <a:cxn ang="0">
                                <a:pos x="77" y="0"/>
                              </a:cxn>
                              <a:cxn ang="0">
                                <a:pos x="47" y="4"/>
                              </a:cxn>
                              <a:cxn ang="0">
                                <a:pos x="22" y="21"/>
                              </a:cxn>
                              <a:cxn ang="0">
                                <a:pos x="5" y="47"/>
                              </a:cxn>
                              <a:cxn ang="0">
                                <a:pos x="0" y="76"/>
                              </a:cxn>
                              <a:cxn ang="0">
                                <a:pos x="5" y="110"/>
                              </a:cxn>
                              <a:cxn ang="0">
                                <a:pos x="22" y="135"/>
                              </a:cxn>
                              <a:cxn ang="0">
                                <a:pos x="47" y="156"/>
                              </a:cxn>
                              <a:cxn ang="0">
                                <a:pos x="77" y="161"/>
                              </a:cxn>
                              <a:cxn ang="0">
                                <a:pos x="107" y="156"/>
                              </a:cxn>
                              <a:cxn ang="0">
                                <a:pos x="133" y="139"/>
                              </a:cxn>
                              <a:cxn ang="0">
                                <a:pos x="150" y="110"/>
                              </a:cxn>
                              <a:cxn ang="0">
                                <a:pos x="159" y="76"/>
                              </a:cxn>
                              <a:cxn ang="0">
                                <a:pos x="150" y="51"/>
                              </a:cxn>
                              <a:cxn ang="0">
                                <a:pos x="133" y="26"/>
                              </a:cxn>
                              <a:cxn ang="0">
                                <a:pos x="107" y="4"/>
                              </a:cxn>
                            </a:cxnLst>
                            <a:rect l="0" t="0" r="r" b="b"/>
                            <a:pathLst>
                              <a:path w="159" h="161">
                                <a:moveTo>
                                  <a:pt x="107" y="4"/>
                                </a:moveTo>
                                <a:lnTo>
                                  <a:pt x="77" y="0"/>
                                </a:lnTo>
                                <a:lnTo>
                                  <a:pt x="47" y="4"/>
                                </a:lnTo>
                                <a:lnTo>
                                  <a:pt x="22" y="21"/>
                                </a:lnTo>
                                <a:lnTo>
                                  <a:pt x="5" y="47"/>
                                </a:lnTo>
                                <a:lnTo>
                                  <a:pt x="0" y="76"/>
                                </a:lnTo>
                                <a:lnTo>
                                  <a:pt x="5" y="110"/>
                                </a:lnTo>
                                <a:lnTo>
                                  <a:pt x="22" y="135"/>
                                </a:lnTo>
                                <a:lnTo>
                                  <a:pt x="47" y="156"/>
                                </a:lnTo>
                                <a:lnTo>
                                  <a:pt x="77" y="161"/>
                                </a:lnTo>
                                <a:lnTo>
                                  <a:pt x="107" y="156"/>
                                </a:lnTo>
                                <a:lnTo>
                                  <a:pt x="133" y="139"/>
                                </a:lnTo>
                                <a:lnTo>
                                  <a:pt x="150" y="110"/>
                                </a:lnTo>
                                <a:lnTo>
                                  <a:pt x="159" y="76"/>
                                </a:lnTo>
                                <a:lnTo>
                                  <a:pt x="150" y="51"/>
                                </a:lnTo>
                                <a:lnTo>
                                  <a:pt x="133" y="26"/>
                                </a:lnTo>
                                <a:lnTo>
                                  <a:pt x="107" y="4"/>
                                </a:lnTo>
                                <a:close/>
                              </a:path>
                            </a:pathLst>
                          </a:custGeom>
                          <a:solidFill>
                            <a:srgbClr val="7B0000"/>
                          </a:solidFill>
                          <a:ln w="9525">
                            <a:noFill/>
                            <a:round/>
                            <a:headEnd/>
                            <a:tailEnd/>
                          </a:ln>
                        </p:spPr>
                        <p:txBody>
                          <a:bodyPr/>
                          <a:lstStyle/>
                          <a:p>
                            <a:endParaRPr lang="en-US"/>
                          </a:p>
                        </p:txBody>
                      </p:sp>
                      <p:sp>
                        <p:nvSpPr>
                          <p:cNvPr id="266739" name="Freeform 499"/>
                          <p:cNvSpPr>
                            <a:spLocks/>
                          </p:cNvSpPr>
                          <p:nvPr/>
                        </p:nvSpPr>
                        <p:spPr bwMode="auto">
                          <a:xfrm>
                            <a:off x="1107" y="1390"/>
                            <a:ext cx="145" cy="143"/>
                          </a:xfrm>
                          <a:custGeom>
                            <a:avLst/>
                            <a:gdLst/>
                            <a:ahLst/>
                            <a:cxnLst>
                              <a:cxn ang="0">
                                <a:pos x="102" y="4"/>
                              </a:cxn>
                              <a:cxn ang="0">
                                <a:pos x="72" y="0"/>
                              </a:cxn>
                              <a:cxn ang="0">
                                <a:pos x="47" y="4"/>
                              </a:cxn>
                              <a:cxn ang="0">
                                <a:pos x="21" y="17"/>
                              </a:cxn>
                              <a:cxn ang="0">
                                <a:pos x="8" y="38"/>
                              </a:cxn>
                              <a:cxn ang="0">
                                <a:pos x="0" y="67"/>
                              </a:cxn>
                              <a:cxn ang="0">
                                <a:pos x="8" y="97"/>
                              </a:cxn>
                              <a:cxn ang="0">
                                <a:pos x="21" y="122"/>
                              </a:cxn>
                              <a:cxn ang="0">
                                <a:pos x="42" y="139"/>
                              </a:cxn>
                              <a:cxn ang="0">
                                <a:pos x="72" y="143"/>
                              </a:cxn>
                              <a:cxn ang="0">
                                <a:pos x="98" y="139"/>
                              </a:cxn>
                              <a:cxn ang="0">
                                <a:pos x="124" y="126"/>
                              </a:cxn>
                              <a:cxn ang="0">
                                <a:pos x="137" y="101"/>
                              </a:cxn>
                              <a:cxn ang="0">
                                <a:pos x="145" y="67"/>
                              </a:cxn>
                              <a:cxn ang="0">
                                <a:pos x="141" y="42"/>
                              </a:cxn>
                              <a:cxn ang="0">
                                <a:pos x="124" y="21"/>
                              </a:cxn>
                              <a:cxn ang="0">
                                <a:pos x="102" y="4"/>
                              </a:cxn>
                            </a:cxnLst>
                            <a:rect l="0" t="0" r="r" b="b"/>
                            <a:pathLst>
                              <a:path w="145" h="143">
                                <a:moveTo>
                                  <a:pt x="102" y="4"/>
                                </a:moveTo>
                                <a:lnTo>
                                  <a:pt x="72" y="0"/>
                                </a:lnTo>
                                <a:lnTo>
                                  <a:pt x="47" y="4"/>
                                </a:lnTo>
                                <a:lnTo>
                                  <a:pt x="21" y="17"/>
                                </a:lnTo>
                                <a:lnTo>
                                  <a:pt x="8" y="38"/>
                                </a:lnTo>
                                <a:lnTo>
                                  <a:pt x="0" y="67"/>
                                </a:lnTo>
                                <a:lnTo>
                                  <a:pt x="8" y="97"/>
                                </a:lnTo>
                                <a:lnTo>
                                  <a:pt x="21" y="122"/>
                                </a:lnTo>
                                <a:lnTo>
                                  <a:pt x="42" y="139"/>
                                </a:lnTo>
                                <a:lnTo>
                                  <a:pt x="72" y="143"/>
                                </a:lnTo>
                                <a:lnTo>
                                  <a:pt x="98" y="139"/>
                                </a:lnTo>
                                <a:lnTo>
                                  <a:pt x="124" y="126"/>
                                </a:lnTo>
                                <a:lnTo>
                                  <a:pt x="137" y="101"/>
                                </a:lnTo>
                                <a:lnTo>
                                  <a:pt x="145" y="67"/>
                                </a:lnTo>
                                <a:lnTo>
                                  <a:pt x="141" y="42"/>
                                </a:lnTo>
                                <a:lnTo>
                                  <a:pt x="124" y="21"/>
                                </a:lnTo>
                                <a:lnTo>
                                  <a:pt x="102" y="4"/>
                                </a:lnTo>
                                <a:close/>
                              </a:path>
                            </a:pathLst>
                          </a:custGeom>
                          <a:solidFill>
                            <a:srgbClr val="840000"/>
                          </a:solidFill>
                          <a:ln w="9525">
                            <a:noFill/>
                            <a:round/>
                            <a:headEnd/>
                            <a:tailEnd/>
                          </a:ln>
                        </p:spPr>
                        <p:txBody>
                          <a:bodyPr/>
                          <a:lstStyle/>
                          <a:p>
                            <a:endParaRPr lang="en-US"/>
                          </a:p>
                        </p:txBody>
                      </p:sp>
                      <p:sp>
                        <p:nvSpPr>
                          <p:cNvPr id="266740" name="Freeform 500"/>
                          <p:cNvSpPr>
                            <a:spLocks/>
                          </p:cNvSpPr>
                          <p:nvPr/>
                        </p:nvSpPr>
                        <p:spPr bwMode="auto">
                          <a:xfrm>
                            <a:off x="1115" y="1398"/>
                            <a:ext cx="129" cy="127"/>
                          </a:xfrm>
                          <a:custGeom>
                            <a:avLst/>
                            <a:gdLst/>
                            <a:ahLst/>
                            <a:cxnLst>
                              <a:cxn ang="0">
                                <a:pos x="90" y="4"/>
                              </a:cxn>
                              <a:cxn ang="0">
                                <a:pos x="69" y="0"/>
                              </a:cxn>
                              <a:cxn ang="0">
                                <a:pos x="43" y="4"/>
                              </a:cxn>
                              <a:cxn ang="0">
                                <a:pos x="22" y="17"/>
                              </a:cxn>
                              <a:cxn ang="0">
                                <a:pos x="9" y="34"/>
                              </a:cxn>
                              <a:cxn ang="0">
                                <a:pos x="0" y="59"/>
                              </a:cxn>
                              <a:cxn ang="0">
                                <a:pos x="4" y="89"/>
                              </a:cxn>
                              <a:cxn ang="0">
                                <a:pos x="17" y="110"/>
                              </a:cxn>
                              <a:cxn ang="0">
                                <a:pos x="39" y="122"/>
                              </a:cxn>
                              <a:cxn ang="0">
                                <a:pos x="64" y="127"/>
                              </a:cxn>
                              <a:cxn ang="0">
                                <a:pos x="86" y="122"/>
                              </a:cxn>
                              <a:cxn ang="0">
                                <a:pos x="107" y="110"/>
                              </a:cxn>
                              <a:cxn ang="0">
                                <a:pos x="120" y="89"/>
                              </a:cxn>
                              <a:cxn ang="0">
                                <a:pos x="129" y="63"/>
                              </a:cxn>
                              <a:cxn ang="0">
                                <a:pos x="124" y="38"/>
                              </a:cxn>
                              <a:cxn ang="0">
                                <a:pos x="111" y="21"/>
                              </a:cxn>
                              <a:cxn ang="0">
                                <a:pos x="90" y="4"/>
                              </a:cxn>
                            </a:cxnLst>
                            <a:rect l="0" t="0" r="r" b="b"/>
                            <a:pathLst>
                              <a:path w="129" h="127">
                                <a:moveTo>
                                  <a:pt x="90" y="4"/>
                                </a:moveTo>
                                <a:lnTo>
                                  <a:pt x="69" y="0"/>
                                </a:lnTo>
                                <a:lnTo>
                                  <a:pt x="43" y="4"/>
                                </a:lnTo>
                                <a:lnTo>
                                  <a:pt x="22" y="17"/>
                                </a:lnTo>
                                <a:lnTo>
                                  <a:pt x="9" y="34"/>
                                </a:lnTo>
                                <a:lnTo>
                                  <a:pt x="0" y="59"/>
                                </a:lnTo>
                                <a:lnTo>
                                  <a:pt x="4" y="89"/>
                                </a:lnTo>
                                <a:lnTo>
                                  <a:pt x="17" y="110"/>
                                </a:lnTo>
                                <a:lnTo>
                                  <a:pt x="39" y="122"/>
                                </a:lnTo>
                                <a:lnTo>
                                  <a:pt x="64" y="127"/>
                                </a:lnTo>
                                <a:lnTo>
                                  <a:pt x="86" y="122"/>
                                </a:lnTo>
                                <a:lnTo>
                                  <a:pt x="107" y="110"/>
                                </a:lnTo>
                                <a:lnTo>
                                  <a:pt x="120" y="89"/>
                                </a:lnTo>
                                <a:lnTo>
                                  <a:pt x="129" y="63"/>
                                </a:lnTo>
                                <a:lnTo>
                                  <a:pt x="124" y="38"/>
                                </a:lnTo>
                                <a:lnTo>
                                  <a:pt x="111" y="21"/>
                                </a:lnTo>
                                <a:lnTo>
                                  <a:pt x="90" y="4"/>
                                </a:lnTo>
                                <a:close/>
                              </a:path>
                            </a:pathLst>
                          </a:custGeom>
                          <a:solidFill>
                            <a:srgbClr val="910000"/>
                          </a:solidFill>
                          <a:ln w="9525">
                            <a:noFill/>
                            <a:round/>
                            <a:headEnd/>
                            <a:tailEnd/>
                          </a:ln>
                        </p:spPr>
                        <p:txBody>
                          <a:bodyPr/>
                          <a:lstStyle/>
                          <a:p>
                            <a:endParaRPr lang="en-US"/>
                          </a:p>
                        </p:txBody>
                      </p:sp>
                      <p:sp>
                        <p:nvSpPr>
                          <p:cNvPr id="266741" name="Freeform 501"/>
                          <p:cNvSpPr>
                            <a:spLocks/>
                          </p:cNvSpPr>
                          <p:nvPr/>
                        </p:nvSpPr>
                        <p:spPr bwMode="auto">
                          <a:xfrm>
                            <a:off x="1119" y="1402"/>
                            <a:ext cx="120" cy="118"/>
                          </a:xfrm>
                          <a:custGeom>
                            <a:avLst/>
                            <a:gdLst/>
                            <a:ahLst/>
                            <a:cxnLst>
                              <a:cxn ang="0">
                                <a:pos x="86" y="5"/>
                              </a:cxn>
                              <a:cxn ang="0">
                                <a:pos x="65" y="0"/>
                              </a:cxn>
                              <a:cxn ang="0">
                                <a:pos x="39" y="5"/>
                              </a:cxn>
                              <a:cxn ang="0">
                                <a:pos x="22" y="17"/>
                              </a:cxn>
                              <a:cxn ang="0">
                                <a:pos x="9" y="34"/>
                              </a:cxn>
                              <a:cxn ang="0">
                                <a:pos x="0" y="55"/>
                              </a:cxn>
                              <a:cxn ang="0">
                                <a:pos x="5" y="85"/>
                              </a:cxn>
                              <a:cxn ang="0">
                                <a:pos x="18" y="102"/>
                              </a:cxn>
                              <a:cxn ang="0">
                                <a:pos x="35" y="114"/>
                              </a:cxn>
                              <a:cxn ang="0">
                                <a:pos x="60" y="118"/>
                              </a:cxn>
                              <a:cxn ang="0">
                                <a:pos x="82" y="114"/>
                              </a:cxn>
                              <a:cxn ang="0">
                                <a:pos x="99" y="106"/>
                              </a:cxn>
                              <a:cxn ang="0">
                                <a:pos x="112" y="85"/>
                              </a:cxn>
                              <a:cxn ang="0">
                                <a:pos x="120" y="59"/>
                              </a:cxn>
                              <a:cxn ang="0">
                                <a:pos x="116" y="38"/>
                              </a:cxn>
                              <a:cxn ang="0">
                                <a:pos x="103" y="17"/>
                              </a:cxn>
                              <a:cxn ang="0">
                                <a:pos x="86" y="5"/>
                              </a:cxn>
                            </a:cxnLst>
                            <a:rect l="0" t="0" r="r" b="b"/>
                            <a:pathLst>
                              <a:path w="120" h="118">
                                <a:moveTo>
                                  <a:pt x="86" y="5"/>
                                </a:moveTo>
                                <a:lnTo>
                                  <a:pt x="65" y="0"/>
                                </a:lnTo>
                                <a:lnTo>
                                  <a:pt x="39" y="5"/>
                                </a:lnTo>
                                <a:lnTo>
                                  <a:pt x="22" y="17"/>
                                </a:lnTo>
                                <a:lnTo>
                                  <a:pt x="9" y="34"/>
                                </a:lnTo>
                                <a:lnTo>
                                  <a:pt x="0" y="55"/>
                                </a:lnTo>
                                <a:lnTo>
                                  <a:pt x="5" y="85"/>
                                </a:lnTo>
                                <a:lnTo>
                                  <a:pt x="18" y="102"/>
                                </a:lnTo>
                                <a:lnTo>
                                  <a:pt x="35" y="114"/>
                                </a:lnTo>
                                <a:lnTo>
                                  <a:pt x="60" y="118"/>
                                </a:lnTo>
                                <a:lnTo>
                                  <a:pt x="82" y="114"/>
                                </a:lnTo>
                                <a:lnTo>
                                  <a:pt x="99" y="106"/>
                                </a:lnTo>
                                <a:lnTo>
                                  <a:pt x="112" y="85"/>
                                </a:lnTo>
                                <a:lnTo>
                                  <a:pt x="120" y="59"/>
                                </a:lnTo>
                                <a:lnTo>
                                  <a:pt x="116" y="38"/>
                                </a:lnTo>
                                <a:lnTo>
                                  <a:pt x="103" y="17"/>
                                </a:lnTo>
                                <a:lnTo>
                                  <a:pt x="86" y="5"/>
                                </a:lnTo>
                                <a:close/>
                              </a:path>
                            </a:pathLst>
                          </a:custGeom>
                          <a:solidFill>
                            <a:srgbClr val="A10000"/>
                          </a:solidFill>
                          <a:ln w="9525">
                            <a:noFill/>
                            <a:round/>
                            <a:headEnd/>
                            <a:tailEnd/>
                          </a:ln>
                        </p:spPr>
                        <p:txBody>
                          <a:bodyPr/>
                          <a:lstStyle/>
                          <a:p>
                            <a:endParaRPr lang="en-US"/>
                          </a:p>
                        </p:txBody>
                      </p:sp>
                      <p:sp>
                        <p:nvSpPr>
                          <p:cNvPr id="266742" name="Freeform 502"/>
                          <p:cNvSpPr>
                            <a:spLocks/>
                          </p:cNvSpPr>
                          <p:nvPr/>
                        </p:nvSpPr>
                        <p:spPr bwMode="auto">
                          <a:xfrm>
                            <a:off x="1128" y="1411"/>
                            <a:ext cx="103" cy="105"/>
                          </a:xfrm>
                          <a:custGeom>
                            <a:avLst/>
                            <a:gdLst/>
                            <a:ahLst/>
                            <a:cxnLst>
                              <a:cxn ang="0">
                                <a:pos x="73" y="4"/>
                              </a:cxn>
                              <a:cxn ang="0">
                                <a:pos x="51" y="0"/>
                              </a:cxn>
                              <a:cxn ang="0">
                                <a:pos x="34" y="4"/>
                              </a:cxn>
                              <a:cxn ang="0">
                                <a:pos x="17" y="12"/>
                              </a:cxn>
                              <a:cxn ang="0">
                                <a:pos x="4" y="29"/>
                              </a:cxn>
                              <a:cxn ang="0">
                                <a:pos x="0" y="50"/>
                              </a:cxn>
                              <a:cxn ang="0">
                                <a:pos x="4" y="72"/>
                              </a:cxn>
                              <a:cxn ang="0">
                                <a:pos x="13" y="88"/>
                              </a:cxn>
                              <a:cxn ang="0">
                                <a:pos x="30" y="101"/>
                              </a:cxn>
                              <a:cxn ang="0">
                                <a:pos x="51" y="105"/>
                              </a:cxn>
                              <a:cxn ang="0">
                                <a:pos x="69" y="101"/>
                              </a:cxn>
                              <a:cxn ang="0">
                                <a:pos x="86" y="88"/>
                              </a:cxn>
                              <a:cxn ang="0">
                                <a:pos x="98" y="72"/>
                              </a:cxn>
                              <a:cxn ang="0">
                                <a:pos x="103" y="50"/>
                              </a:cxn>
                              <a:cxn ang="0">
                                <a:pos x="98" y="29"/>
                              </a:cxn>
                              <a:cxn ang="0">
                                <a:pos x="90" y="17"/>
                              </a:cxn>
                              <a:cxn ang="0">
                                <a:pos x="73" y="4"/>
                              </a:cxn>
                            </a:cxnLst>
                            <a:rect l="0" t="0" r="r" b="b"/>
                            <a:pathLst>
                              <a:path w="103" h="105">
                                <a:moveTo>
                                  <a:pt x="73" y="4"/>
                                </a:moveTo>
                                <a:lnTo>
                                  <a:pt x="51" y="0"/>
                                </a:lnTo>
                                <a:lnTo>
                                  <a:pt x="34" y="4"/>
                                </a:lnTo>
                                <a:lnTo>
                                  <a:pt x="17" y="12"/>
                                </a:lnTo>
                                <a:lnTo>
                                  <a:pt x="4" y="29"/>
                                </a:lnTo>
                                <a:lnTo>
                                  <a:pt x="0" y="50"/>
                                </a:lnTo>
                                <a:lnTo>
                                  <a:pt x="4" y="72"/>
                                </a:lnTo>
                                <a:lnTo>
                                  <a:pt x="13" y="88"/>
                                </a:lnTo>
                                <a:lnTo>
                                  <a:pt x="30" y="101"/>
                                </a:lnTo>
                                <a:lnTo>
                                  <a:pt x="51" y="105"/>
                                </a:lnTo>
                                <a:lnTo>
                                  <a:pt x="69" y="101"/>
                                </a:lnTo>
                                <a:lnTo>
                                  <a:pt x="86" y="88"/>
                                </a:lnTo>
                                <a:lnTo>
                                  <a:pt x="98" y="72"/>
                                </a:lnTo>
                                <a:lnTo>
                                  <a:pt x="103" y="50"/>
                                </a:lnTo>
                                <a:lnTo>
                                  <a:pt x="98" y="29"/>
                                </a:lnTo>
                                <a:lnTo>
                                  <a:pt x="90" y="17"/>
                                </a:lnTo>
                                <a:lnTo>
                                  <a:pt x="73" y="4"/>
                                </a:lnTo>
                                <a:close/>
                              </a:path>
                            </a:pathLst>
                          </a:custGeom>
                          <a:solidFill>
                            <a:srgbClr val="B40000"/>
                          </a:solidFill>
                          <a:ln w="9525">
                            <a:noFill/>
                            <a:round/>
                            <a:headEnd/>
                            <a:tailEnd/>
                          </a:ln>
                        </p:spPr>
                        <p:txBody>
                          <a:bodyPr/>
                          <a:lstStyle/>
                          <a:p>
                            <a:endParaRPr lang="en-US"/>
                          </a:p>
                        </p:txBody>
                      </p:sp>
                      <p:sp>
                        <p:nvSpPr>
                          <p:cNvPr id="266743" name="Freeform 503"/>
                          <p:cNvSpPr>
                            <a:spLocks/>
                          </p:cNvSpPr>
                          <p:nvPr/>
                        </p:nvSpPr>
                        <p:spPr bwMode="auto">
                          <a:xfrm>
                            <a:off x="1137" y="1419"/>
                            <a:ext cx="85" cy="89"/>
                          </a:xfrm>
                          <a:custGeom>
                            <a:avLst/>
                            <a:gdLst/>
                            <a:ahLst/>
                            <a:cxnLst>
                              <a:cxn ang="0">
                                <a:pos x="60" y="4"/>
                              </a:cxn>
                              <a:cxn ang="0">
                                <a:pos x="42" y="0"/>
                              </a:cxn>
                              <a:cxn ang="0">
                                <a:pos x="25" y="4"/>
                              </a:cxn>
                              <a:cxn ang="0">
                                <a:pos x="12" y="13"/>
                              </a:cxn>
                              <a:cxn ang="0">
                                <a:pos x="4" y="26"/>
                              </a:cxn>
                              <a:cxn ang="0">
                                <a:pos x="0" y="38"/>
                              </a:cxn>
                              <a:cxn ang="0">
                                <a:pos x="4" y="55"/>
                              </a:cxn>
                              <a:cxn ang="0">
                                <a:pos x="12" y="72"/>
                              </a:cxn>
                              <a:cxn ang="0">
                                <a:pos x="25" y="85"/>
                              </a:cxn>
                              <a:cxn ang="0">
                                <a:pos x="42" y="89"/>
                              </a:cxn>
                              <a:cxn ang="0">
                                <a:pos x="60" y="85"/>
                              </a:cxn>
                              <a:cxn ang="0">
                                <a:pos x="72" y="76"/>
                              </a:cxn>
                              <a:cxn ang="0">
                                <a:pos x="81" y="55"/>
                              </a:cxn>
                              <a:cxn ang="0">
                                <a:pos x="85" y="38"/>
                              </a:cxn>
                              <a:cxn ang="0">
                                <a:pos x="81" y="30"/>
                              </a:cxn>
                              <a:cxn ang="0">
                                <a:pos x="72" y="17"/>
                              </a:cxn>
                              <a:cxn ang="0">
                                <a:pos x="60" y="4"/>
                              </a:cxn>
                            </a:cxnLst>
                            <a:rect l="0" t="0" r="r" b="b"/>
                            <a:pathLst>
                              <a:path w="85" h="89">
                                <a:moveTo>
                                  <a:pt x="60" y="4"/>
                                </a:moveTo>
                                <a:lnTo>
                                  <a:pt x="42" y="0"/>
                                </a:lnTo>
                                <a:lnTo>
                                  <a:pt x="25" y="4"/>
                                </a:lnTo>
                                <a:lnTo>
                                  <a:pt x="12" y="13"/>
                                </a:lnTo>
                                <a:lnTo>
                                  <a:pt x="4" y="26"/>
                                </a:lnTo>
                                <a:lnTo>
                                  <a:pt x="0" y="38"/>
                                </a:lnTo>
                                <a:lnTo>
                                  <a:pt x="4" y="55"/>
                                </a:lnTo>
                                <a:lnTo>
                                  <a:pt x="12" y="72"/>
                                </a:lnTo>
                                <a:lnTo>
                                  <a:pt x="25" y="85"/>
                                </a:lnTo>
                                <a:lnTo>
                                  <a:pt x="42" y="89"/>
                                </a:lnTo>
                                <a:lnTo>
                                  <a:pt x="60" y="85"/>
                                </a:lnTo>
                                <a:lnTo>
                                  <a:pt x="72" y="76"/>
                                </a:lnTo>
                                <a:lnTo>
                                  <a:pt x="81" y="55"/>
                                </a:lnTo>
                                <a:lnTo>
                                  <a:pt x="85" y="38"/>
                                </a:lnTo>
                                <a:lnTo>
                                  <a:pt x="81" y="30"/>
                                </a:lnTo>
                                <a:lnTo>
                                  <a:pt x="72" y="17"/>
                                </a:lnTo>
                                <a:lnTo>
                                  <a:pt x="60" y="4"/>
                                </a:lnTo>
                                <a:close/>
                              </a:path>
                            </a:pathLst>
                          </a:custGeom>
                          <a:solidFill>
                            <a:srgbClr val="C60000"/>
                          </a:solidFill>
                          <a:ln w="9525">
                            <a:noFill/>
                            <a:round/>
                            <a:headEnd/>
                            <a:tailEnd/>
                          </a:ln>
                        </p:spPr>
                        <p:txBody>
                          <a:bodyPr/>
                          <a:lstStyle/>
                          <a:p>
                            <a:endParaRPr lang="en-US"/>
                          </a:p>
                        </p:txBody>
                      </p:sp>
                      <p:sp>
                        <p:nvSpPr>
                          <p:cNvPr id="266744" name="Freeform 504"/>
                          <p:cNvSpPr>
                            <a:spLocks/>
                          </p:cNvSpPr>
                          <p:nvPr/>
                        </p:nvSpPr>
                        <p:spPr bwMode="auto">
                          <a:xfrm>
                            <a:off x="1145" y="1428"/>
                            <a:ext cx="69" cy="71"/>
                          </a:xfrm>
                          <a:custGeom>
                            <a:avLst/>
                            <a:gdLst/>
                            <a:ahLst/>
                            <a:cxnLst>
                              <a:cxn ang="0">
                                <a:pos x="47" y="0"/>
                              </a:cxn>
                              <a:cxn ang="0">
                                <a:pos x="22" y="0"/>
                              </a:cxn>
                              <a:cxn ang="0">
                                <a:pos x="9" y="8"/>
                              </a:cxn>
                              <a:cxn ang="0">
                                <a:pos x="4" y="17"/>
                              </a:cxn>
                              <a:cxn ang="0">
                                <a:pos x="0" y="29"/>
                              </a:cxn>
                              <a:cxn ang="0">
                                <a:pos x="4" y="42"/>
                              </a:cxn>
                              <a:cxn ang="0">
                                <a:pos x="9" y="59"/>
                              </a:cxn>
                              <a:cxn ang="0">
                                <a:pos x="22" y="67"/>
                              </a:cxn>
                              <a:cxn ang="0">
                                <a:pos x="34" y="71"/>
                              </a:cxn>
                              <a:cxn ang="0">
                                <a:pos x="47" y="67"/>
                              </a:cxn>
                              <a:cxn ang="0">
                                <a:pos x="60" y="63"/>
                              </a:cxn>
                              <a:cxn ang="0">
                                <a:pos x="64" y="46"/>
                              </a:cxn>
                              <a:cxn ang="0">
                                <a:pos x="69" y="33"/>
                              </a:cxn>
                              <a:cxn ang="0">
                                <a:pos x="64" y="21"/>
                              </a:cxn>
                              <a:cxn ang="0">
                                <a:pos x="60" y="8"/>
                              </a:cxn>
                              <a:cxn ang="0">
                                <a:pos x="47" y="0"/>
                              </a:cxn>
                            </a:cxnLst>
                            <a:rect l="0" t="0" r="r" b="b"/>
                            <a:pathLst>
                              <a:path w="69" h="71">
                                <a:moveTo>
                                  <a:pt x="47" y="0"/>
                                </a:moveTo>
                                <a:lnTo>
                                  <a:pt x="22" y="0"/>
                                </a:lnTo>
                                <a:lnTo>
                                  <a:pt x="9" y="8"/>
                                </a:lnTo>
                                <a:lnTo>
                                  <a:pt x="4" y="17"/>
                                </a:lnTo>
                                <a:lnTo>
                                  <a:pt x="0" y="29"/>
                                </a:lnTo>
                                <a:lnTo>
                                  <a:pt x="4" y="42"/>
                                </a:lnTo>
                                <a:lnTo>
                                  <a:pt x="9" y="59"/>
                                </a:lnTo>
                                <a:lnTo>
                                  <a:pt x="22" y="67"/>
                                </a:lnTo>
                                <a:lnTo>
                                  <a:pt x="34" y="71"/>
                                </a:lnTo>
                                <a:lnTo>
                                  <a:pt x="47" y="67"/>
                                </a:lnTo>
                                <a:lnTo>
                                  <a:pt x="60" y="63"/>
                                </a:lnTo>
                                <a:lnTo>
                                  <a:pt x="64" y="46"/>
                                </a:lnTo>
                                <a:lnTo>
                                  <a:pt x="69" y="33"/>
                                </a:lnTo>
                                <a:lnTo>
                                  <a:pt x="64" y="21"/>
                                </a:lnTo>
                                <a:lnTo>
                                  <a:pt x="60" y="8"/>
                                </a:lnTo>
                                <a:lnTo>
                                  <a:pt x="47" y="0"/>
                                </a:lnTo>
                                <a:close/>
                              </a:path>
                            </a:pathLst>
                          </a:custGeom>
                          <a:solidFill>
                            <a:srgbClr val="D70000"/>
                          </a:solidFill>
                          <a:ln w="9525">
                            <a:noFill/>
                            <a:round/>
                            <a:headEnd/>
                            <a:tailEnd/>
                          </a:ln>
                        </p:spPr>
                        <p:txBody>
                          <a:bodyPr/>
                          <a:lstStyle/>
                          <a:p>
                            <a:endParaRPr lang="en-US"/>
                          </a:p>
                        </p:txBody>
                      </p:sp>
                      <p:sp>
                        <p:nvSpPr>
                          <p:cNvPr id="266745" name="Freeform 505"/>
                          <p:cNvSpPr>
                            <a:spLocks/>
                          </p:cNvSpPr>
                          <p:nvPr/>
                        </p:nvSpPr>
                        <p:spPr bwMode="auto">
                          <a:xfrm>
                            <a:off x="1149" y="1432"/>
                            <a:ext cx="60" cy="63"/>
                          </a:xfrm>
                          <a:custGeom>
                            <a:avLst/>
                            <a:gdLst/>
                            <a:ahLst/>
                            <a:cxnLst>
                              <a:cxn ang="0">
                                <a:pos x="43" y="0"/>
                              </a:cxn>
                              <a:cxn ang="0">
                                <a:pos x="18" y="0"/>
                              </a:cxn>
                              <a:cxn ang="0">
                                <a:pos x="9" y="8"/>
                              </a:cxn>
                              <a:cxn ang="0">
                                <a:pos x="5" y="17"/>
                              </a:cxn>
                              <a:cxn ang="0">
                                <a:pos x="0" y="29"/>
                              </a:cxn>
                              <a:cxn ang="0">
                                <a:pos x="5" y="38"/>
                              </a:cxn>
                              <a:cxn ang="0">
                                <a:pos x="9" y="55"/>
                              </a:cxn>
                              <a:cxn ang="0">
                                <a:pos x="18" y="59"/>
                              </a:cxn>
                              <a:cxn ang="0">
                                <a:pos x="30" y="63"/>
                              </a:cxn>
                              <a:cxn ang="0">
                                <a:pos x="43" y="59"/>
                              </a:cxn>
                              <a:cxn ang="0">
                                <a:pos x="52" y="55"/>
                              </a:cxn>
                              <a:cxn ang="0">
                                <a:pos x="56" y="38"/>
                              </a:cxn>
                              <a:cxn ang="0">
                                <a:pos x="60" y="29"/>
                              </a:cxn>
                              <a:cxn ang="0">
                                <a:pos x="56" y="17"/>
                              </a:cxn>
                              <a:cxn ang="0">
                                <a:pos x="43" y="0"/>
                              </a:cxn>
                            </a:cxnLst>
                            <a:rect l="0" t="0" r="r" b="b"/>
                            <a:pathLst>
                              <a:path w="60" h="63">
                                <a:moveTo>
                                  <a:pt x="43" y="0"/>
                                </a:moveTo>
                                <a:lnTo>
                                  <a:pt x="18" y="0"/>
                                </a:lnTo>
                                <a:lnTo>
                                  <a:pt x="9" y="8"/>
                                </a:lnTo>
                                <a:lnTo>
                                  <a:pt x="5" y="17"/>
                                </a:lnTo>
                                <a:lnTo>
                                  <a:pt x="0" y="29"/>
                                </a:lnTo>
                                <a:lnTo>
                                  <a:pt x="5" y="38"/>
                                </a:lnTo>
                                <a:lnTo>
                                  <a:pt x="9" y="55"/>
                                </a:lnTo>
                                <a:lnTo>
                                  <a:pt x="18" y="59"/>
                                </a:lnTo>
                                <a:lnTo>
                                  <a:pt x="30" y="63"/>
                                </a:lnTo>
                                <a:lnTo>
                                  <a:pt x="43" y="59"/>
                                </a:lnTo>
                                <a:lnTo>
                                  <a:pt x="52" y="55"/>
                                </a:lnTo>
                                <a:lnTo>
                                  <a:pt x="56" y="38"/>
                                </a:lnTo>
                                <a:lnTo>
                                  <a:pt x="60" y="29"/>
                                </a:lnTo>
                                <a:lnTo>
                                  <a:pt x="56" y="17"/>
                                </a:lnTo>
                                <a:lnTo>
                                  <a:pt x="43" y="0"/>
                                </a:lnTo>
                                <a:close/>
                              </a:path>
                            </a:pathLst>
                          </a:custGeom>
                          <a:solidFill>
                            <a:srgbClr val="E50000"/>
                          </a:solidFill>
                          <a:ln w="9525">
                            <a:noFill/>
                            <a:round/>
                            <a:headEnd/>
                            <a:tailEnd/>
                          </a:ln>
                        </p:spPr>
                        <p:txBody>
                          <a:bodyPr/>
                          <a:lstStyle/>
                          <a:p>
                            <a:endParaRPr lang="en-US"/>
                          </a:p>
                        </p:txBody>
                      </p:sp>
                      <p:sp>
                        <p:nvSpPr>
                          <p:cNvPr id="266746" name="Freeform 506"/>
                          <p:cNvSpPr>
                            <a:spLocks/>
                          </p:cNvSpPr>
                          <p:nvPr/>
                        </p:nvSpPr>
                        <p:spPr bwMode="auto">
                          <a:xfrm>
                            <a:off x="1158" y="1440"/>
                            <a:ext cx="43" cy="47"/>
                          </a:xfrm>
                          <a:custGeom>
                            <a:avLst/>
                            <a:gdLst/>
                            <a:ahLst/>
                            <a:cxnLst>
                              <a:cxn ang="0">
                                <a:pos x="30" y="0"/>
                              </a:cxn>
                              <a:cxn ang="0">
                                <a:pos x="13" y="0"/>
                              </a:cxn>
                              <a:cxn ang="0">
                                <a:pos x="0" y="13"/>
                              </a:cxn>
                              <a:cxn ang="0">
                                <a:pos x="0" y="30"/>
                              </a:cxn>
                              <a:cxn ang="0">
                                <a:pos x="13" y="47"/>
                              </a:cxn>
                              <a:cxn ang="0">
                                <a:pos x="30" y="47"/>
                              </a:cxn>
                              <a:cxn ang="0">
                                <a:pos x="43" y="30"/>
                              </a:cxn>
                              <a:cxn ang="0">
                                <a:pos x="43" y="13"/>
                              </a:cxn>
                              <a:cxn ang="0">
                                <a:pos x="30" y="0"/>
                              </a:cxn>
                            </a:cxnLst>
                            <a:rect l="0" t="0" r="r" b="b"/>
                            <a:pathLst>
                              <a:path w="43" h="47">
                                <a:moveTo>
                                  <a:pt x="30" y="0"/>
                                </a:moveTo>
                                <a:lnTo>
                                  <a:pt x="13" y="0"/>
                                </a:lnTo>
                                <a:lnTo>
                                  <a:pt x="0" y="13"/>
                                </a:lnTo>
                                <a:lnTo>
                                  <a:pt x="0" y="30"/>
                                </a:lnTo>
                                <a:lnTo>
                                  <a:pt x="13" y="47"/>
                                </a:lnTo>
                                <a:lnTo>
                                  <a:pt x="30" y="47"/>
                                </a:lnTo>
                                <a:lnTo>
                                  <a:pt x="43" y="30"/>
                                </a:lnTo>
                                <a:lnTo>
                                  <a:pt x="43" y="13"/>
                                </a:lnTo>
                                <a:lnTo>
                                  <a:pt x="30" y="0"/>
                                </a:lnTo>
                                <a:close/>
                              </a:path>
                            </a:pathLst>
                          </a:custGeom>
                          <a:solidFill>
                            <a:srgbClr val="F00000"/>
                          </a:solidFill>
                          <a:ln w="9525">
                            <a:noFill/>
                            <a:round/>
                            <a:headEnd/>
                            <a:tailEnd/>
                          </a:ln>
                        </p:spPr>
                        <p:txBody>
                          <a:bodyPr/>
                          <a:lstStyle/>
                          <a:p>
                            <a:endParaRPr lang="en-US"/>
                          </a:p>
                        </p:txBody>
                      </p:sp>
                      <p:sp>
                        <p:nvSpPr>
                          <p:cNvPr id="266747" name="Freeform 507"/>
                          <p:cNvSpPr>
                            <a:spLocks/>
                          </p:cNvSpPr>
                          <p:nvPr/>
                        </p:nvSpPr>
                        <p:spPr bwMode="auto">
                          <a:xfrm>
                            <a:off x="1167" y="1449"/>
                            <a:ext cx="25" cy="25"/>
                          </a:xfrm>
                          <a:custGeom>
                            <a:avLst/>
                            <a:gdLst/>
                            <a:ahLst/>
                            <a:cxnLst>
                              <a:cxn ang="0">
                                <a:pos x="17" y="0"/>
                              </a:cxn>
                              <a:cxn ang="0">
                                <a:pos x="8" y="0"/>
                              </a:cxn>
                              <a:cxn ang="0">
                                <a:pos x="0" y="4"/>
                              </a:cxn>
                              <a:cxn ang="0">
                                <a:pos x="0" y="17"/>
                              </a:cxn>
                              <a:cxn ang="0">
                                <a:pos x="8" y="25"/>
                              </a:cxn>
                              <a:cxn ang="0">
                                <a:pos x="17" y="25"/>
                              </a:cxn>
                              <a:cxn ang="0">
                                <a:pos x="25" y="17"/>
                              </a:cxn>
                              <a:cxn ang="0">
                                <a:pos x="25" y="8"/>
                              </a:cxn>
                              <a:cxn ang="0">
                                <a:pos x="17" y="0"/>
                              </a:cxn>
                            </a:cxnLst>
                            <a:rect l="0" t="0" r="r" b="b"/>
                            <a:pathLst>
                              <a:path w="25" h="25">
                                <a:moveTo>
                                  <a:pt x="17" y="0"/>
                                </a:moveTo>
                                <a:lnTo>
                                  <a:pt x="8" y="0"/>
                                </a:lnTo>
                                <a:lnTo>
                                  <a:pt x="0" y="4"/>
                                </a:lnTo>
                                <a:lnTo>
                                  <a:pt x="0" y="17"/>
                                </a:lnTo>
                                <a:lnTo>
                                  <a:pt x="8" y="25"/>
                                </a:lnTo>
                                <a:lnTo>
                                  <a:pt x="17" y="25"/>
                                </a:lnTo>
                                <a:lnTo>
                                  <a:pt x="25" y="17"/>
                                </a:lnTo>
                                <a:lnTo>
                                  <a:pt x="25" y="8"/>
                                </a:lnTo>
                                <a:lnTo>
                                  <a:pt x="17" y="0"/>
                                </a:lnTo>
                                <a:close/>
                              </a:path>
                            </a:pathLst>
                          </a:custGeom>
                          <a:solidFill>
                            <a:srgbClr val="F70000"/>
                          </a:solidFill>
                          <a:ln w="9525">
                            <a:noFill/>
                            <a:round/>
                            <a:headEnd/>
                            <a:tailEnd/>
                          </a:ln>
                        </p:spPr>
                        <p:txBody>
                          <a:bodyPr/>
                          <a:lstStyle/>
                          <a:p>
                            <a:endParaRPr lang="en-US"/>
                          </a:p>
                        </p:txBody>
                      </p:sp>
                      <p:sp>
                        <p:nvSpPr>
                          <p:cNvPr id="266748" name="Freeform 508"/>
                          <p:cNvSpPr>
                            <a:spLocks/>
                          </p:cNvSpPr>
                          <p:nvPr/>
                        </p:nvSpPr>
                        <p:spPr bwMode="auto">
                          <a:xfrm>
                            <a:off x="1175" y="1457"/>
                            <a:ext cx="9" cy="9"/>
                          </a:xfrm>
                          <a:custGeom>
                            <a:avLst/>
                            <a:gdLst/>
                            <a:ahLst/>
                            <a:cxnLst>
                              <a:cxn ang="0">
                                <a:pos x="9" y="0"/>
                              </a:cxn>
                              <a:cxn ang="0">
                                <a:pos x="4" y="0"/>
                              </a:cxn>
                              <a:cxn ang="0">
                                <a:pos x="0" y="0"/>
                              </a:cxn>
                              <a:cxn ang="0">
                                <a:pos x="0" y="4"/>
                              </a:cxn>
                              <a:cxn ang="0">
                                <a:pos x="0" y="9"/>
                              </a:cxn>
                              <a:cxn ang="0">
                                <a:pos x="4" y="9"/>
                              </a:cxn>
                              <a:cxn ang="0">
                                <a:pos x="9" y="4"/>
                              </a:cxn>
                              <a:cxn ang="0">
                                <a:pos x="9" y="0"/>
                              </a:cxn>
                            </a:cxnLst>
                            <a:rect l="0" t="0" r="r" b="b"/>
                            <a:pathLst>
                              <a:path w="9" h="9">
                                <a:moveTo>
                                  <a:pt x="9" y="0"/>
                                </a:moveTo>
                                <a:lnTo>
                                  <a:pt x="4" y="0"/>
                                </a:lnTo>
                                <a:lnTo>
                                  <a:pt x="0" y="0"/>
                                </a:lnTo>
                                <a:lnTo>
                                  <a:pt x="0" y="4"/>
                                </a:lnTo>
                                <a:lnTo>
                                  <a:pt x="0" y="9"/>
                                </a:lnTo>
                                <a:lnTo>
                                  <a:pt x="4" y="9"/>
                                </a:lnTo>
                                <a:lnTo>
                                  <a:pt x="9" y="4"/>
                                </a:lnTo>
                                <a:lnTo>
                                  <a:pt x="9" y="0"/>
                                </a:lnTo>
                                <a:close/>
                              </a:path>
                            </a:pathLst>
                          </a:custGeom>
                          <a:solidFill>
                            <a:srgbClr val="FC0000"/>
                          </a:solidFill>
                          <a:ln w="9525">
                            <a:noFill/>
                            <a:round/>
                            <a:headEnd/>
                            <a:tailEnd/>
                          </a:ln>
                        </p:spPr>
                        <p:txBody>
                          <a:bodyPr/>
                          <a:lstStyle/>
                          <a:p>
                            <a:endParaRPr lang="en-US"/>
                          </a:p>
                        </p:txBody>
                      </p:sp>
                    </p:grpSp>
                    <p:sp>
                      <p:nvSpPr>
                        <p:cNvPr id="266749" name="Freeform 509"/>
                        <p:cNvSpPr>
                          <a:spLocks/>
                        </p:cNvSpPr>
                        <p:nvPr/>
                      </p:nvSpPr>
                      <p:spPr bwMode="auto">
                        <a:xfrm>
                          <a:off x="1098" y="1381"/>
                          <a:ext cx="171" cy="173"/>
                        </a:xfrm>
                        <a:custGeom>
                          <a:avLst/>
                          <a:gdLst/>
                          <a:ahLst/>
                          <a:cxnLst>
                            <a:cxn ang="0">
                              <a:pos x="120" y="4"/>
                            </a:cxn>
                            <a:cxn ang="0">
                              <a:pos x="86" y="0"/>
                            </a:cxn>
                            <a:cxn ang="0">
                              <a:pos x="56" y="4"/>
                            </a:cxn>
                            <a:cxn ang="0">
                              <a:pos x="26" y="21"/>
                            </a:cxn>
                            <a:cxn ang="0">
                              <a:pos x="9" y="47"/>
                            </a:cxn>
                            <a:cxn ang="0">
                              <a:pos x="0" y="80"/>
                            </a:cxn>
                            <a:cxn ang="0">
                              <a:pos x="4" y="114"/>
                            </a:cxn>
                            <a:cxn ang="0">
                              <a:pos x="26" y="144"/>
                            </a:cxn>
                            <a:cxn ang="0">
                              <a:pos x="51" y="165"/>
                            </a:cxn>
                            <a:cxn ang="0">
                              <a:pos x="86" y="173"/>
                            </a:cxn>
                            <a:cxn ang="0">
                              <a:pos x="116" y="165"/>
                            </a:cxn>
                            <a:cxn ang="0">
                              <a:pos x="146" y="148"/>
                            </a:cxn>
                            <a:cxn ang="0">
                              <a:pos x="163" y="118"/>
                            </a:cxn>
                            <a:cxn ang="0">
                              <a:pos x="171" y="80"/>
                            </a:cxn>
                            <a:cxn ang="0">
                              <a:pos x="167" y="51"/>
                            </a:cxn>
                            <a:cxn ang="0">
                              <a:pos x="150" y="26"/>
                            </a:cxn>
                            <a:cxn ang="0">
                              <a:pos x="120" y="4"/>
                            </a:cxn>
                          </a:cxnLst>
                          <a:rect l="0" t="0" r="r" b="b"/>
                          <a:pathLst>
                            <a:path w="171" h="173">
                              <a:moveTo>
                                <a:pt x="120" y="4"/>
                              </a:moveTo>
                              <a:lnTo>
                                <a:pt x="86" y="0"/>
                              </a:lnTo>
                              <a:lnTo>
                                <a:pt x="56" y="4"/>
                              </a:lnTo>
                              <a:lnTo>
                                <a:pt x="26" y="21"/>
                              </a:lnTo>
                              <a:lnTo>
                                <a:pt x="9" y="47"/>
                              </a:lnTo>
                              <a:lnTo>
                                <a:pt x="0" y="80"/>
                              </a:lnTo>
                              <a:lnTo>
                                <a:pt x="4" y="114"/>
                              </a:lnTo>
                              <a:lnTo>
                                <a:pt x="26" y="144"/>
                              </a:lnTo>
                              <a:lnTo>
                                <a:pt x="51" y="165"/>
                              </a:lnTo>
                              <a:lnTo>
                                <a:pt x="86" y="173"/>
                              </a:lnTo>
                              <a:lnTo>
                                <a:pt x="116" y="165"/>
                              </a:lnTo>
                              <a:lnTo>
                                <a:pt x="146" y="148"/>
                              </a:lnTo>
                              <a:lnTo>
                                <a:pt x="163" y="118"/>
                              </a:lnTo>
                              <a:lnTo>
                                <a:pt x="171" y="80"/>
                              </a:lnTo>
                              <a:lnTo>
                                <a:pt x="167" y="51"/>
                              </a:lnTo>
                              <a:lnTo>
                                <a:pt x="150" y="26"/>
                              </a:lnTo>
                              <a:lnTo>
                                <a:pt x="120" y="4"/>
                              </a:lnTo>
                              <a:close/>
                            </a:path>
                          </a:pathLst>
                        </a:custGeom>
                        <a:noFill/>
                        <a:ln w="6350">
                          <a:solidFill>
                            <a:srgbClr val="000000"/>
                          </a:solidFill>
                          <a:prstDash val="solid"/>
                          <a:round/>
                          <a:headEnd/>
                          <a:tailEnd/>
                        </a:ln>
                      </p:spPr>
                      <p:txBody>
                        <a:bodyPr/>
                        <a:lstStyle/>
                        <a:p>
                          <a:endParaRPr lang="en-US"/>
                        </a:p>
                      </p:txBody>
                    </p:sp>
                  </p:grpSp>
                </p:grpSp>
                <p:grpSp>
                  <p:nvGrpSpPr>
                    <p:cNvPr id="821" name="Group 754"/>
                    <p:cNvGrpSpPr>
                      <a:grpSpLocks/>
                    </p:cNvGrpSpPr>
                    <p:nvPr/>
                  </p:nvGrpSpPr>
                  <p:grpSpPr bwMode="auto">
                    <a:xfrm>
                      <a:off x="2373" y="3426"/>
                      <a:ext cx="890" cy="581"/>
                      <a:chOff x="2927" y="2468"/>
                      <a:chExt cx="890" cy="581"/>
                    </a:xfrm>
                  </p:grpSpPr>
                  <p:grpSp>
                    <p:nvGrpSpPr>
                      <p:cNvPr id="822" name="Group 23"/>
                      <p:cNvGrpSpPr>
                        <a:grpSpLocks/>
                      </p:cNvGrpSpPr>
                      <p:nvPr/>
                    </p:nvGrpSpPr>
                    <p:grpSpPr bwMode="auto">
                      <a:xfrm>
                        <a:off x="3229" y="2649"/>
                        <a:ext cx="351" cy="333"/>
                        <a:chOff x="657" y="854"/>
                        <a:chExt cx="351" cy="333"/>
                      </a:xfrm>
                    </p:grpSpPr>
                    <p:grpSp>
                      <p:nvGrpSpPr>
                        <p:cNvPr id="823" name="Group 24"/>
                        <p:cNvGrpSpPr>
                          <a:grpSpLocks/>
                        </p:cNvGrpSpPr>
                        <p:nvPr/>
                      </p:nvGrpSpPr>
                      <p:grpSpPr bwMode="auto">
                        <a:xfrm>
                          <a:off x="760" y="854"/>
                          <a:ext cx="180" cy="177"/>
                          <a:chOff x="760" y="854"/>
                          <a:chExt cx="180" cy="177"/>
                        </a:xfrm>
                      </p:grpSpPr>
                      <p:grpSp>
                        <p:nvGrpSpPr>
                          <p:cNvPr id="824" name="Group 25"/>
                          <p:cNvGrpSpPr>
                            <a:grpSpLocks/>
                          </p:cNvGrpSpPr>
                          <p:nvPr/>
                        </p:nvGrpSpPr>
                        <p:grpSpPr bwMode="auto">
                          <a:xfrm>
                            <a:off x="760" y="854"/>
                            <a:ext cx="180" cy="177"/>
                            <a:chOff x="760" y="854"/>
                            <a:chExt cx="180" cy="177"/>
                          </a:xfrm>
                        </p:grpSpPr>
                        <p:sp>
                          <p:nvSpPr>
                            <p:cNvPr id="266266" name="Oval 26"/>
                            <p:cNvSpPr>
                              <a:spLocks noChangeArrowheads="1"/>
                            </p:cNvSpPr>
                            <p:nvPr/>
                          </p:nvSpPr>
                          <p:spPr bwMode="auto">
                            <a:xfrm>
                              <a:off x="760" y="854"/>
                              <a:ext cx="180" cy="177"/>
                            </a:xfrm>
                            <a:prstGeom prst="ellipse">
                              <a:avLst/>
                            </a:prstGeom>
                            <a:solidFill>
                              <a:srgbClr val="760000"/>
                            </a:solidFill>
                            <a:ln w="9525">
                              <a:noFill/>
                              <a:round/>
                              <a:headEnd/>
                              <a:tailEnd/>
                            </a:ln>
                          </p:spPr>
                          <p:txBody>
                            <a:bodyPr/>
                            <a:lstStyle/>
                            <a:p>
                              <a:endParaRPr lang="en-US"/>
                            </a:p>
                          </p:txBody>
                        </p:sp>
                        <p:sp>
                          <p:nvSpPr>
                            <p:cNvPr id="266267" name="Oval 27"/>
                            <p:cNvSpPr>
                              <a:spLocks noChangeArrowheads="1"/>
                            </p:cNvSpPr>
                            <p:nvPr/>
                          </p:nvSpPr>
                          <p:spPr bwMode="auto">
                            <a:xfrm>
                              <a:off x="760" y="854"/>
                              <a:ext cx="171" cy="169"/>
                            </a:xfrm>
                            <a:prstGeom prst="ellipse">
                              <a:avLst/>
                            </a:prstGeom>
                            <a:solidFill>
                              <a:srgbClr val="7B0000"/>
                            </a:solidFill>
                            <a:ln w="9525">
                              <a:noFill/>
                              <a:round/>
                              <a:headEnd/>
                              <a:tailEnd/>
                            </a:ln>
                          </p:spPr>
                          <p:txBody>
                            <a:bodyPr/>
                            <a:lstStyle/>
                            <a:p>
                              <a:endParaRPr lang="en-US"/>
                            </a:p>
                          </p:txBody>
                        </p:sp>
                        <p:sp>
                          <p:nvSpPr>
                            <p:cNvPr id="266268" name="Oval 28"/>
                            <p:cNvSpPr>
                              <a:spLocks noChangeArrowheads="1"/>
                            </p:cNvSpPr>
                            <p:nvPr/>
                          </p:nvSpPr>
                          <p:spPr bwMode="auto">
                            <a:xfrm>
                              <a:off x="769" y="862"/>
                              <a:ext cx="154" cy="152"/>
                            </a:xfrm>
                            <a:prstGeom prst="ellipse">
                              <a:avLst/>
                            </a:prstGeom>
                            <a:solidFill>
                              <a:srgbClr val="840000"/>
                            </a:solidFill>
                            <a:ln w="9525">
                              <a:noFill/>
                              <a:round/>
                              <a:headEnd/>
                              <a:tailEnd/>
                            </a:ln>
                          </p:spPr>
                          <p:txBody>
                            <a:bodyPr/>
                            <a:lstStyle/>
                            <a:p>
                              <a:endParaRPr lang="en-US"/>
                            </a:p>
                          </p:txBody>
                        </p:sp>
                        <p:sp>
                          <p:nvSpPr>
                            <p:cNvPr id="266269" name="Oval 29"/>
                            <p:cNvSpPr>
                              <a:spLocks noChangeArrowheads="1"/>
                            </p:cNvSpPr>
                            <p:nvPr/>
                          </p:nvSpPr>
                          <p:spPr bwMode="auto">
                            <a:xfrm>
                              <a:off x="777" y="871"/>
                              <a:ext cx="137" cy="135"/>
                            </a:xfrm>
                            <a:prstGeom prst="ellipse">
                              <a:avLst/>
                            </a:prstGeom>
                            <a:solidFill>
                              <a:srgbClr val="910000"/>
                            </a:solidFill>
                            <a:ln w="9525">
                              <a:noFill/>
                              <a:round/>
                              <a:headEnd/>
                              <a:tailEnd/>
                            </a:ln>
                          </p:spPr>
                          <p:txBody>
                            <a:bodyPr/>
                            <a:lstStyle/>
                            <a:p>
                              <a:endParaRPr lang="en-US"/>
                            </a:p>
                          </p:txBody>
                        </p:sp>
                        <p:sp>
                          <p:nvSpPr>
                            <p:cNvPr id="266270" name="Oval 30"/>
                            <p:cNvSpPr>
                              <a:spLocks noChangeArrowheads="1"/>
                            </p:cNvSpPr>
                            <p:nvPr/>
                          </p:nvSpPr>
                          <p:spPr bwMode="auto">
                            <a:xfrm>
                              <a:off x="781" y="875"/>
                              <a:ext cx="129" cy="126"/>
                            </a:xfrm>
                            <a:prstGeom prst="ellipse">
                              <a:avLst/>
                            </a:prstGeom>
                            <a:solidFill>
                              <a:srgbClr val="A10000"/>
                            </a:solidFill>
                            <a:ln w="9525">
                              <a:noFill/>
                              <a:round/>
                              <a:headEnd/>
                              <a:tailEnd/>
                            </a:ln>
                          </p:spPr>
                          <p:txBody>
                            <a:bodyPr/>
                            <a:lstStyle/>
                            <a:p>
                              <a:endParaRPr lang="en-US"/>
                            </a:p>
                          </p:txBody>
                        </p:sp>
                        <p:sp>
                          <p:nvSpPr>
                            <p:cNvPr id="266271" name="Oval 31"/>
                            <p:cNvSpPr>
                              <a:spLocks noChangeArrowheads="1"/>
                            </p:cNvSpPr>
                            <p:nvPr/>
                          </p:nvSpPr>
                          <p:spPr bwMode="auto">
                            <a:xfrm>
                              <a:off x="790" y="883"/>
                              <a:ext cx="111" cy="110"/>
                            </a:xfrm>
                            <a:prstGeom prst="ellipse">
                              <a:avLst/>
                            </a:prstGeom>
                            <a:solidFill>
                              <a:srgbClr val="B40000"/>
                            </a:solidFill>
                            <a:ln w="9525">
                              <a:noFill/>
                              <a:round/>
                              <a:headEnd/>
                              <a:tailEnd/>
                            </a:ln>
                          </p:spPr>
                          <p:txBody>
                            <a:bodyPr/>
                            <a:lstStyle/>
                            <a:p>
                              <a:endParaRPr lang="en-US"/>
                            </a:p>
                          </p:txBody>
                        </p:sp>
                        <p:sp>
                          <p:nvSpPr>
                            <p:cNvPr id="266272" name="Oval 32"/>
                            <p:cNvSpPr>
                              <a:spLocks noChangeArrowheads="1"/>
                            </p:cNvSpPr>
                            <p:nvPr/>
                          </p:nvSpPr>
                          <p:spPr bwMode="auto">
                            <a:xfrm>
                              <a:off x="798" y="892"/>
                              <a:ext cx="95" cy="93"/>
                            </a:xfrm>
                            <a:prstGeom prst="ellipse">
                              <a:avLst/>
                            </a:prstGeom>
                            <a:solidFill>
                              <a:srgbClr val="C60000"/>
                            </a:solidFill>
                            <a:ln w="9525">
                              <a:noFill/>
                              <a:round/>
                              <a:headEnd/>
                              <a:tailEnd/>
                            </a:ln>
                          </p:spPr>
                          <p:txBody>
                            <a:bodyPr/>
                            <a:lstStyle/>
                            <a:p>
                              <a:endParaRPr lang="en-US"/>
                            </a:p>
                          </p:txBody>
                        </p:sp>
                        <p:sp>
                          <p:nvSpPr>
                            <p:cNvPr id="266273" name="Oval 33"/>
                            <p:cNvSpPr>
                              <a:spLocks noChangeArrowheads="1"/>
                            </p:cNvSpPr>
                            <p:nvPr/>
                          </p:nvSpPr>
                          <p:spPr bwMode="auto">
                            <a:xfrm>
                              <a:off x="807" y="900"/>
                              <a:ext cx="81" cy="80"/>
                            </a:xfrm>
                            <a:prstGeom prst="ellipse">
                              <a:avLst/>
                            </a:prstGeom>
                            <a:solidFill>
                              <a:srgbClr val="D70000"/>
                            </a:solidFill>
                            <a:ln w="9525">
                              <a:noFill/>
                              <a:round/>
                              <a:headEnd/>
                              <a:tailEnd/>
                            </a:ln>
                          </p:spPr>
                          <p:txBody>
                            <a:bodyPr/>
                            <a:lstStyle/>
                            <a:p>
                              <a:endParaRPr lang="en-US"/>
                            </a:p>
                          </p:txBody>
                        </p:sp>
                        <p:sp>
                          <p:nvSpPr>
                            <p:cNvPr id="266274" name="Oval 34"/>
                            <p:cNvSpPr>
                              <a:spLocks noChangeArrowheads="1"/>
                            </p:cNvSpPr>
                            <p:nvPr/>
                          </p:nvSpPr>
                          <p:spPr bwMode="auto">
                            <a:xfrm>
                              <a:off x="811" y="904"/>
                              <a:ext cx="73" cy="72"/>
                            </a:xfrm>
                            <a:prstGeom prst="ellipse">
                              <a:avLst/>
                            </a:prstGeom>
                            <a:solidFill>
                              <a:srgbClr val="E50000"/>
                            </a:solidFill>
                            <a:ln w="9525">
                              <a:noFill/>
                              <a:round/>
                              <a:headEnd/>
                              <a:tailEnd/>
                            </a:ln>
                          </p:spPr>
                          <p:txBody>
                            <a:bodyPr/>
                            <a:lstStyle/>
                            <a:p>
                              <a:endParaRPr lang="en-US"/>
                            </a:p>
                          </p:txBody>
                        </p:sp>
                        <p:sp>
                          <p:nvSpPr>
                            <p:cNvPr id="266275" name="Oval 35"/>
                            <p:cNvSpPr>
                              <a:spLocks noChangeArrowheads="1"/>
                            </p:cNvSpPr>
                            <p:nvPr/>
                          </p:nvSpPr>
                          <p:spPr bwMode="auto">
                            <a:xfrm>
                              <a:off x="820" y="913"/>
                              <a:ext cx="56" cy="55"/>
                            </a:xfrm>
                            <a:prstGeom prst="ellipse">
                              <a:avLst/>
                            </a:prstGeom>
                            <a:solidFill>
                              <a:srgbClr val="F00000"/>
                            </a:solidFill>
                            <a:ln w="9525">
                              <a:noFill/>
                              <a:round/>
                              <a:headEnd/>
                              <a:tailEnd/>
                            </a:ln>
                          </p:spPr>
                          <p:txBody>
                            <a:bodyPr/>
                            <a:lstStyle/>
                            <a:p>
                              <a:endParaRPr lang="en-US"/>
                            </a:p>
                          </p:txBody>
                        </p:sp>
                        <p:sp>
                          <p:nvSpPr>
                            <p:cNvPr id="266276" name="Oval 36"/>
                            <p:cNvSpPr>
                              <a:spLocks noChangeArrowheads="1"/>
                            </p:cNvSpPr>
                            <p:nvPr/>
                          </p:nvSpPr>
                          <p:spPr bwMode="auto">
                            <a:xfrm>
                              <a:off x="828" y="921"/>
                              <a:ext cx="39" cy="38"/>
                            </a:xfrm>
                            <a:prstGeom prst="ellipse">
                              <a:avLst/>
                            </a:prstGeom>
                            <a:solidFill>
                              <a:srgbClr val="F70000"/>
                            </a:solidFill>
                            <a:ln w="9525">
                              <a:noFill/>
                              <a:round/>
                              <a:headEnd/>
                              <a:tailEnd/>
                            </a:ln>
                          </p:spPr>
                          <p:txBody>
                            <a:bodyPr/>
                            <a:lstStyle/>
                            <a:p>
                              <a:endParaRPr lang="en-US"/>
                            </a:p>
                          </p:txBody>
                        </p:sp>
                        <p:sp>
                          <p:nvSpPr>
                            <p:cNvPr id="266277" name="Oval 37"/>
                            <p:cNvSpPr>
                              <a:spLocks noChangeArrowheads="1"/>
                            </p:cNvSpPr>
                            <p:nvPr/>
                          </p:nvSpPr>
                          <p:spPr bwMode="auto">
                            <a:xfrm>
                              <a:off x="837" y="930"/>
                              <a:ext cx="21" cy="21"/>
                            </a:xfrm>
                            <a:prstGeom prst="ellipse">
                              <a:avLst/>
                            </a:prstGeom>
                            <a:solidFill>
                              <a:srgbClr val="FC0000"/>
                            </a:solidFill>
                            <a:ln w="9525">
                              <a:noFill/>
                              <a:round/>
                              <a:headEnd/>
                              <a:tailEnd/>
                            </a:ln>
                          </p:spPr>
                          <p:txBody>
                            <a:bodyPr/>
                            <a:lstStyle/>
                            <a:p>
                              <a:endParaRPr lang="en-US"/>
                            </a:p>
                          </p:txBody>
                        </p:sp>
                      </p:grpSp>
                      <p:sp>
                        <p:nvSpPr>
                          <p:cNvPr id="266278" name="Oval 38"/>
                          <p:cNvSpPr>
                            <a:spLocks noChangeArrowheads="1"/>
                          </p:cNvSpPr>
                          <p:nvPr/>
                        </p:nvSpPr>
                        <p:spPr bwMode="auto">
                          <a:xfrm>
                            <a:off x="760" y="854"/>
                            <a:ext cx="180" cy="177"/>
                          </a:xfrm>
                          <a:prstGeom prst="ellipse">
                            <a:avLst/>
                          </a:prstGeom>
                          <a:noFill/>
                          <a:ln w="6350">
                            <a:solidFill>
                              <a:srgbClr val="000000"/>
                            </a:solidFill>
                            <a:round/>
                            <a:headEnd/>
                            <a:tailEnd/>
                          </a:ln>
                        </p:spPr>
                        <p:txBody>
                          <a:bodyPr/>
                          <a:lstStyle/>
                          <a:p>
                            <a:endParaRPr lang="en-US"/>
                          </a:p>
                        </p:txBody>
                      </p:sp>
                    </p:grpSp>
                    <p:grpSp>
                      <p:nvGrpSpPr>
                        <p:cNvPr id="825" name="Group 39"/>
                        <p:cNvGrpSpPr>
                          <a:grpSpLocks/>
                        </p:cNvGrpSpPr>
                        <p:nvPr/>
                      </p:nvGrpSpPr>
                      <p:grpSpPr bwMode="auto">
                        <a:xfrm>
                          <a:off x="657" y="921"/>
                          <a:ext cx="180" cy="178"/>
                          <a:chOff x="657" y="921"/>
                          <a:chExt cx="180" cy="178"/>
                        </a:xfrm>
                      </p:grpSpPr>
                      <p:grpSp>
                        <p:nvGrpSpPr>
                          <p:cNvPr id="826" name="Group 40"/>
                          <p:cNvGrpSpPr>
                            <a:grpSpLocks/>
                          </p:cNvGrpSpPr>
                          <p:nvPr/>
                        </p:nvGrpSpPr>
                        <p:grpSpPr bwMode="auto">
                          <a:xfrm>
                            <a:off x="657" y="921"/>
                            <a:ext cx="180" cy="178"/>
                            <a:chOff x="657" y="921"/>
                            <a:chExt cx="180" cy="178"/>
                          </a:xfrm>
                        </p:grpSpPr>
                        <p:sp>
                          <p:nvSpPr>
                            <p:cNvPr id="266281" name="Oval 41"/>
                            <p:cNvSpPr>
                              <a:spLocks noChangeArrowheads="1"/>
                            </p:cNvSpPr>
                            <p:nvPr/>
                          </p:nvSpPr>
                          <p:spPr bwMode="auto">
                            <a:xfrm>
                              <a:off x="657" y="921"/>
                              <a:ext cx="180" cy="178"/>
                            </a:xfrm>
                            <a:prstGeom prst="ellipse">
                              <a:avLst/>
                            </a:prstGeom>
                            <a:solidFill>
                              <a:srgbClr val="172F76"/>
                            </a:solidFill>
                            <a:ln w="9525">
                              <a:noFill/>
                              <a:round/>
                              <a:headEnd/>
                              <a:tailEnd/>
                            </a:ln>
                          </p:spPr>
                          <p:txBody>
                            <a:bodyPr/>
                            <a:lstStyle/>
                            <a:p>
                              <a:endParaRPr lang="en-US"/>
                            </a:p>
                          </p:txBody>
                        </p:sp>
                        <p:sp>
                          <p:nvSpPr>
                            <p:cNvPr id="266282" name="Oval 42"/>
                            <p:cNvSpPr>
                              <a:spLocks noChangeArrowheads="1"/>
                            </p:cNvSpPr>
                            <p:nvPr/>
                          </p:nvSpPr>
                          <p:spPr bwMode="auto">
                            <a:xfrm>
                              <a:off x="657" y="921"/>
                              <a:ext cx="171" cy="169"/>
                            </a:xfrm>
                            <a:prstGeom prst="ellipse">
                              <a:avLst/>
                            </a:prstGeom>
                            <a:solidFill>
                              <a:srgbClr val="18317B"/>
                            </a:solidFill>
                            <a:ln w="9525">
                              <a:noFill/>
                              <a:round/>
                              <a:headEnd/>
                              <a:tailEnd/>
                            </a:ln>
                          </p:spPr>
                          <p:txBody>
                            <a:bodyPr/>
                            <a:lstStyle/>
                            <a:p>
                              <a:endParaRPr lang="en-US"/>
                            </a:p>
                          </p:txBody>
                        </p:sp>
                        <p:sp>
                          <p:nvSpPr>
                            <p:cNvPr id="266283" name="Oval 43"/>
                            <p:cNvSpPr>
                              <a:spLocks noChangeArrowheads="1"/>
                            </p:cNvSpPr>
                            <p:nvPr/>
                          </p:nvSpPr>
                          <p:spPr bwMode="auto">
                            <a:xfrm>
                              <a:off x="666" y="930"/>
                              <a:ext cx="154" cy="152"/>
                            </a:xfrm>
                            <a:prstGeom prst="ellipse">
                              <a:avLst/>
                            </a:prstGeom>
                            <a:solidFill>
                              <a:srgbClr val="193484"/>
                            </a:solidFill>
                            <a:ln w="9525">
                              <a:noFill/>
                              <a:round/>
                              <a:headEnd/>
                              <a:tailEnd/>
                            </a:ln>
                          </p:spPr>
                          <p:txBody>
                            <a:bodyPr/>
                            <a:lstStyle/>
                            <a:p>
                              <a:endParaRPr lang="en-US"/>
                            </a:p>
                          </p:txBody>
                        </p:sp>
                        <p:sp>
                          <p:nvSpPr>
                            <p:cNvPr id="266284" name="Oval 44"/>
                            <p:cNvSpPr>
                              <a:spLocks noChangeArrowheads="1"/>
                            </p:cNvSpPr>
                            <p:nvPr/>
                          </p:nvSpPr>
                          <p:spPr bwMode="auto">
                            <a:xfrm>
                              <a:off x="674" y="938"/>
                              <a:ext cx="137" cy="135"/>
                            </a:xfrm>
                            <a:prstGeom prst="ellipse">
                              <a:avLst/>
                            </a:prstGeom>
                            <a:solidFill>
                              <a:srgbClr val="1C3991"/>
                            </a:solidFill>
                            <a:ln w="9525">
                              <a:noFill/>
                              <a:round/>
                              <a:headEnd/>
                              <a:tailEnd/>
                            </a:ln>
                          </p:spPr>
                          <p:txBody>
                            <a:bodyPr/>
                            <a:lstStyle/>
                            <a:p>
                              <a:endParaRPr lang="en-US"/>
                            </a:p>
                          </p:txBody>
                        </p:sp>
                        <p:sp>
                          <p:nvSpPr>
                            <p:cNvPr id="266285" name="Oval 45"/>
                            <p:cNvSpPr>
                              <a:spLocks noChangeArrowheads="1"/>
                            </p:cNvSpPr>
                            <p:nvPr/>
                          </p:nvSpPr>
                          <p:spPr bwMode="auto">
                            <a:xfrm>
                              <a:off x="679" y="942"/>
                              <a:ext cx="128" cy="127"/>
                            </a:xfrm>
                            <a:prstGeom prst="ellipse">
                              <a:avLst/>
                            </a:prstGeom>
                            <a:solidFill>
                              <a:srgbClr val="2040A1"/>
                            </a:solidFill>
                            <a:ln w="9525">
                              <a:noFill/>
                              <a:round/>
                              <a:headEnd/>
                              <a:tailEnd/>
                            </a:ln>
                          </p:spPr>
                          <p:txBody>
                            <a:bodyPr/>
                            <a:lstStyle/>
                            <a:p>
                              <a:endParaRPr lang="en-US"/>
                            </a:p>
                          </p:txBody>
                        </p:sp>
                        <p:sp>
                          <p:nvSpPr>
                            <p:cNvPr id="266286" name="Oval 46"/>
                            <p:cNvSpPr>
                              <a:spLocks noChangeArrowheads="1"/>
                            </p:cNvSpPr>
                            <p:nvPr/>
                          </p:nvSpPr>
                          <p:spPr bwMode="auto">
                            <a:xfrm>
                              <a:off x="687" y="951"/>
                              <a:ext cx="111" cy="110"/>
                            </a:xfrm>
                            <a:prstGeom prst="ellipse">
                              <a:avLst/>
                            </a:prstGeom>
                            <a:solidFill>
                              <a:srgbClr val="2347B4"/>
                            </a:solidFill>
                            <a:ln w="9525">
                              <a:noFill/>
                              <a:round/>
                              <a:headEnd/>
                              <a:tailEnd/>
                            </a:ln>
                          </p:spPr>
                          <p:txBody>
                            <a:bodyPr/>
                            <a:lstStyle/>
                            <a:p>
                              <a:endParaRPr lang="en-US"/>
                            </a:p>
                          </p:txBody>
                        </p:sp>
                        <p:sp>
                          <p:nvSpPr>
                            <p:cNvPr id="266287" name="Oval 47"/>
                            <p:cNvSpPr>
                              <a:spLocks noChangeArrowheads="1"/>
                            </p:cNvSpPr>
                            <p:nvPr/>
                          </p:nvSpPr>
                          <p:spPr bwMode="auto">
                            <a:xfrm>
                              <a:off x="696" y="959"/>
                              <a:ext cx="94" cy="93"/>
                            </a:xfrm>
                            <a:prstGeom prst="ellipse">
                              <a:avLst/>
                            </a:prstGeom>
                            <a:solidFill>
                              <a:srgbClr val="274FC6"/>
                            </a:solidFill>
                            <a:ln w="9525">
                              <a:noFill/>
                              <a:round/>
                              <a:headEnd/>
                              <a:tailEnd/>
                            </a:ln>
                          </p:spPr>
                          <p:txBody>
                            <a:bodyPr/>
                            <a:lstStyle/>
                            <a:p>
                              <a:endParaRPr lang="en-US"/>
                            </a:p>
                          </p:txBody>
                        </p:sp>
                        <p:sp>
                          <p:nvSpPr>
                            <p:cNvPr id="266288" name="Oval 48"/>
                            <p:cNvSpPr>
                              <a:spLocks noChangeArrowheads="1"/>
                            </p:cNvSpPr>
                            <p:nvPr/>
                          </p:nvSpPr>
                          <p:spPr bwMode="auto">
                            <a:xfrm>
                              <a:off x="704" y="968"/>
                              <a:ext cx="82" cy="80"/>
                            </a:xfrm>
                            <a:prstGeom prst="ellipse">
                              <a:avLst/>
                            </a:prstGeom>
                            <a:solidFill>
                              <a:srgbClr val="2B56D7"/>
                            </a:solidFill>
                            <a:ln w="9525">
                              <a:noFill/>
                              <a:round/>
                              <a:headEnd/>
                              <a:tailEnd/>
                            </a:ln>
                          </p:spPr>
                          <p:txBody>
                            <a:bodyPr/>
                            <a:lstStyle/>
                            <a:p>
                              <a:endParaRPr lang="en-US"/>
                            </a:p>
                          </p:txBody>
                        </p:sp>
                        <p:sp>
                          <p:nvSpPr>
                            <p:cNvPr id="266289" name="Oval 49"/>
                            <p:cNvSpPr>
                              <a:spLocks noChangeArrowheads="1"/>
                            </p:cNvSpPr>
                            <p:nvPr/>
                          </p:nvSpPr>
                          <p:spPr bwMode="auto">
                            <a:xfrm>
                              <a:off x="709" y="972"/>
                              <a:ext cx="72" cy="72"/>
                            </a:xfrm>
                            <a:prstGeom prst="ellipse">
                              <a:avLst/>
                            </a:prstGeom>
                            <a:solidFill>
                              <a:srgbClr val="2D5BE5"/>
                            </a:solidFill>
                            <a:ln w="9525">
                              <a:noFill/>
                              <a:round/>
                              <a:headEnd/>
                              <a:tailEnd/>
                            </a:ln>
                          </p:spPr>
                          <p:txBody>
                            <a:bodyPr/>
                            <a:lstStyle/>
                            <a:p>
                              <a:endParaRPr lang="en-US"/>
                            </a:p>
                          </p:txBody>
                        </p:sp>
                        <p:sp>
                          <p:nvSpPr>
                            <p:cNvPr id="266290" name="Oval 50"/>
                            <p:cNvSpPr>
                              <a:spLocks noChangeArrowheads="1"/>
                            </p:cNvSpPr>
                            <p:nvPr/>
                          </p:nvSpPr>
                          <p:spPr bwMode="auto">
                            <a:xfrm>
                              <a:off x="717" y="980"/>
                              <a:ext cx="56" cy="55"/>
                            </a:xfrm>
                            <a:prstGeom prst="ellipse">
                              <a:avLst/>
                            </a:prstGeom>
                            <a:solidFill>
                              <a:srgbClr val="2F60F0"/>
                            </a:solidFill>
                            <a:ln w="9525">
                              <a:noFill/>
                              <a:round/>
                              <a:headEnd/>
                              <a:tailEnd/>
                            </a:ln>
                          </p:spPr>
                          <p:txBody>
                            <a:bodyPr/>
                            <a:lstStyle/>
                            <a:p>
                              <a:endParaRPr lang="en-US"/>
                            </a:p>
                          </p:txBody>
                        </p:sp>
                        <p:sp>
                          <p:nvSpPr>
                            <p:cNvPr id="266291" name="Oval 51"/>
                            <p:cNvSpPr>
                              <a:spLocks noChangeArrowheads="1"/>
                            </p:cNvSpPr>
                            <p:nvPr/>
                          </p:nvSpPr>
                          <p:spPr bwMode="auto">
                            <a:xfrm>
                              <a:off x="726" y="989"/>
                              <a:ext cx="38" cy="38"/>
                            </a:xfrm>
                            <a:prstGeom prst="ellipse">
                              <a:avLst/>
                            </a:prstGeom>
                            <a:solidFill>
                              <a:srgbClr val="3163F7"/>
                            </a:solidFill>
                            <a:ln w="9525">
                              <a:noFill/>
                              <a:round/>
                              <a:headEnd/>
                              <a:tailEnd/>
                            </a:ln>
                          </p:spPr>
                          <p:txBody>
                            <a:bodyPr/>
                            <a:lstStyle/>
                            <a:p>
                              <a:endParaRPr lang="en-US"/>
                            </a:p>
                          </p:txBody>
                        </p:sp>
                        <p:sp>
                          <p:nvSpPr>
                            <p:cNvPr id="266292" name="Oval 52"/>
                            <p:cNvSpPr>
                              <a:spLocks noChangeArrowheads="1"/>
                            </p:cNvSpPr>
                            <p:nvPr/>
                          </p:nvSpPr>
                          <p:spPr bwMode="auto">
                            <a:xfrm>
                              <a:off x="734" y="997"/>
                              <a:ext cx="22" cy="21"/>
                            </a:xfrm>
                            <a:prstGeom prst="ellipse">
                              <a:avLst/>
                            </a:prstGeom>
                            <a:solidFill>
                              <a:srgbClr val="3264FC"/>
                            </a:solidFill>
                            <a:ln w="9525">
                              <a:noFill/>
                              <a:round/>
                              <a:headEnd/>
                              <a:tailEnd/>
                            </a:ln>
                          </p:spPr>
                          <p:txBody>
                            <a:bodyPr/>
                            <a:lstStyle/>
                            <a:p>
                              <a:endParaRPr lang="en-US"/>
                            </a:p>
                          </p:txBody>
                        </p:sp>
                      </p:grpSp>
                      <p:sp>
                        <p:nvSpPr>
                          <p:cNvPr id="266293" name="Oval 53"/>
                          <p:cNvSpPr>
                            <a:spLocks noChangeArrowheads="1"/>
                          </p:cNvSpPr>
                          <p:nvPr/>
                        </p:nvSpPr>
                        <p:spPr bwMode="auto">
                          <a:xfrm>
                            <a:off x="657" y="921"/>
                            <a:ext cx="180" cy="178"/>
                          </a:xfrm>
                          <a:prstGeom prst="ellipse">
                            <a:avLst/>
                          </a:prstGeom>
                          <a:noFill/>
                          <a:ln w="6350">
                            <a:solidFill>
                              <a:srgbClr val="000000"/>
                            </a:solidFill>
                            <a:round/>
                            <a:headEnd/>
                            <a:tailEnd/>
                          </a:ln>
                        </p:spPr>
                        <p:txBody>
                          <a:bodyPr/>
                          <a:lstStyle/>
                          <a:p>
                            <a:endParaRPr lang="en-US"/>
                          </a:p>
                        </p:txBody>
                      </p:sp>
                    </p:grpSp>
                    <p:grpSp>
                      <p:nvGrpSpPr>
                        <p:cNvPr id="827" name="Group 54"/>
                        <p:cNvGrpSpPr>
                          <a:grpSpLocks/>
                        </p:cNvGrpSpPr>
                        <p:nvPr/>
                      </p:nvGrpSpPr>
                      <p:grpSpPr bwMode="auto">
                        <a:xfrm>
                          <a:off x="717" y="1010"/>
                          <a:ext cx="180" cy="177"/>
                          <a:chOff x="717" y="1010"/>
                          <a:chExt cx="180" cy="177"/>
                        </a:xfrm>
                      </p:grpSpPr>
                      <p:grpSp>
                        <p:nvGrpSpPr>
                          <p:cNvPr id="828" name="Group 55"/>
                          <p:cNvGrpSpPr>
                            <a:grpSpLocks/>
                          </p:cNvGrpSpPr>
                          <p:nvPr/>
                        </p:nvGrpSpPr>
                        <p:grpSpPr bwMode="auto">
                          <a:xfrm>
                            <a:off x="717" y="1010"/>
                            <a:ext cx="180" cy="177"/>
                            <a:chOff x="717" y="1010"/>
                            <a:chExt cx="180" cy="177"/>
                          </a:xfrm>
                        </p:grpSpPr>
                        <p:sp>
                          <p:nvSpPr>
                            <p:cNvPr id="266296" name="Oval 56"/>
                            <p:cNvSpPr>
                              <a:spLocks noChangeArrowheads="1"/>
                            </p:cNvSpPr>
                            <p:nvPr/>
                          </p:nvSpPr>
                          <p:spPr bwMode="auto">
                            <a:xfrm>
                              <a:off x="717" y="1010"/>
                              <a:ext cx="180" cy="177"/>
                            </a:xfrm>
                            <a:prstGeom prst="ellipse">
                              <a:avLst/>
                            </a:prstGeom>
                            <a:solidFill>
                              <a:srgbClr val="760000"/>
                            </a:solidFill>
                            <a:ln w="9525">
                              <a:noFill/>
                              <a:round/>
                              <a:headEnd/>
                              <a:tailEnd/>
                            </a:ln>
                          </p:spPr>
                          <p:txBody>
                            <a:bodyPr/>
                            <a:lstStyle/>
                            <a:p>
                              <a:endParaRPr lang="en-US"/>
                            </a:p>
                          </p:txBody>
                        </p:sp>
                        <p:sp>
                          <p:nvSpPr>
                            <p:cNvPr id="266297" name="Oval 57"/>
                            <p:cNvSpPr>
                              <a:spLocks noChangeArrowheads="1"/>
                            </p:cNvSpPr>
                            <p:nvPr/>
                          </p:nvSpPr>
                          <p:spPr bwMode="auto">
                            <a:xfrm>
                              <a:off x="717" y="1010"/>
                              <a:ext cx="171" cy="169"/>
                            </a:xfrm>
                            <a:prstGeom prst="ellipse">
                              <a:avLst/>
                            </a:prstGeom>
                            <a:solidFill>
                              <a:srgbClr val="7B0000"/>
                            </a:solidFill>
                            <a:ln w="9525">
                              <a:noFill/>
                              <a:round/>
                              <a:headEnd/>
                              <a:tailEnd/>
                            </a:ln>
                          </p:spPr>
                          <p:txBody>
                            <a:bodyPr/>
                            <a:lstStyle/>
                            <a:p>
                              <a:endParaRPr lang="en-US"/>
                            </a:p>
                          </p:txBody>
                        </p:sp>
                        <p:sp>
                          <p:nvSpPr>
                            <p:cNvPr id="266298" name="Oval 58"/>
                            <p:cNvSpPr>
                              <a:spLocks noChangeArrowheads="1"/>
                            </p:cNvSpPr>
                            <p:nvPr/>
                          </p:nvSpPr>
                          <p:spPr bwMode="auto">
                            <a:xfrm>
                              <a:off x="726" y="1018"/>
                              <a:ext cx="154" cy="152"/>
                            </a:xfrm>
                            <a:prstGeom prst="ellipse">
                              <a:avLst/>
                            </a:prstGeom>
                            <a:solidFill>
                              <a:srgbClr val="840000"/>
                            </a:solidFill>
                            <a:ln w="9525">
                              <a:noFill/>
                              <a:round/>
                              <a:headEnd/>
                              <a:tailEnd/>
                            </a:ln>
                          </p:spPr>
                          <p:txBody>
                            <a:bodyPr/>
                            <a:lstStyle/>
                            <a:p>
                              <a:endParaRPr lang="en-US"/>
                            </a:p>
                          </p:txBody>
                        </p:sp>
                        <p:sp>
                          <p:nvSpPr>
                            <p:cNvPr id="266299" name="Oval 59"/>
                            <p:cNvSpPr>
                              <a:spLocks noChangeArrowheads="1"/>
                            </p:cNvSpPr>
                            <p:nvPr/>
                          </p:nvSpPr>
                          <p:spPr bwMode="auto">
                            <a:xfrm>
                              <a:off x="734" y="1027"/>
                              <a:ext cx="137" cy="135"/>
                            </a:xfrm>
                            <a:prstGeom prst="ellipse">
                              <a:avLst/>
                            </a:prstGeom>
                            <a:solidFill>
                              <a:srgbClr val="910000"/>
                            </a:solidFill>
                            <a:ln w="9525">
                              <a:noFill/>
                              <a:round/>
                              <a:headEnd/>
                              <a:tailEnd/>
                            </a:ln>
                          </p:spPr>
                          <p:txBody>
                            <a:bodyPr/>
                            <a:lstStyle/>
                            <a:p>
                              <a:endParaRPr lang="en-US"/>
                            </a:p>
                          </p:txBody>
                        </p:sp>
                        <p:sp>
                          <p:nvSpPr>
                            <p:cNvPr id="266300" name="Oval 60"/>
                            <p:cNvSpPr>
                              <a:spLocks noChangeArrowheads="1"/>
                            </p:cNvSpPr>
                            <p:nvPr/>
                          </p:nvSpPr>
                          <p:spPr bwMode="auto">
                            <a:xfrm>
                              <a:off x="739" y="1031"/>
                              <a:ext cx="128" cy="127"/>
                            </a:xfrm>
                            <a:prstGeom prst="ellipse">
                              <a:avLst/>
                            </a:prstGeom>
                            <a:solidFill>
                              <a:srgbClr val="A10000"/>
                            </a:solidFill>
                            <a:ln w="9525">
                              <a:noFill/>
                              <a:round/>
                              <a:headEnd/>
                              <a:tailEnd/>
                            </a:ln>
                          </p:spPr>
                          <p:txBody>
                            <a:bodyPr/>
                            <a:lstStyle/>
                            <a:p>
                              <a:endParaRPr lang="en-US"/>
                            </a:p>
                          </p:txBody>
                        </p:sp>
                        <p:sp>
                          <p:nvSpPr>
                            <p:cNvPr id="266301" name="Oval 61"/>
                            <p:cNvSpPr>
                              <a:spLocks noChangeArrowheads="1"/>
                            </p:cNvSpPr>
                            <p:nvPr/>
                          </p:nvSpPr>
                          <p:spPr bwMode="auto">
                            <a:xfrm>
                              <a:off x="747" y="1039"/>
                              <a:ext cx="111" cy="110"/>
                            </a:xfrm>
                            <a:prstGeom prst="ellipse">
                              <a:avLst/>
                            </a:prstGeom>
                            <a:solidFill>
                              <a:srgbClr val="B40000"/>
                            </a:solidFill>
                            <a:ln w="9525">
                              <a:noFill/>
                              <a:round/>
                              <a:headEnd/>
                              <a:tailEnd/>
                            </a:ln>
                          </p:spPr>
                          <p:txBody>
                            <a:bodyPr/>
                            <a:lstStyle/>
                            <a:p>
                              <a:endParaRPr lang="en-US"/>
                            </a:p>
                          </p:txBody>
                        </p:sp>
                        <p:sp>
                          <p:nvSpPr>
                            <p:cNvPr id="266302" name="Oval 62"/>
                            <p:cNvSpPr>
                              <a:spLocks noChangeArrowheads="1"/>
                            </p:cNvSpPr>
                            <p:nvPr/>
                          </p:nvSpPr>
                          <p:spPr bwMode="auto">
                            <a:xfrm>
                              <a:off x="756" y="1048"/>
                              <a:ext cx="94" cy="93"/>
                            </a:xfrm>
                            <a:prstGeom prst="ellipse">
                              <a:avLst/>
                            </a:prstGeom>
                            <a:solidFill>
                              <a:srgbClr val="C60000"/>
                            </a:solidFill>
                            <a:ln w="9525">
                              <a:noFill/>
                              <a:round/>
                              <a:headEnd/>
                              <a:tailEnd/>
                            </a:ln>
                          </p:spPr>
                          <p:txBody>
                            <a:bodyPr/>
                            <a:lstStyle/>
                            <a:p>
                              <a:endParaRPr lang="en-US"/>
                            </a:p>
                          </p:txBody>
                        </p:sp>
                        <p:sp>
                          <p:nvSpPr>
                            <p:cNvPr id="266303" name="Oval 63"/>
                            <p:cNvSpPr>
                              <a:spLocks noChangeArrowheads="1"/>
                            </p:cNvSpPr>
                            <p:nvPr/>
                          </p:nvSpPr>
                          <p:spPr bwMode="auto">
                            <a:xfrm>
                              <a:off x="764" y="1056"/>
                              <a:ext cx="82" cy="80"/>
                            </a:xfrm>
                            <a:prstGeom prst="ellipse">
                              <a:avLst/>
                            </a:prstGeom>
                            <a:solidFill>
                              <a:srgbClr val="D70000"/>
                            </a:solidFill>
                            <a:ln w="9525">
                              <a:noFill/>
                              <a:round/>
                              <a:headEnd/>
                              <a:tailEnd/>
                            </a:ln>
                          </p:spPr>
                          <p:txBody>
                            <a:bodyPr/>
                            <a:lstStyle/>
                            <a:p>
                              <a:endParaRPr lang="en-US"/>
                            </a:p>
                          </p:txBody>
                        </p:sp>
                        <p:sp>
                          <p:nvSpPr>
                            <p:cNvPr id="266304" name="Oval 64"/>
                            <p:cNvSpPr>
                              <a:spLocks noChangeArrowheads="1"/>
                            </p:cNvSpPr>
                            <p:nvPr/>
                          </p:nvSpPr>
                          <p:spPr bwMode="auto">
                            <a:xfrm>
                              <a:off x="769" y="1061"/>
                              <a:ext cx="72" cy="71"/>
                            </a:xfrm>
                            <a:prstGeom prst="ellipse">
                              <a:avLst/>
                            </a:prstGeom>
                            <a:solidFill>
                              <a:srgbClr val="E50000"/>
                            </a:solidFill>
                            <a:ln w="9525">
                              <a:noFill/>
                              <a:round/>
                              <a:headEnd/>
                              <a:tailEnd/>
                            </a:ln>
                          </p:spPr>
                          <p:txBody>
                            <a:bodyPr/>
                            <a:lstStyle/>
                            <a:p>
                              <a:endParaRPr lang="en-US"/>
                            </a:p>
                          </p:txBody>
                        </p:sp>
                        <p:sp>
                          <p:nvSpPr>
                            <p:cNvPr id="266305" name="Oval 65"/>
                            <p:cNvSpPr>
                              <a:spLocks noChangeArrowheads="1"/>
                            </p:cNvSpPr>
                            <p:nvPr/>
                          </p:nvSpPr>
                          <p:spPr bwMode="auto">
                            <a:xfrm>
                              <a:off x="777" y="1069"/>
                              <a:ext cx="56" cy="55"/>
                            </a:xfrm>
                            <a:prstGeom prst="ellipse">
                              <a:avLst/>
                            </a:prstGeom>
                            <a:solidFill>
                              <a:srgbClr val="F00000"/>
                            </a:solidFill>
                            <a:ln w="9525">
                              <a:noFill/>
                              <a:round/>
                              <a:headEnd/>
                              <a:tailEnd/>
                            </a:ln>
                          </p:spPr>
                          <p:txBody>
                            <a:bodyPr/>
                            <a:lstStyle/>
                            <a:p>
                              <a:endParaRPr lang="en-US"/>
                            </a:p>
                          </p:txBody>
                        </p:sp>
                        <p:sp>
                          <p:nvSpPr>
                            <p:cNvPr id="266306" name="Oval 66"/>
                            <p:cNvSpPr>
                              <a:spLocks noChangeArrowheads="1"/>
                            </p:cNvSpPr>
                            <p:nvPr/>
                          </p:nvSpPr>
                          <p:spPr bwMode="auto">
                            <a:xfrm>
                              <a:off x="786" y="1077"/>
                              <a:ext cx="38" cy="38"/>
                            </a:xfrm>
                            <a:prstGeom prst="ellipse">
                              <a:avLst/>
                            </a:prstGeom>
                            <a:solidFill>
                              <a:srgbClr val="F70000"/>
                            </a:solidFill>
                            <a:ln w="9525">
                              <a:noFill/>
                              <a:round/>
                              <a:headEnd/>
                              <a:tailEnd/>
                            </a:ln>
                          </p:spPr>
                          <p:txBody>
                            <a:bodyPr/>
                            <a:lstStyle/>
                            <a:p>
                              <a:endParaRPr lang="en-US"/>
                            </a:p>
                          </p:txBody>
                        </p:sp>
                        <p:sp>
                          <p:nvSpPr>
                            <p:cNvPr id="266307" name="Oval 67"/>
                            <p:cNvSpPr>
                              <a:spLocks noChangeArrowheads="1"/>
                            </p:cNvSpPr>
                            <p:nvPr/>
                          </p:nvSpPr>
                          <p:spPr bwMode="auto">
                            <a:xfrm>
                              <a:off x="794" y="1086"/>
                              <a:ext cx="22" cy="21"/>
                            </a:xfrm>
                            <a:prstGeom prst="ellipse">
                              <a:avLst/>
                            </a:prstGeom>
                            <a:solidFill>
                              <a:srgbClr val="FC0000"/>
                            </a:solidFill>
                            <a:ln w="9525">
                              <a:noFill/>
                              <a:round/>
                              <a:headEnd/>
                              <a:tailEnd/>
                            </a:ln>
                          </p:spPr>
                          <p:txBody>
                            <a:bodyPr/>
                            <a:lstStyle/>
                            <a:p>
                              <a:endParaRPr lang="en-US"/>
                            </a:p>
                          </p:txBody>
                        </p:sp>
                      </p:grpSp>
                      <p:sp>
                        <p:nvSpPr>
                          <p:cNvPr id="266308" name="Oval 68"/>
                          <p:cNvSpPr>
                            <a:spLocks noChangeArrowheads="1"/>
                          </p:cNvSpPr>
                          <p:nvPr/>
                        </p:nvSpPr>
                        <p:spPr bwMode="auto">
                          <a:xfrm>
                            <a:off x="717" y="1010"/>
                            <a:ext cx="180" cy="177"/>
                          </a:xfrm>
                          <a:prstGeom prst="ellipse">
                            <a:avLst/>
                          </a:prstGeom>
                          <a:noFill/>
                          <a:ln w="6350">
                            <a:solidFill>
                              <a:srgbClr val="000000"/>
                            </a:solidFill>
                            <a:round/>
                            <a:headEnd/>
                            <a:tailEnd/>
                          </a:ln>
                        </p:spPr>
                        <p:txBody>
                          <a:bodyPr/>
                          <a:lstStyle/>
                          <a:p>
                            <a:endParaRPr lang="en-US"/>
                          </a:p>
                        </p:txBody>
                      </p:sp>
                    </p:grpSp>
                    <p:grpSp>
                      <p:nvGrpSpPr>
                        <p:cNvPr id="829" name="Group 69"/>
                        <p:cNvGrpSpPr>
                          <a:grpSpLocks/>
                        </p:cNvGrpSpPr>
                        <p:nvPr/>
                      </p:nvGrpSpPr>
                      <p:grpSpPr bwMode="auto">
                        <a:xfrm>
                          <a:off x="828" y="955"/>
                          <a:ext cx="180" cy="177"/>
                          <a:chOff x="828" y="955"/>
                          <a:chExt cx="180" cy="177"/>
                        </a:xfrm>
                      </p:grpSpPr>
                      <p:grpSp>
                        <p:nvGrpSpPr>
                          <p:cNvPr id="830" name="Group 70"/>
                          <p:cNvGrpSpPr>
                            <a:grpSpLocks/>
                          </p:cNvGrpSpPr>
                          <p:nvPr/>
                        </p:nvGrpSpPr>
                        <p:grpSpPr bwMode="auto">
                          <a:xfrm>
                            <a:off x="828" y="955"/>
                            <a:ext cx="180" cy="177"/>
                            <a:chOff x="828" y="955"/>
                            <a:chExt cx="180" cy="177"/>
                          </a:xfrm>
                        </p:grpSpPr>
                        <p:sp>
                          <p:nvSpPr>
                            <p:cNvPr id="266311" name="Oval 71"/>
                            <p:cNvSpPr>
                              <a:spLocks noChangeArrowheads="1"/>
                            </p:cNvSpPr>
                            <p:nvPr/>
                          </p:nvSpPr>
                          <p:spPr bwMode="auto">
                            <a:xfrm>
                              <a:off x="828" y="955"/>
                              <a:ext cx="180" cy="177"/>
                            </a:xfrm>
                            <a:prstGeom prst="ellipse">
                              <a:avLst/>
                            </a:prstGeom>
                            <a:solidFill>
                              <a:srgbClr val="172F76"/>
                            </a:solidFill>
                            <a:ln w="9525">
                              <a:noFill/>
                              <a:round/>
                              <a:headEnd/>
                              <a:tailEnd/>
                            </a:ln>
                          </p:spPr>
                          <p:txBody>
                            <a:bodyPr/>
                            <a:lstStyle/>
                            <a:p>
                              <a:endParaRPr lang="en-US"/>
                            </a:p>
                          </p:txBody>
                        </p:sp>
                        <p:sp>
                          <p:nvSpPr>
                            <p:cNvPr id="266312" name="Oval 72"/>
                            <p:cNvSpPr>
                              <a:spLocks noChangeArrowheads="1"/>
                            </p:cNvSpPr>
                            <p:nvPr/>
                          </p:nvSpPr>
                          <p:spPr bwMode="auto">
                            <a:xfrm>
                              <a:off x="828" y="955"/>
                              <a:ext cx="172" cy="169"/>
                            </a:xfrm>
                            <a:prstGeom prst="ellipse">
                              <a:avLst/>
                            </a:prstGeom>
                            <a:solidFill>
                              <a:srgbClr val="18317B"/>
                            </a:solidFill>
                            <a:ln w="9525">
                              <a:noFill/>
                              <a:round/>
                              <a:headEnd/>
                              <a:tailEnd/>
                            </a:ln>
                          </p:spPr>
                          <p:txBody>
                            <a:bodyPr/>
                            <a:lstStyle/>
                            <a:p>
                              <a:endParaRPr lang="en-US"/>
                            </a:p>
                          </p:txBody>
                        </p:sp>
                        <p:sp>
                          <p:nvSpPr>
                            <p:cNvPr id="266313" name="Oval 73"/>
                            <p:cNvSpPr>
                              <a:spLocks noChangeArrowheads="1"/>
                            </p:cNvSpPr>
                            <p:nvPr/>
                          </p:nvSpPr>
                          <p:spPr bwMode="auto">
                            <a:xfrm>
                              <a:off x="837" y="963"/>
                              <a:ext cx="154" cy="152"/>
                            </a:xfrm>
                            <a:prstGeom prst="ellipse">
                              <a:avLst/>
                            </a:prstGeom>
                            <a:solidFill>
                              <a:srgbClr val="193484"/>
                            </a:solidFill>
                            <a:ln w="9525">
                              <a:noFill/>
                              <a:round/>
                              <a:headEnd/>
                              <a:tailEnd/>
                            </a:ln>
                          </p:spPr>
                          <p:txBody>
                            <a:bodyPr/>
                            <a:lstStyle/>
                            <a:p>
                              <a:endParaRPr lang="en-US"/>
                            </a:p>
                          </p:txBody>
                        </p:sp>
                        <p:sp>
                          <p:nvSpPr>
                            <p:cNvPr id="266314" name="Oval 74"/>
                            <p:cNvSpPr>
                              <a:spLocks noChangeArrowheads="1"/>
                            </p:cNvSpPr>
                            <p:nvPr/>
                          </p:nvSpPr>
                          <p:spPr bwMode="auto">
                            <a:xfrm>
                              <a:off x="846" y="972"/>
                              <a:ext cx="137" cy="135"/>
                            </a:xfrm>
                            <a:prstGeom prst="ellipse">
                              <a:avLst/>
                            </a:prstGeom>
                            <a:solidFill>
                              <a:srgbClr val="1C3991"/>
                            </a:solidFill>
                            <a:ln w="9525">
                              <a:noFill/>
                              <a:round/>
                              <a:headEnd/>
                              <a:tailEnd/>
                            </a:ln>
                          </p:spPr>
                          <p:txBody>
                            <a:bodyPr/>
                            <a:lstStyle/>
                            <a:p>
                              <a:endParaRPr lang="en-US"/>
                            </a:p>
                          </p:txBody>
                        </p:sp>
                        <p:sp>
                          <p:nvSpPr>
                            <p:cNvPr id="266315" name="Oval 75"/>
                            <p:cNvSpPr>
                              <a:spLocks noChangeArrowheads="1"/>
                            </p:cNvSpPr>
                            <p:nvPr/>
                          </p:nvSpPr>
                          <p:spPr bwMode="auto">
                            <a:xfrm>
                              <a:off x="850" y="976"/>
                              <a:ext cx="128" cy="127"/>
                            </a:xfrm>
                            <a:prstGeom prst="ellipse">
                              <a:avLst/>
                            </a:prstGeom>
                            <a:solidFill>
                              <a:srgbClr val="2040A1"/>
                            </a:solidFill>
                            <a:ln w="9525">
                              <a:noFill/>
                              <a:round/>
                              <a:headEnd/>
                              <a:tailEnd/>
                            </a:ln>
                          </p:spPr>
                          <p:txBody>
                            <a:bodyPr/>
                            <a:lstStyle/>
                            <a:p>
                              <a:endParaRPr lang="en-US"/>
                            </a:p>
                          </p:txBody>
                        </p:sp>
                        <p:sp>
                          <p:nvSpPr>
                            <p:cNvPr id="266316" name="Oval 76"/>
                            <p:cNvSpPr>
                              <a:spLocks noChangeArrowheads="1"/>
                            </p:cNvSpPr>
                            <p:nvPr/>
                          </p:nvSpPr>
                          <p:spPr bwMode="auto">
                            <a:xfrm>
                              <a:off x="858" y="985"/>
                              <a:ext cx="112" cy="109"/>
                            </a:xfrm>
                            <a:prstGeom prst="ellipse">
                              <a:avLst/>
                            </a:prstGeom>
                            <a:solidFill>
                              <a:srgbClr val="2347B4"/>
                            </a:solidFill>
                            <a:ln w="9525">
                              <a:noFill/>
                              <a:round/>
                              <a:headEnd/>
                              <a:tailEnd/>
                            </a:ln>
                          </p:spPr>
                          <p:txBody>
                            <a:bodyPr/>
                            <a:lstStyle/>
                            <a:p>
                              <a:endParaRPr lang="en-US"/>
                            </a:p>
                          </p:txBody>
                        </p:sp>
                        <p:sp>
                          <p:nvSpPr>
                            <p:cNvPr id="266317" name="Oval 77"/>
                            <p:cNvSpPr>
                              <a:spLocks noChangeArrowheads="1"/>
                            </p:cNvSpPr>
                            <p:nvPr/>
                          </p:nvSpPr>
                          <p:spPr bwMode="auto">
                            <a:xfrm>
                              <a:off x="867" y="993"/>
                              <a:ext cx="94" cy="93"/>
                            </a:xfrm>
                            <a:prstGeom prst="ellipse">
                              <a:avLst/>
                            </a:prstGeom>
                            <a:solidFill>
                              <a:srgbClr val="274FC6"/>
                            </a:solidFill>
                            <a:ln w="9525">
                              <a:noFill/>
                              <a:round/>
                              <a:headEnd/>
                              <a:tailEnd/>
                            </a:ln>
                          </p:spPr>
                          <p:txBody>
                            <a:bodyPr/>
                            <a:lstStyle/>
                            <a:p>
                              <a:endParaRPr lang="en-US"/>
                            </a:p>
                          </p:txBody>
                        </p:sp>
                        <p:sp>
                          <p:nvSpPr>
                            <p:cNvPr id="266318" name="Oval 78"/>
                            <p:cNvSpPr>
                              <a:spLocks noChangeArrowheads="1"/>
                            </p:cNvSpPr>
                            <p:nvPr/>
                          </p:nvSpPr>
                          <p:spPr bwMode="auto">
                            <a:xfrm>
                              <a:off x="876" y="1001"/>
                              <a:ext cx="81" cy="81"/>
                            </a:xfrm>
                            <a:prstGeom prst="ellipse">
                              <a:avLst/>
                            </a:prstGeom>
                            <a:solidFill>
                              <a:srgbClr val="2B56D7"/>
                            </a:solidFill>
                            <a:ln w="9525">
                              <a:noFill/>
                              <a:round/>
                              <a:headEnd/>
                              <a:tailEnd/>
                            </a:ln>
                          </p:spPr>
                          <p:txBody>
                            <a:bodyPr/>
                            <a:lstStyle/>
                            <a:p>
                              <a:endParaRPr lang="en-US"/>
                            </a:p>
                          </p:txBody>
                        </p:sp>
                        <p:sp>
                          <p:nvSpPr>
                            <p:cNvPr id="266319" name="Oval 79"/>
                            <p:cNvSpPr>
                              <a:spLocks noChangeArrowheads="1"/>
                            </p:cNvSpPr>
                            <p:nvPr/>
                          </p:nvSpPr>
                          <p:spPr bwMode="auto">
                            <a:xfrm>
                              <a:off x="880" y="1006"/>
                              <a:ext cx="73" cy="71"/>
                            </a:xfrm>
                            <a:prstGeom prst="ellipse">
                              <a:avLst/>
                            </a:prstGeom>
                            <a:solidFill>
                              <a:srgbClr val="2D5BE5"/>
                            </a:solidFill>
                            <a:ln w="9525">
                              <a:noFill/>
                              <a:round/>
                              <a:headEnd/>
                              <a:tailEnd/>
                            </a:ln>
                          </p:spPr>
                          <p:txBody>
                            <a:bodyPr/>
                            <a:lstStyle/>
                            <a:p>
                              <a:endParaRPr lang="en-US"/>
                            </a:p>
                          </p:txBody>
                        </p:sp>
                        <p:sp>
                          <p:nvSpPr>
                            <p:cNvPr id="266320" name="Oval 80"/>
                            <p:cNvSpPr>
                              <a:spLocks noChangeArrowheads="1"/>
                            </p:cNvSpPr>
                            <p:nvPr/>
                          </p:nvSpPr>
                          <p:spPr bwMode="auto">
                            <a:xfrm>
                              <a:off x="888" y="1014"/>
                              <a:ext cx="56" cy="55"/>
                            </a:xfrm>
                            <a:prstGeom prst="ellipse">
                              <a:avLst/>
                            </a:prstGeom>
                            <a:solidFill>
                              <a:srgbClr val="2F60F0"/>
                            </a:solidFill>
                            <a:ln w="9525">
                              <a:noFill/>
                              <a:round/>
                              <a:headEnd/>
                              <a:tailEnd/>
                            </a:ln>
                          </p:spPr>
                          <p:txBody>
                            <a:bodyPr/>
                            <a:lstStyle/>
                            <a:p>
                              <a:endParaRPr lang="en-US"/>
                            </a:p>
                          </p:txBody>
                        </p:sp>
                        <p:sp>
                          <p:nvSpPr>
                            <p:cNvPr id="266321" name="Oval 81"/>
                            <p:cNvSpPr>
                              <a:spLocks noChangeArrowheads="1"/>
                            </p:cNvSpPr>
                            <p:nvPr/>
                          </p:nvSpPr>
                          <p:spPr bwMode="auto">
                            <a:xfrm>
                              <a:off x="897" y="1023"/>
                              <a:ext cx="38" cy="38"/>
                            </a:xfrm>
                            <a:prstGeom prst="ellipse">
                              <a:avLst/>
                            </a:prstGeom>
                            <a:solidFill>
                              <a:srgbClr val="3163F7"/>
                            </a:solidFill>
                            <a:ln w="9525">
                              <a:noFill/>
                              <a:round/>
                              <a:headEnd/>
                              <a:tailEnd/>
                            </a:ln>
                          </p:spPr>
                          <p:txBody>
                            <a:bodyPr/>
                            <a:lstStyle/>
                            <a:p>
                              <a:endParaRPr lang="en-US"/>
                            </a:p>
                          </p:txBody>
                        </p:sp>
                        <p:sp>
                          <p:nvSpPr>
                            <p:cNvPr id="266322" name="Oval 82"/>
                            <p:cNvSpPr>
                              <a:spLocks noChangeArrowheads="1"/>
                            </p:cNvSpPr>
                            <p:nvPr/>
                          </p:nvSpPr>
                          <p:spPr bwMode="auto">
                            <a:xfrm>
                              <a:off x="905" y="1031"/>
                              <a:ext cx="22" cy="21"/>
                            </a:xfrm>
                            <a:prstGeom prst="ellipse">
                              <a:avLst/>
                            </a:prstGeom>
                            <a:solidFill>
                              <a:srgbClr val="3264FC"/>
                            </a:solidFill>
                            <a:ln w="9525">
                              <a:noFill/>
                              <a:round/>
                              <a:headEnd/>
                              <a:tailEnd/>
                            </a:ln>
                          </p:spPr>
                          <p:txBody>
                            <a:bodyPr/>
                            <a:lstStyle/>
                            <a:p>
                              <a:endParaRPr lang="en-US"/>
                            </a:p>
                          </p:txBody>
                        </p:sp>
                      </p:grpSp>
                      <p:sp>
                        <p:nvSpPr>
                          <p:cNvPr id="266323" name="Oval 83"/>
                          <p:cNvSpPr>
                            <a:spLocks noChangeArrowheads="1"/>
                          </p:cNvSpPr>
                          <p:nvPr/>
                        </p:nvSpPr>
                        <p:spPr bwMode="auto">
                          <a:xfrm>
                            <a:off x="828" y="955"/>
                            <a:ext cx="180" cy="177"/>
                          </a:xfrm>
                          <a:prstGeom prst="ellipse">
                            <a:avLst/>
                          </a:prstGeom>
                          <a:noFill/>
                          <a:ln w="6350">
                            <a:solidFill>
                              <a:srgbClr val="000000"/>
                            </a:solidFill>
                            <a:round/>
                            <a:headEnd/>
                            <a:tailEnd/>
                          </a:ln>
                        </p:spPr>
                        <p:txBody>
                          <a:bodyPr/>
                          <a:lstStyle/>
                          <a:p>
                            <a:endParaRPr lang="en-US"/>
                          </a:p>
                        </p:txBody>
                      </p:sp>
                    </p:grpSp>
                  </p:grpSp>
                  <p:grpSp>
                    <p:nvGrpSpPr>
                      <p:cNvPr id="831" name="Group 84"/>
                      <p:cNvGrpSpPr>
                        <a:grpSpLocks/>
                      </p:cNvGrpSpPr>
                      <p:nvPr/>
                    </p:nvGrpSpPr>
                    <p:grpSpPr bwMode="auto">
                      <a:xfrm>
                        <a:off x="2927" y="2606"/>
                        <a:ext cx="295" cy="337"/>
                        <a:chOff x="910" y="854"/>
                        <a:chExt cx="295" cy="337"/>
                      </a:xfrm>
                    </p:grpSpPr>
                    <p:grpSp>
                      <p:nvGrpSpPr>
                        <p:cNvPr id="266507" name="Group 85"/>
                        <p:cNvGrpSpPr>
                          <a:grpSpLocks/>
                        </p:cNvGrpSpPr>
                        <p:nvPr/>
                      </p:nvGrpSpPr>
                      <p:grpSpPr bwMode="auto">
                        <a:xfrm>
                          <a:off x="1034" y="888"/>
                          <a:ext cx="171" cy="168"/>
                          <a:chOff x="1034" y="888"/>
                          <a:chExt cx="171" cy="168"/>
                        </a:xfrm>
                      </p:grpSpPr>
                      <p:grpSp>
                        <p:nvGrpSpPr>
                          <p:cNvPr id="266508" name="Group 86"/>
                          <p:cNvGrpSpPr>
                            <a:grpSpLocks/>
                          </p:cNvGrpSpPr>
                          <p:nvPr/>
                        </p:nvGrpSpPr>
                        <p:grpSpPr bwMode="auto">
                          <a:xfrm>
                            <a:off x="1034" y="888"/>
                            <a:ext cx="171" cy="168"/>
                            <a:chOff x="1034" y="888"/>
                            <a:chExt cx="171" cy="168"/>
                          </a:xfrm>
                        </p:grpSpPr>
                        <p:sp>
                          <p:nvSpPr>
                            <p:cNvPr id="266327" name="Freeform 87"/>
                            <p:cNvSpPr>
                              <a:spLocks/>
                            </p:cNvSpPr>
                            <p:nvPr/>
                          </p:nvSpPr>
                          <p:spPr bwMode="auto">
                            <a:xfrm>
                              <a:off x="1034" y="888"/>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4"/>
                                </a:cxn>
                                <a:cxn ang="0">
                                  <a:pos x="141" y="147"/>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4"/>
                                  </a:lnTo>
                                  <a:lnTo>
                                    <a:pt x="141" y="147"/>
                                  </a:lnTo>
                                  <a:lnTo>
                                    <a:pt x="163" y="118"/>
                                  </a:lnTo>
                                  <a:lnTo>
                                    <a:pt x="171" y="84"/>
                                  </a:lnTo>
                                  <a:lnTo>
                                    <a:pt x="163" y="54"/>
                                  </a:lnTo>
                                  <a:lnTo>
                                    <a:pt x="145" y="25"/>
                                  </a:lnTo>
                                  <a:lnTo>
                                    <a:pt x="120" y="8"/>
                                  </a:lnTo>
                                  <a:close/>
                                </a:path>
                              </a:pathLst>
                            </a:custGeom>
                            <a:solidFill>
                              <a:srgbClr val="760000"/>
                            </a:solidFill>
                            <a:ln w="9525">
                              <a:noFill/>
                              <a:round/>
                              <a:headEnd/>
                              <a:tailEnd/>
                            </a:ln>
                          </p:spPr>
                          <p:txBody>
                            <a:bodyPr/>
                            <a:lstStyle/>
                            <a:p>
                              <a:endParaRPr lang="en-US"/>
                            </a:p>
                          </p:txBody>
                        </p:sp>
                        <p:sp>
                          <p:nvSpPr>
                            <p:cNvPr id="266328" name="Freeform 88"/>
                            <p:cNvSpPr>
                              <a:spLocks/>
                            </p:cNvSpPr>
                            <p:nvPr/>
                          </p:nvSpPr>
                          <p:spPr bwMode="auto">
                            <a:xfrm>
                              <a:off x="1034" y="892"/>
                              <a:ext cx="158" cy="156"/>
                            </a:xfrm>
                            <a:custGeom>
                              <a:avLst/>
                              <a:gdLst/>
                              <a:ahLst/>
                              <a:cxnLst>
                                <a:cxn ang="0">
                                  <a:pos x="111" y="4"/>
                                </a:cxn>
                                <a:cxn ang="0">
                                  <a:pos x="81" y="0"/>
                                </a:cxn>
                                <a:cxn ang="0">
                                  <a:pos x="51" y="4"/>
                                </a:cxn>
                                <a:cxn ang="0">
                                  <a:pos x="26" y="21"/>
                                </a:cxn>
                                <a:cxn ang="0">
                                  <a:pos x="4" y="46"/>
                                </a:cxn>
                                <a:cxn ang="0">
                                  <a:pos x="0" y="76"/>
                                </a:cxn>
                                <a:cxn ang="0">
                                  <a:pos x="4" y="105"/>
                                </a:cxn>
                                <a:cxn ang="0">
                                  <a:pos x="21" y="131"/>
                                </a:cxn>
                                <a:cxn ang="0">
                                  <a:pos x="47" y="147"/>
                                </a:cxn>
                                <a:cxn ang="0">
                                  <a:pos x="77" y="156"/>
                                </a:cxn>
                                <a:cxn ang="0">
                                  <a:pos x="107" y="147"/>
                                </a:cxn>
                                <a:cxn ang="0">
                                  <a:pos x="133" y="131"/>
                                </a:cxn>
                                <a:cxn ang="0">
                                  <a:pos x="154" y="105"/>
                                </a:cxn>
                                <a:cxn ang="0">
                                  <a:pos x="158" y="76"/>
                                </a:cxn>
                                <a:cxn ang="0">
                                  <a:pos x="154" y="46"/>
                                </a:cxn>
                                <a:cxn ang="0">
                                  <a:pos x="137" y="21"/>
                                </a:cxn>
                                <a:cxn ang="0">
                                  <a:pos x="111" y="4"/>
                                </a:cxn>
                              </a:cxnLst>
                              <a:rect l="0" t="0" r="r" b="b"/>
                              <a:pathLst>
                                <a:path w="158" h="156">
                                  <a:moveTo>
                                    <a:pt x="111" y="4"/>
                                  </a:moveTo>
                                  <a:lnTo>
                                    <a:pt x="81" y="0"/>
                                  </a:lnTo>
                                  <a:lnTo>
                                    <a:pt x="51" y="4"/>
                                  </a:lnTo>
                                  <a:lnTo>
                                    <a:pt x="26" y="21"/>
                                  </a:lnTo>
                                  <a:lnTo>
                                    <a:pt x="4" y="46"/>
                                  </a:lnTo>
                                  <a:lnTo>
                                    <a:pt x="0" y="76"/>
                                  </a:lnTo>
                                  <a:lnTo>
                                    <a:pt x="4" y="105"/>
                                  </a:lnTo>
                                  <a:lnTo>
                                    <a:pt x="21" y="131"/>
                                  </a:lnTo>
                                  <a:lnTo>
                                    <a:pt x="47" y="147"/>
                                  </a:lnTo>
                                  <a:lnTo>
                                    <a:pt x="77" y="156"/>
                                  </a:lnTo>
                                  <a:lnTo>
                                    <a:pt x="107" y="147"/>
                                  </a:lnTo>
                                  <a:lnTo>
                                    <a:pt x="133" y="131"/>
                                  </a:lnTo>
                                  <a:lnTo>
                                    <a:pt x="154" y="105"/>
                                  </a:lnTo>
                                  <a:lnTo>
                                    <a:pt x="158" y="76"/>
                                  </a:lnTo>
                                  <a:lnTo>
                                    <a:pt x="154" y="46"/>
                                  </a:lnTo>
                                  <a:lnTo>
                                    <a:pt x="137" y="21"/>
                                  </a:lnTo>
                                  <a:lnTo>
                                    <a:pt x="111" y="4"/>
                                  </a:lnTo>
                                  <a:close/>
                                </a:path>
                              </a:pathLst>
                            </a:custGeom>
                            <a:solidFill>
                              <a:srgbClr val="7B0000"/>
                            </a:solidFill>
                            <a:ln w="9525">
                              <a:noFill/>
                              <a:round/>
                              <a:headEnd/>
                              <a:tailEnd/>
                            </a:ln>
                          </p:spPr>
                          <p:txBody>
                            <a:bodyPr/>
                            <a:lstStyle/>
                            <a:p>
                              <a:endParaRPr lang="en-US"/>
                            </a:p>
                          </p:txBody>
                        </p:sp>
                        <p:sp>
                          <p:nvSpPr>
                            <p:cNvPr id="266329" name="Freeform 89"/>
                            <p:cNvSpPr>
                              <a:spLocks/>
                            </p:cNvSpPr>
                            <p:nvPr/>
                          </p:nvSpPr>
                          <p:spPr bwMode="auto">
                            <a:xfrm>
                              <a:off x="1042" y="896"/>
                              <a:ext cx="142" cy="143"/>
                            </a:xfrm>
                            <a:custGeom>
                              <a:avLst/>
                              <a:gdLst/>
                              <a:ahLst/>
                              <a:cxnLst>
                                <a:cxn ang="0">
                                  <a:pos x="103" y="8"/>
                                </a:cxn>
                                <a:cxn ang="0">
                                  <a:pos x="73" y="0"/>
                                </a:cxn>
                                <a:cxn ang="0">
                                  <a:pos x="48" y="8"/>
                                </a:cxn>
                                <a:cxn ang="0">
                                  <a:pos x="22" y="21"/>
                                </a:cxn>
                                <a:cxn ang="0">
                                  <a:pos x="5" y="42"/>
                                </a:cxn>
                                <a:cxn ang="0">
                                  <a:pos x="0" y="72"/>
                                </a:cxn>
                                <a:cxn ang="0">
                                  <a:pos x="5" y="97"/>
                                </a:cxn>
                                <a:cxn ang="0">
                                  <a:pos x="18" y="122"/>
                                </a:cxn>
                                <a:cxn ang="0">
                                  <a:pos x="39" y="135"/>
                                </a:cxn>
                                <a:cxn ang="0">
                                  <a:pos x="69" y="143"/>
                                </a:cxn>
                                <a:cxn ang="0">
                                  <a:pos x="95" y="139"/>
                                </a:cxn>
                                <a:cxn ang="0">
                                  <a:pos x="120" y="122"/>
                                </a:cxn>
                                <a:cxn ang="0">
                                  <a:pos x="137" y="101"/>
                                </a:cxn>
                                <a:cxn ang="0">
                                  <a:pos x="142" y="72"/>
                                </a:cxn>
                                <a:cxn ang="0">
                                  <a:pos x="137" y="46"/>
                                </a:cxn>
                                <a:cxn ang="0">
                                  <a:pos x="125" y="21"/>
                                </a:cxn>
                                <a:cxn ang="0">
                                  <a:pos x="103" y="8"/>
                                </a:cxn>
                              </a:cxnLst>
                              <a:rect l="0" t="0" r="r" b="b"/>
                              <a:pathLst>
                                <a:path w="142" h="143">
                                  <a:moveTo>
                                    <a:pt x="103" y="8"/>
                                  </a:moveTo>
                                  <a:lnTo>
                                    <a:pt x="73" y="0"/>
                                  </a:lnTo>
                                  <a:lnTo>
                                    <a:pt x="48" y="8"/>
                                  </a:lnTo>
                                  <a:lnTo>
                                    <a:pt x="22" y="21"/>
                                  </a:lnTo>
                                  <a:lnTo>
                                    <a:pt x="5" y="42"/>
                                  </a:lnTo>
                                  <a:lnTo>
                                    <a:pt x="0" y="72"/>
                                  </a:lnTo>
                                  <a:lnTo>
                                    <a:pt x="5" y="97"/>
                                  </a:lnTo>
                                  <a:lnTo>
                                    <a:pt x="18" y="122"/>
                                  </a:lnTo>
                                  <a:lnTo>
                                    <a:pt x="39" y="135"/>
                                  </a:lnTo>
                                  <a:lnTo>
                                    <a:pt x="69" y="143"/>
                                  </a:lnTo>
                                  <a:lnTo>
                                    <a:pt x="95" y="139"/>
                                  </a:lnTo>
                                  <a:lnTo>
                                    <a:pt x="120" y="122"/>
                                  </a:lnTo>
                                  <a:lnTo>
                                    <a:pt x="137" y="101"/>
                                  </a:lnTo>
                                  <a:lnTo>
                                    <a:pt x="142" y="72"/>
                                  </a:lnTo>
                                  <a:lnTo>
                                    <a:pt x="137" y="46"/>
                                  </a:lnTo>
                                  <a:lnTo>
                                    <a:pt x="125" y="21"/>
                                  </a:lnTo>
                                  <a:lnTo>
                                    <a:pt x="103" y="8"/>
                                  </a:lnTo>
                                  <a:close/>
                                </a:path>
                              </a:pathLst>
                            </a:custGeom>
                            <a:solidFill>
                              <a:srgbClr val="840000"/>
                            </a:solidFill>
                            <a:ln w="9525">
                              <a:noFill/>
                              <a:round/>
                              <a:headEnd/>
                              <a:tailEnd/>
                            </a:ln>
                          </p:spPr>
                          <p:txBody>
                            <a:bodyPr/>
                            <a:lstStyle/>
                            <a:p>
                              <a:endParaRPr lang="en-US"/>
                            </a:p>
                          </p:txBody>
                        </p:sp>
                        <p:sp>
                          <p:nvSpPr>
                            <p:cNvPr id="266330" name="Freeform 90"/>
                            <p:cNvSpPr>
                              <a:spLocks/>
                            </p:cNvSpPr>
                            <p:nvPr/>
                          </p:nvSpPr>
                          <p:spPr bwMode="auto">
                            <a:xfrm>
                              <a:off x="1051" y="904"/>
                              <a:ext cx="124" cy="127"/>
                            </a:xfrm>
                            <a:custGeom>
                              <a:avLst/>
                              <a:gdLst/>
                              <a:ahLst/>
                              <a:cxnLst>
                                <a:cxn ang="0">
                                  <a:pos x="90" y="9"/>
                                </a:cxn>
                                <a:cxn ang="0">
                                  <a:pos x="68" y="0"/>
                                </a:cxn>
                                <a:cxn ang="0">
                                  <a:pos x="43" y="5"/>
                                </a:cxn>
                                <a:cxn ang="0">
                                  <a:pos x="21" y="17"/>
                                </a:cxn>
                                <a:cxn ang="0">
                                  <a:pos x="4" y="38"/>
                                </a:cxn>
                                <a:cxn ang="0">
                                  <a:pos x="0" y="64"/>
                                </a:cxn>
                                <a:cxn ang="0">
                                  <a:pos x="4" y="85"/>
                                </a:cxn>
                                <a:cxn ang="0">
                                  <a:pos x="17" y="106"/>
                                </a:cxn>
                                <a:cxn ang="0">
                                  <a:pos x="34" y="119"/>
                                </a:cxn>
                                <a:cxn ang="0">
                                  <a:pos x="60" y="127"/>
                                </a:cxn>
                                <a:cxn ang="0">
                                  <a:pos x="86" y="123"/>
                                </a:cxn>
                                <a:cxn ang="0">
                                  <a:pos x="107" y="110"/>
                                </a:cxn>
                                <a:cxn ang="0">
                                  <a:pos x="120" y="89"/>
                                </a:cxn>
                                <a:cxn ang="0">
                                  <a:pos x="124" y="68"/>
                                </a:cxn>
                                <a:cxn ang="0">
                                  <a:pos x="120" y="43"/>
                                </a:cxn>
                                <a:cxn ang="0">
                                  <a:pos x="111" y="21"/>
                                </a:cxn>
                                <a:cxn ang="0">
                                  <a:pos x="90" y="9"/>
                                </a:cxn>
                              </a:cxnLst>
                              <a:rect l="0" t="0" r="r" b="b"/>
                              <a:pathLst>
                                <a:path w="124" h="127">
                                  <a:moveTo>
                                    <a:pt x="90" y="9"/>
                                  </a:moveTo>
                                  <a:lnTo>
                                    <a:pt x="68" y="0"/>
                                  </a:lnTo>
                                  <a:lnTo>
                                    <a:pt x="43" y="5"/>
                                  </a:lnTo>
                                  <a:lnTo>
                                    <a:pt x="21" y="17"/>
                                  </a:lnTo>
                                  <a:lnTo>
                                    <a:pt x="4" y="38"/>
                                  </a:lnTo>
                                  <a:lnTo>
                                    <a:pt x="0" y="64"/>
                                  </a:lnTo>
                                  <a:lnTo>
                                    <a:pt x="4" y="85"/>
                                  </a:lnTo>
                                  <a:lnTo>
                                    <a:pt x="17" y="106"/>
                                  </a:lnTo>
                                  <a:lnTo>
                                    <a:pt x="34" y="119"/>
                                  </a:lnTo>
                                  <a:lnTo>
                                    <a:pt x="60" y="127"/>
                                  </a:lnTo>
                                  <a:lnTo>
                                    <a:pt x="86" y="123"/>
                                  </a:lnTo>
                                  <a:lnTo>
                                    <a:pt x="107" y="110"/>
                                  </a:lnTo>
                                  <a:lnTo>
                                    <a:pt x="120" y="89"/>
                                  </a:lnTo>
                                  <a:lnTo>
                                    <a:pt x="124" y="68"/>
                                  </a:lnTo>
                                  <a:lnTo>
                                    <a:pt x="120" y="43"/>
                                  </a:lnTo>
                                  <a:lnTo>
                                    <a:pt x="111" y="21"/>
                                  </a:lnTo>
                                  <a:lnTo>
                                    <a:pt x="90" y="9"/>
                                  </a:lnTo>
                                  <a:close/>
                                </a:path>
                              </a:pathLst>
                            </a:custGeom>
                            <a:solidFill>
                              <a:srgbClr val="910000"/>
                            </a:solidFill>
                            <a:ln w="9525">
                              <a:noFill/>
                              <a:round/>
                              <a:headEnd/>
                              <a:tailEnd/>
                            </a:ln>
                          </p:spPr>
                          <p:txBody>
                            <a:bodyPr/>
                            <a:lstStyle/>
                            <a:p>
                              <a:endParaRPr lang="en-US"/>
                            </a:p>
                          </p:txBody>
                        </p:sp>
                        <p:sp>
                          <p:nvSpPr>
                            <p:cNvPr id="266331" name="Freeform 91"/>
                            <p:cNvSpPr>
                              <a:spLocks/>
                            </p:cNvSpPr>
                            <p:nvPr/>
                          </p:nvSpPr>
                          <p:spPr bwMode="auto">
                            <a:xfrm>
                              <a:off x="1055" y="909"/>
                              <a:ext cx="116" cy="118"/>
                            </a:xfrm>
                            <a:custGeom>
                              <a:avLst/>
                              <a:gdLst/>
                              <a:ahLst/>
                              <a:cxnLst>
                                <a:cxn ang="0">
                                  <a:pos x="86" y="8"/>
                                </a:cxn>
                                <a:cxn ang="0">
                                  <a:pos x="64" y="0"/>
                                </a:cxn>
                                <a:cxn ang="0">
                                  <a:pos x="39" y="4"/>
                                </a:cxn>
                                <a:cxn ang="0">
                                  <a:pos x="17" y="16"/>
                                </a:cxn>
                                <a:cxn ang="0">
                                  <a:pos x="5" y="33"/>
                                </a:cxn>
                                <a:cxn ang="0">
                                  <a:pos x="0" y="59"/>
                                </a:cxn>
                                <a:cxn ang="0">
                                  <a:pos x="5" y="80"/>
                                </a:cxn>
                                <a:cxn ang="0">
                                  <a:pos x="17" y="97"/>
                                </a:cxn>
                                <a:cxn ang="0">
                                  <a:pos x="35" y="109"/>
                                </a:cxn>
                                <a:cxn ang="0">
                                  <a:pos x="56" y="118"/>
                                </a:cxn>
                                <a:cxn ang="0">
                                  <a:pos x="82" y="114"/>
                                </a:cxn>
                                <a:cxn ang="0">
                                  <a:pos x="99" y="101"/>
                                </a:cxn>
                                <a:cxn ang="0">
                                  <a:pos x="112" y="84"/>
                                </a:cxn>
                                <a:cxn ang="0">
                                  <a:pos x="116" y="63"/>
                                </a:cxn>
                                <a:cxn ang="0">
                                  <a:pos x="112" y="38"/>
                                </a:cxn>
                                <a:cxn ang="0">
                                  <a:pos x="103" y="21"/>
                                </a:cxn>
                                <a:cxn ang="0">
                                  <a:pos x="86" y="8"/>
                                </a:cxn>
                              </a:cxnLst>
                              <a:rect l="0" t="0" r="r" b="b"/>
                              <a:pathLst>
                                <a:path w="116" h="118">
                                  <a:moveTo>
                                    <a:pt x="86" y="8"/>
                                  </a:moveTo>
                                  <a:lnTo>
                                    <a:pt x="64" y="0"/>
                                  </a:lnTo>
                                  <a:lnTo>
                                    <a:pt x="39" y="4"/>
                                  </a:lnTo>
                                  <a:lnTo>
                                    <a:pt x="17" y="16"/>
                                  </a:lnTo>
                                  <a:lnTo>
                                    <a:pt x="5" y="33"/>
                                  </a:lnTo>
                                  <a:lnTo>
                                    <a:pt x="0" y="59"/>
                                  </a:lnTo>
                                  <a:lnTo>
                                    <a:pt x="5" y="80"/>
                                  </a:lnTo>
                                  <a:lnTo>
                                    <a:pt x="17" y="97"/>
                                  </a:lnTo>
                                  <a:lnTo>
                                    <a:pt x="35" y="109"/>
                                  </a:lnTo>
                                  <a:lnTo>
                                    <a:pt x="56" y="118"/>
                                  </a:lnTo>
                                  <a:lnTo>
                                    <a:pt x="82" y="114"/>
                                  </a:lnTo>
                                  <a:lnTo>
                                    <a:pt x="99" y="101"/>
                                  </a:lnTo>
                                  <a:lnTo>
                                    <a:pt x="112" y="84"/>
                                  </a:lnTo>
                                  <a:lnTo>
                                    <a:pt x="116" y="63"/>
                                  </a:lnTo>
                                  <a:lnTo>
                                    <a:pt x="112" y="38"/>
                                  </a:lnTo>
                                  <a:lnTo>
                                    <a:pt x="103" y="21"/>
                                  </a:lnTo>
                                  <a:lnTo>
                                    <a:pt x="86" y="8"/>
                                  </a:lnTo>
                                  <a:close/>
                                </a:path>
                              </a:pathLst>
                            </a:custGeom>
                            <a:solidFill>
                              <a:srgbClr val="A10000"/>
                            </a:solidFill>
                            <a:ln w="9525">
                              <a:noFill/>
                              <a:round/>
                              <a:headEnd/>
                              <a:tailEnd/>
                            </a:ln>
                          </p:spPr>
                          <p:txBody>
                            <a:bodyPr/>
                            <a:lstStyle/>
                            <a:p>
                              <a:endParaRPr lang="en-US"/>
                            </a:p>
                          </p:txBody>
                        </p:sp>
                        <p:sp>
                          <p:nvSpPr>
                            <p:cNvPr id="266332" name="Freeform 92"/>
                            <p:cNvSpPr>
                              <a:spLocks/>
                            </p:cNvSpPr>
                            <p:nvPr/>
                          </p:nvSpPr>
                          <p:spPr bwMode="auto">
                            <a:xfrm>
                              <a:off x="1064" y="917"/>
                              <a:ext cx="103" cy="101"/>
                            </a:xfrm>
                            <a:custGeom>
                              <a:avLst/>
                              <a:gdLst/>
                              <a:ahLst/>
                              <a:cxnLst>
                                <a:cxn ang="0">
                                  <a:pos x="73" y="4"/>
                                </a:cxn>
                                <a:cxn ang="0">
                                  <a:pos x="51" y="0"/>
                                </a:cxn>
                                <a:cxn ang="0">
                                  <a:pos x="34" y="4"/>
                                </a:cxn>
                                <a:cxn ang="0">
                                  <a:pos x="17" y="13"/>
                                </a:cxn>
                                <a:cxn ang="0">
                                  <a:pos x="4" y="30"/>
                                </a:cxn>
                                <a:cxn ang="0">
                                  <a:pos x="0" y="51"/>
                                </a:cxn>
                                <a:cxn ang="0">
                                  <a:pos x="4" y="68"/>
                                </a:cxn>
                                <a:cxn ang="0">
                                  <a:pos x="13" y="84"/>
                                </a:cxn>
                                <a:cxn ang="0">
                                  <a:pos x="30" y="97"/>
                                </a:cxn>
                                <a:cxn ang="0">
                                  <a:pos x="51" y="101"/>
                                </a:cxn>
                                <a:cxn ang="0">
                                  <a:pos x="68" y="97"/>
                                </a:cxn>
                                <a:cxn ang="0">
                                  <a:pos x="85" y="89"/>
                                </a:cxn>
                                <a:cxn ang="0">
                                  <a:pos x="98" y="72"/>
                                </a:cxn>
                                <a:cxn ang="0">
                                  <a:pos x="103" y="51"/>
                                </a:cxn>
                                <a:cxn ang="0">
                                  <a:pos x="98" y="34"/>
                                </a:cxn>
                                <a:cxn ang="0">
                                  <a:pos x="90" y="17"/>
                                </a:cxn>
                                <a:cxn ang="0">
                                  <a:pos x="73" y="4"/>
                                </a:cxn>
                              </a:cxnLst>
                              <a:rect l="0" t="0" r="r" b="b"/>
                              <a:pathLst>
                                <a:path w="103" h="101">
                                  <a:moveTo>
                                    <a:pt x="73" y="4"/>
                                  </a:moveTo>
                                  <a:lnTo>
                                    <a:pt x="51" y="0"/>
                                  </a:lnTo>
                                  <a:lnTo>
                                    <a:pt x="34" y="4"/>
                                  </a:lnTo>
                                  <a:lnTo>
                                    <a:pt x="17" y="13"/>
                                  </a:lnTo>
                                  <a:lnTo>
                                    <a:pt x="4" y="30"/>
                                  </a:lnTo>
                                  <a:lnTo>
                                    <a:pt x="0" y="51"/>
                                  </a:lnTo>
                                  <a:lnTo>
                                    <a:pt x="4" y="68"/>
                                  </a:lnTo>
                                  <a:lnTo>
                                    <a:pt x="13" y="84"/>
                                  </a:lnTo>
                                  <a:lnTo>
                                    <a:pt x="30" y="97"/>
                                  </a:lnTo>
                                  <a:lnTo>
                                    <a:pt x="51" y="101"/>
                                  </a:lnTo>
                                  <a:lnTo>
                                    <a:pt x="68" y="97"/>
                                  </a:lnTo>
                                  <a:lnTo>
                                    <a:pt x="85" y="89"/>
                                  </a:lnTo>
                                  <a:lnTo>
                                    <a:pt x="98" y="72"/>
                                  </a:lnTo>
                                  <a:lnTo>
                                    <a:pt x="103" y="51"/>
                                  </a:lnTo>
                                  <a:lnTo>
                                    <a:pt x="98" y="34"/>
                                  </a:lnTo>
                                  <a:lnTo>
                                    <a:pt x="90" y="17"/>
                                  </a:lnTo>
                                  <a:lnTo>
                                    <a:pt x="73" y="4"/>
                                  </a:lnTo>
                                  <a:close/>
                                </a:path>
                              </a:pathLst>
                            </a:custGeom>
                            <a:solidFill>
                              <a:srgbClr val="B40000"/>
                            </a:solidFill>
                            <a:ln w="9525">
                              <a:noFill/>
                              <a:round/>
                              <a:headEnd/>
                              <a:tailEnd/>
                            </a:ln>
                          </p:spPr>
                          <p:txBody>
                            <a:bodyPr/>
                            <a:lstStyle/>
                            <a:p>
                              <a:endParaRPr lang="en-US"/>
                            </a:p>
                          </p:txBody>
                        </p:sp>
                        <p:sp>
                          <p:nvSpPr>
                            <p:cNvPr id="266333" name="Freeform 93"/>
                            <p:cNvSpPr>
                              <a:spLocks/>
                            </p:cNvSpPr>
                            <p:nvPr/>
                          </p:nvSpPr>
                          <p:spPr bwMode="auto">
                            <a:xfrm>
                              <a:off x="1068" y="925"/>
                              <a:ext cx="90" cy="85"/>
                            </a:xfrm>
                            <a:custGeom>
                              <a:avLst/>
                              <a:gdLst/>
                              <a:ahLst/>
                              <a:cxnLst>
                                <a:cxn ang="0">
                                  <a:pos x="64" y="5"/>
                                </a:cxn>
                                <a:cxn ang="0">
                                  <a:pos x="47" y="0"/>
                                </a:cxn>
                                <a:cxn ang="0">
                                  <a:pos x="30" y="5"/>
                                </a:cxn>
                                <a:cxn ang="0">
                                  <a:pos x="17" y="13"/>
                                </a:cxn>
                                <a:cxn ang="0">
                                  <a:pos x="4" y="26"/>
                                </a:cxn>
                                <a:cxn ang="0">
                                  <a:pos x="0" y="43"/>
                                </a:cxn>
                                <a:cxn ang="0">
                                  <a:pos x="4" y="60"/>
                                </a:cxn>
                                <a:cxn ang="0">
                                  <a:pos x="13" y="72"/>
                                </a:cxn>
                                <a:cxn ang="0">
                                  <a:pos x="26" y="81"/>
                                </a:cxn>
                                <a:cxn ang="0">
                                  <a:pos x="43" y="85"/>
                                </a:cxn>
                                <a:cxn ang="0">
                                  <a:pos x="60" y="81"/>
                                </a:cxn>
                                <a:cxn ang="0">
                                  <a:pos x="73" y="72"/>
                                </a:cxn>
                                <a:cxn ang="0">
                                  <a:pos x="86" y="60"/>
                                </a:cxn>
                                <a:cxn ang="0">
                                  <a:pos x="90" y="43"/>
                                </a:cxn>
                                <a:cxn ang="0">
                                  <a:pos x="86" y="26"/>
                                </a:cxn>
                                <a:cxn ang="0">
                                  <a:pos x="77" y="13"/>
                                </a:cxn>
                                <a:cxn ang="0">
                                  <a:pos x="64" y="5"/>
                                </a:cxn>
                              </a:cxnLst>
                              <a:rect l="0" t="0" r="r" b="b"/>
                              <a:pathLst>
                                <a:path w="90" h="85">
                                  <a:moveTo>
                                    <a:pt x="64" y="5"/>
                                  </a:moveTo>
                                  <a:lnTo>
                                    <a:pt x="47" y="0"/>
                                  </a:lnTo>
                                  <a:lnTo>
                                    <a:pt x="30" y="5"/>
                                  </a:lnTo>
                                  <a:lnTo>
                                    <a:pt x="17" y="13"/>
                                  </a:lnTo>
                                  <a:lnTo>
                                    <a:pt x="4" y="26"/>
                                  </a:lnTo>
                                  <a:lnTo>
                                    <a:pt x="0" y="43"/>
                                  </a:lnTo>
                                  <a:lnTo>
                                    <a:pt x="4" y="60"/>
                                  </a:lnTo>
                                  <a:lnTo>
                                    <a:pt x="13" y="72"/>
                                  </a:lnTo>
                                  <a:lnTo>
                                    <a:pt x="26" y="81"/>
                                  </a:lnTo>
                                  <a:lnTo>
                                    <a:pt x="43" y="85"/>
                                  </a:lnTo>
                                  <a:lnTo>
                                    <a:pt x="60" y="81"/>
                                  </a:lnTo>
                                  <a:lnTo>
                                    <a:pt x="73" y="72"/>
                                  </a:lnTo>
                                  <a:lnTo>
                                    <a:pt x="86" y="60"/>
                                  </a:lnTo>
                                  <a:lnTo>
                                    <a:pt x="90" y="43"/>
                                  </a:lnTo>
                                  <a:lnTo>
                                    <a:pt x="86" y="26"/>
                                  </a:lnTo>
                                  <a:lnTo>
                                    <a:pt x="77" y="13"/>
                                  </a:lnTo>
                                  <a:lnTo>
                                    <a:pt x="64" y="5"/>
                                  </a:lnTo>
                                  <a:close/>
                                </a:path>
                              </a:pathLst>
                            </a:custGeom>
                            <a:solidFill>
                              <a:srgbClr val="C60000"/>
                            </a:solidFill>
                            <a:ln w="9525">
                              <a:noFill/>
                              <a:round/>
                              <a:headEnd/>
                              <a:tailEnd/>
                            </a:ln>
                          </p:spPr>
                          <p:txBody>
                            <a:bodyPr/>
                            <a:lstStyle/>
                            <a:p>
                              <a:endParaRPr lang="en-US"/>
                            </a:p>
                          </p:txBody>
                        </p:sp>
                        <p:sp>
                          <p:nvSpPr>
                            <p:cNvPr id="266334" name="Freeform 94"/>
                            <p:cNvSpPr>
                              <a:spLocks/>
                            </p:cNvSpPr>
                            <p:nvPr/>
                          </p:nvSpPr>
                          <p:spPr bwMode="auto">
                            <a:xfrm>
                              <a:off x="1081" y="934"/>
                              <a:ext cx="68" cy="67"/>
                            </a:xfrm>
                            <a:custGeom>
                              <a:avLst/>
                              <a:gdLst/>
                              <a:ahLst/>
                              <a:cxnLst>
                                <a:cxn ang="0">
                                  <a:pos x="47" y="4"/>
                                </a:cxn>
                                <a:cxn ang="0">
                                  <a:pos x="34" y="0"/>
                                </a:cxn>
                                <a:cxn ang="0">
                                  <a:pos x="21" y="4"/>
                                </a:cxn>
                                <a:cxn ang="0">
                                  <a:pos x="9" y="8"/>
                                </a:cxn>
                                <a:cxn ang="0">
                                  <a:pos x="0" y="21"/>
                                </a:cxn>
                                <a:cxn ang="0">
                                  <a:pos x="0" y="46"/>
                                </a:cxn>
                                <a:cxn ang="0">
                                  <a:pos x="9" y="59"/>
                                </a:cxn>
                                <a:cxn ang="0">
                                  <a:pos x="17" y="63"/>
                                </a:cxn>
                                <a:cxn ang="0">
                                  <a:pos x="30" y="67"/>
                                </a:cxn>
                                <a:cxn ang="0">
                                  <a:pos x="43" y="63"/>
                                </a:cxn>
                                <a:cxn ang="0">
                                  <a:pos x="56" y="59"/>
                                </a:cxn>
                                <a:cxn ang="0">
                                  <a:pos x="64" y="46"/>
                                </a:cxn>
                                <a:cxn ang="0">
                                  <a:pos x="68" y="34"/>
                                </a:cxn>
                                <a:cxn ang="0">
                                  <a:pos x="64" y="21"/>
                                </a:cxn>
                                <a:cxn ang="0">
                                  <a:pos x="60" y="8"/>
                                </a:cxn>
                                <a:cxn ang="0">
                                  <a:pos x="47" y="4"/>
                                </a:cxn>
                              </a:cxnLst>
                              <a:rect l="0" t="0" r="r" b="b"/>
                              <a:pathLst>
                                <a:path w="68" h="67">
                                  <a:moveTo>
                                    <a:pt x="47" y="4"/>
                                  </a:moveTo>
                                  <a:lnTo>
                                    <a:pt x="34" y="0"/>
                                  </a:lnTo>
                                  <a:lnTo>
                                    <a:pt x="21" y="4"/>
                                  </a:lnTo>
                                  <a:lnTo>
                                    <a:pt x="9" y="8"/>
                                  </a:lnTo>
                                  <a:lnTo>
                                    <a:pt x="0" y="21"/>
                                  </a:lnTo>
                                  <a:lnTo>
                                    <a:pt x="0" y="46"/>
                                  </a:lnTo>
                                  <a:lnTo>
                                    <a:pt x="9" y="59"/>
                                  </a:lnTo>
                                  <a:lnTo>
                                    <a:pt x="17" y="63"/>
                                  </a:lnTo>
                                  <a:lnTo>
                                    <a:pt x="30" y="67"/>
                                  </a:lnTo>
                                  <a:lnTo>
                                    <a:pt x="43" y="63"/>
                                  </a:lnTo>
                                  <a:lnTo>
                                    <a:pt x="56" y="59"/>
                                  </a:lnTo>
                                  <a:lnTo>
                                    <a:pt x="64" y="46"/>
                                  </a:lnTo>
                                  <a:lnTo>
                                    <a:pt x="68" y="34"/>
                                  </a:lnTo>
                                  <a:lnTo>
                                    <a:pt x="64" y="21"/>
                                  </a:lnTo>
                                  <a:lnTo>
                                    <a:pt x="60" y="8"/>
                                  </a:lnTo>
                                  <a:lnTo>
                                    <a:pt x="47" y="4"/>
                                  </a:lnTo>
                                  <a:close/>
                                </a:path>
                              </a:pathLst>
                            </a:custGeom>
                            <a:solidFill>
                              <a:srgbClr val="D70000"/>
                            </a:solidFill>
                            <a:ln w="9525">
                              <a:noFill/>
                              <a:round/>
                              <a:headEnd/>
                              <a:tailEnd/>
                            </a:ln>
                          </p:spPr>
                          <p:txBody>
                            <a:bodyPr/>
                            <a:lstStyle/>
                            <a:p>
                              <a:endParaRPr lang="en-US"/>
                            </a:p>
                          </p:txBody>
                        </p:sp>
                        <p:sp>
                          <p:nvSpPr>
                            <p:cNvPr id="266335" name="Freeform 95"/>
                            <p:cNvSpPr>
                              <a:spLocks/>
                            </p:cNvSpPr>
                            <p:nvPr/>
                          </p:nvSpPr>
                          <p:spPr bwMode="auto">
                            <a:xfrm>
                              <a:off x="1085" y="938"/>
                              <a:ext cx="60" cy="59"/>
                            </a:xfrm>
                            <a:custGeom>
                              <a:avLst/>
                              <a:gdLst/>
                              <a:ahLst/>
                              <a:cxnLst>
                                <a:cxn ang="0">
                                  <a:pos x="43" y="4"/>
                                </a:cxn>
                                <a:cxn ang="0">
                                  <a:pos x="30" y="0"/>
                                </a:cxn>
                                <a:cxn ang="0">
                                  <a:pos x="17" y="4"/>
                                </a:cxn>
                                <a:cxn ang="0">
                                  <a:pos x="0" y="17"/>
                                </a:cxn>
                                <a:cxn ang="0">
                                  <a:pos x="0" y="42"/>
                                </a:cxn>
                                <a:cxn ang="0">
                                  <a:pos x="9" y="51"/>
                                </a:cxn>
                                <a:cxn ang="0">
                                  <a:pos x="17" y="55"/>
                                </a:cxn>
                                <a:cxn ang="0">
                                  <a:pos x="30" y="59"/>
                                </a:cxn>
                                <a:cxn ang="0">
                                  <a:pos x="39" y="55"/>
                                </a:cxn>
                                <a:cxn ang="0">
                                  <a:pos x="52" y="51"/>
                                </a:cxn>
                                <a:cxn ang="0">
                                  <a:pos x="56" y="42"/>
                                </a:cxn>
                                <a:cxn ang="0">
                                  <a:pos x="60" y="30"/>
                                </a:cxn>
                                <a:cxn ang="0">
                                  <a:pos x="56" y="17"/>
                                </a:cxn>
                                <a:cxn ang="0">
                                  <a:pos x="52" y="9"/>
                                </a:cxn>
                                <a:cxn ang="0">
                                  <a:pos x="43" y="4"/>
                                </a:cxn>
                              </a:cxnLst>
                              <a:rect l="0" t="0" r="r" b="b"/>
                              <a:pathLst>
                                <a:path w="60" h="59">
                                  <a:moveTo>
                                    <a:pt x="43" y="4"/>
                                  </a:moveTo>
                                  <a:lnTo>
                                    <a:pt x="30" y="0"/>
                                  </a:lnTo>
                                  <a:lnTo>
                                    <a:pt x="17" y="4"/>
                                  </a:lnTo>
                                  <a:lnTo>
                                    <a:pt x="0" y="17"/>
                                  </a:lnTo>
                                  <a:lnTo>
                                    <a:pt x="0" y="42"/>
                                  </a:lnTo>
                                  <a:lnTo>
                                    <a:pt x="9" y="51"/>
                                  </a:lnTo>
                                  <a:lnTo>
                                    <a:pt x="17" y="55"/>
                                  </a:lnTo>
                                  <a:lnTo>
                                    <a:pt x="30" y="59"/>
                                  </a:lnTo>
                                  <a:lnTo>
                                    <a:pt x="39" y="55"/>
                                  </a:lnTo>
                                  <a:lnTo>
                                    <a:pt x="52" y="51"/>
                                  </a:lnTo>
                                  <a:lnTo>
                                    <a:pt x="56" y="42"/>
                                  </a:lnTo>
                                  <a:lnTo>
                                    <a:pt x="60" y="30"/>
                                  </a:lnTo>
                                  <a:lnTo>
                                    <a:pt x="56" y="17"/>
                                  </a:lnTo>
                                  <a:lnTo>
                                    <a:pt x="52" y="9"/>
                                  </a:lnTo>
                                  <a:lnTo>
                                    <a:pt x="43" y="4"/>
                                  </a:lnTo>
                                  <a:close/>
                                </a:path>
                              </a:pathLst>
                            </a:custGeom>
                            <a:solidFill>
                              <a:srgbClr val="E50000"/>
                            </a:solidFill>
                            <a:ln w="9525">
                              <a:noFill/>
                              <a:round/>
                              <a:headEnd/>
                              <a:tailEnd/>
                            </a:ln>
                          </p:spPr>
                          <p:txBody>
                            <a:bodyPr/>
                            <a:lstStyle/>
                            <a:p>
                              <a:endParaRPr lang="en-US"/>
                            </a:p>
                          </p:txBody>
                        </p:sp>
                        <p:sp>
                          <p:nvSpPr>
                            <p:cNvPr id="266336" name="Freeform 96"/>
                            <p:cNvSpPr>
                              <a:spLocks/>
                            </p:cNvSpPr>
                            <p:nvPr/>
                          </p:nvSpPr>
                          <p:spPr bwMode="auto">
                            <a:xfrm>
                              <a:off x="1094" y="947"/>
                              <a:ext cx="43" cy="42"/>
                            </a:xfrm>
                            <a:custGeom>
                              <a:avLst/>
                              <a:gdLst/>
                              <a:ahLst/>
                              <a:cxnLst>
                                <a:cxn ang="0">
                                  <a:pos x="30" y="0"/>
                                </a:cxn>
                                <a:cxn ang="0">
                                  <a:pos x="13" y="0"/>
                                </a:cxn>
                                <a:cxn ang="0">
                                  <a:pos x="0" y="12"/>
                                </a:cxn>
                                <a:cxn ang="0">
                                  <a:pos x="0" y="29"/>
                                </a:cxn>
                                <a:cxn ang="0">
                                  <a:pos x="13" y="42"/>
                                </a:cxn>
                                <a:cxn ang="0">
                                  <a:pos x="30" y="42"/>
                                </a:cxn>
                                <a:cxn ang="0">
                                  <a:pos x="43" y="29"/>
                                </a:cxn>
                                <a:cxn ang="0">
                                  <a:pos x="43" y="12"/>
                                </a:cxn>
                                <a:cxn ang="0">
                                  <a:pos x="30" y="0"/>
                                </a:cxn>
                              </a:cxnLst>
                              <a:rect l="0" t="0" r="r" b="b"/>
                              <a:pathLst>
                                <a:path w="43" h="42">
                                  <a:moveTo>
                                    <a:pt x="30" y="0"/>
                                  </a:moveTo>
                                  <a:lnTo>
                                    <a:pt x="13" y="0"/>
                                  </a:lnTo>
                                  <a:lnTo>
                                    <a:pt x="0" y="12"/>
                                  </a:lnTo>
                                  <a:lnTo>
                                    <a:pt x="0" y="29"/>
                                  </a:lnTo>
                                  <a:lnTo>
                                    <a:pt x="13" y="42"/>
                                  </a:lnTo>
                                  <a:lnTo>
                                    <a:pt x="30" y="42"/>
                                  </a:lnTo>
                                  <a:lnTo>
                                    <a:pt x="43" y="29"/>
                                  </a:lnTo>
                                  <a:lnTo>
                                    <a:pt x="43" y="12"/>
                                  </a:lnTo>
                                  <a:lnTo>
                                    <a:pt x="30" y="0"/>
                                  </a:lnTo>
                                  <a:close/>
                                </a:path>
                              </a:pathLst>
                            </a:custGeom>
                            <a:solidFill>
                              <a:srgbClr val="F00000"/>
                            </a:solidFill>
                            <a:ln w="9525">
                              <a:noFill/>
                              <a:round/>
                              <a:headEnd/>
                              <a:tailEnd/>
                            </a:ln>
                          </p:spPr>
                          <p:txBody>
                            <a:bodyPr/>
                            <a:lstStyle/>
                            <a:p>
                              <a:endParaRPr lang="en-US"/>
                            </a:p>
                          </p:txBody>
                        </p:sp>
                        <p:sp>
                          <p:nvSpPr>
                            <p:cNvPr id="266337" name="Freeform 97"/>
                            <p:cNvSpPr>
                              <a:spLocks/>
                            </p:cNvSpPr>
                            <p:nvPr/>
                          </p:nvSpPr>
                          <p:spPr bwMode="auto">
                            <a:xfrm>
                              <a:off x="1102" y="955"/>
                              <a:ext cx="26" cy="25"/>
                            </a:xfrm>
                            <a:custGeom>
                              <a:avLst/>
                              <a:gdLst/>
                              <a:ahLst/>
                              <a:cxnLst>
                                <a:cxn ang="0">
                                  <a:pos x="17" y="0"/>
                                </a:cxn>
                                <a:cxn ang="0">
                                  <a:pos x="9" y="0"/>
                                </a:cxn>
                                <a:cxn ang="0">
                                  <a:pos x="0" y="8"/>
                                </a:cxn>
                                <a:cxn ang="0">
                                  <a:pos x="0" y="17"/>
                                </a:cxn>
                                <a:cxn ang="0">
                                  <a:pos x="5" y="25"/>
                                </a:cxn>
                                <a:cxn ang="0">
                                  <a:pos x="17" y="25"/>
                                </a:cxn>
                                <a:cxn ang="0">
                                  <a:pos x="26" y="17"/>
                                </a:cxn>
                                <a:cxn ang="0">
                                  <a:pos x="26" y="8"/>
                                </a:cxn>
                                <a:cxn ang="0">
                                  <a:pos x="17" y="0"/>
                                </a:cxn>
                              </a:cxnLst>
                              <a:rect l="0" t="0" r="r" b="b"/>
                              <a:pathLst>
                                <a:path w="26" h="25">
                                  <a:moveTo>
                                    <a:pt x="17" y="0"/>
                                  </a:moveTo>
                                  <a:lnTo>
                                    <a:pt x="9" y="0"/>
                                  </a:lnTo>
                                  <a:lnTo>
                                    <a:pt x="0" y="8"/>
                                  </a:lnTo>
                                  <a:lnTo>
                                    <a:pt x="0" y="17"/>
                                  </a:lnTo>
                                  <a:lnTo>
                                    <a:pt x="5" y="25"/>
                                  </a:lnTo>
                                  <a:lnTo>
                                    <a:pt x="17" y="25"/>
                                  </a:lnTo>
                                  <a:lnTo>
                                    <a:pt x="26" y="17"/>
                                  </a:lnTo>
                                  <a:lnTo>
                                    <a:pt x="26" y="8"/>
                                  </a:lnTo>
                                  <a:lnTo>
                                    <a:pt x="17" y="0"/>
                                  </a:lnTo>
                                  <a:close/>
                                </a:path>
                              </a:pathLst>
                            </a:custGeom>
                            <a:solidFill>
                              <a:srgbClr val="F70000"/>
                            </a:solidFill>
                            <a:ln w="9525">
                              <a:noFill/>
                              <a:round/>
                              <a:headEnd/>
                              <a:tailEnd/>
                            </a:ln>
                          </p:spPr>
                          <p:txBody>
                            <a:bodyPr/>
                            <a:lstStyle/>
                            <a:p>
                              <a:endParaRPr lang="en-US"/>
                            </a:p>
                          </p:txBody>
                        </p:sp>
                        <p:sp>
                          <p:nvSpPr>
                            <p:cNvPr id="266338" name="Freeform 98"/>
                            <p:cNvSpPr>
                              <a:spLocks/>
                            </p:cNvSpPr>
                            <p:nvPr/>
                          </p:nvSpPr>
                          <p:spPr bwMode="auto">
                            <a:xfrm>
                              <a:off x="1111" y="963"/>
                              <a:ext cx="8" cy="9"/>
                            </a:xfrm>
                            <a:custGeom>
                              <a:avLst/>
                              <a:gdLst/>
                              <a:ahLst/>
                              <a:cxnLst>
                                <a:cxn ang="0">
                                  <a:pos x="8" y="0"/>
                                </a:cxn>
                                <a:cxn ang="0">
                                  <a:pos x="4" y="0"/>
                                </a:cxn>
                                <a:cxn ang="0">
                                  <a:pos x="0" y="0"/>
                                </a:cxn>
                                <a:cxn ang="0">
                                  <a:pos x="0" y="5"/>
                                </a:cxn>
                                <a:cxn ang="0">
                                  <a:pos x="0" y="9"/>
                                </a:cxn>
                                <a:cxn ang="0">
                                  <a:pos x="4" y="9"/>
                                </a:cxn>
                                <a:cxn ang="0">
                                  <a:pos x="8" y="9"/>
                                </a:cxn>
                                <a:cxn ang="0">
                                  <a:pos x="8" y="5"/>
                                </a:cxn>
                                <a:cxn ang="0">
                                  <a:pos x="8" y="0"/>
                                </a:cxn>
                              </a:cxnLst>
                              <a:rect l="0" t="0" r="r" b="b"/>
                              <a:pathLst>
                                <a:path w="8" h="9">
                                  <a:moveTo>
                                    <a:pt x="8" y="0"/>
                                  </a:moveTo>
                                  <a:lnTo>
                                    <a:pt x="4" y="0"/>
                                  </a:lnTo>
                                  <a:lnTo>
                                    <a:pt x="0" y="0"/>
                                  </a:lnTo>
                                  <a:lnTo>
                                    <a:pt x="0" y="5"/>
                                  </a:lnTo>
                                  <a:lnTo>
                                    <a:pt x="0" y="9"/>
                                  </a:lnTo>
                                  <a:lnTo>
                                    <a:pt x="4" y="9"/>
                                  </a:lnTo>
                                  <a:lnTo>
                                    <a:pt x="8" y="9"/>
                                  </a:lnTo>
                                  <a:lnTo>
                                    <a:pt x="8" y="5"/>
                                  </a:lnTo>
                                  <a:lnTo>
                                    <a:pt x="8" y="0"/>
                                  </a:lnTo>
                                  <a:close/>
                                </a:path>
                              </a:pathLst>
                            </a:custGeom>
                            <a:solidFill>
                              <a:srgbClr val="FC0000"/>
                            </a:solidFill>
                            <a:ln w="9525">
                              <a:noFill/>
                              <a:round/>
                              <a:headEnd/>
                              <a:tailEnd/>
                            </a:ln>
                          </p:spPr>
                          <p:txBody>
                            <a:bodyPr/>
                            <a:lstStyle/>
                            <a:p>
                              <a:endParaRPr lang="en-US"/>
                            </a:p>
                          </p:txBody>
                        </p:sp>
                      </p:grpSp>
                      <p:sp>
                        <p:nvSpPr>
                          <p:cNvPr id="266339" name="Freeform 99"/>
                          <p:cNvSpPr>
                            <a:spLocks/>
                          </p:cNvSpPr>
                          <p:nvPr/>
                        </p:nvSpPr>
                        <p:spPr bwMode="auto">
                          <a:xfrm>
                            <a:off x="1034" y="888"/>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4"/>
                              </a:cxn>
                              <a:cxn ang="0">
                                <a:pos x="141" y="147"/>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4"/>
                                </a:lnTo>
                                <a:lnTo>
                                  <a:pt x="141" y="147"/>
                                </a:lnTo>
                                <a:lnTo>
                                  <a:pt x="163" y="118"/>
                                </a:lnTo>
                                <a:lnTo>
                                  <a:pt x="171" y="84"/>
                                </a:lnTo>
                                <a:lnTo>
                                  <a:pt x="163" y="54"/>
                                </a:lnTo>
                                <a:lnTo>
                                  <a:pt x="145" y="25"/>
                                </a:lnTo>
                                <a:lnTo>
                                  <a:pt x="120" y="8"/>
                                </a:lnTo>
                                <a:close/>
                              </a:path>
                            </a:pathLst>
                          </a:custGeom>
                          <a:noFill/>
                          <a:ln w="6350">
                            <a:solidFill>
                              <a:srgbClr val="000000"/>
                            </a:solidFill>
                            <a:prstDash val="solid"/>
                            <a:round/>
                            <a:headEnd/>
                            <a:tailEnd/>
                          </a:ln>
                        </p:spPr>
                        <p:txBody>
                          <a:bodyPr/>
                          <a:lstStyle/>
                          <a:p>
                            <a:endParaRPr lang="en-US"/>
                          </a:p>
                        </p:txBody>
                      </p:sp>
                    </p:grpSp>
                    <p:grpSp>
                      <p:nvGrpSpPr>
                        <p:cNvPr id="266509" name="Group 100"/>
                        <p:cNvGrpSpPr>
                          <a:grpSpLocks/>
                        </p:cNvGrpSpPr>
                        <p:nvPr/>
                      </p:nvGrpSpPr>
                      <p:grpSpPr bwMode="auto">
                        <a:xfrm>
                          <a:off x="910" y="854"/>
                          <a:ext cx="171" cy="169"/>
                          <a:chOff x="910" y="854"/>
                          <a:chExt cx="171" cy="169"/>
                        </a:xfrm>
                      </p:grpSpPr>
                      <p:grpSp>
                        <p:nvGrpSpPr>
                          <p:cNvPr id="266523" name="Group 101"/>
                          <p:cNvGrpSpPr>
                            <a:grpSpLocks/>
                          </p:cNvGrpSpPr>
                          <p:nvPr/>
                        </p:nvGrpSpPr>
                        <p:grpSpPr bwMode="auto">
                          <a:xfrm>
                            <a:off x="910" y="854"/>
                            <a:ext cx="171" cy="169"/>
                            <a:chOff x="910" y="854"/>
                            <a:chExt cx="171" cy="169"/>
                          </a:xfrm>
                        </p:grpSpPr>
                        <p:sp>
                          <p:nvSpPr>
                            <p:cNvPr id="266342" name="Freeform 102"/>
                            <p:cNvSpPr>
                              <a:spLocks/>
                            </p:cNvSpPr>
                            <p:nvPr/>
                          </p:nvSpPr>
                          <p:spPr bwMode="auto">
                            <a:xfrm>
                              <a:off x="910" y="854"/>
                              <a:ext cx="171" cy="169"/>
                            </a:xfrm>
                            <a:custGeom>
                              <a:avLst/>
                              <a:gdLst/>
                              <a:ahLst/>
                              <a:cxnLst>
                                <a:cxn ang="0">
                                  <a:pos x="115" y="8"/>
                                </a:cxn>
                                <a:cxn ang="0">
                                  <a:pos x="81" y="0"/>
                                </a:cxn>
                                <a:cxn ang="0">
                                  <a:pos x="51" y="4"/>
                                </a:cxn>
                                <a:cxn ang="0">
                                  <a:pos x="25" y="25"/>
                                </a:cxn>
                                <a:cxn ang="0">
                                  <a:pos x="4" y="50"/>
                                </a:cxn>
                                <a:cxn ang="0">
                                  <a:pos x="0" y="84"/>
                                </a:cxn>
                                <a:cxn ang="0">
                                  <a:pos x="4" y="114"/>
                                </a:cxn>
                                <a:cxn ang="0">
                                  <a:pos x="21" y="143"/>
                                </a:cxn>
                                <a:cxn ang="0">
                                  <a:pos x="47" y="160"/>
                                </a:cxn>
                                <a:cxn ang="0">
                                  <a:pos x="81" y="169"/>
                                </a:cxn>
                                <a:cxn ang="0">
                                  <a:pos x="111" y="164"/>
                                </a:cxn>
                                <a:cxn ang="0">
                                  <a:pos x="141" y="147"/>
                                </a:cxn>
                                <a:cxn ang="0">
                                  <a:pos x="162" y="118"/>
                                </a:cxn>
                                <a:cxn ang="0">
                                  <a:pos x="171" y="84"/>
                                </a:cxn>
                                <a:cxn ang="0">
                                  <a:pos x="162" y="55"/>
                                </a:cxn>
                                <a:cxn ang="0">
                                  <a:pos x="145" y="25"/>
                                </a:cxn>
                                <a:cxn ang="0">
                                  <a:pos x="115" y="8"/>
                                </a:cxn>
                              </a:cxnLst>
                              <a:rect l="0" t="0" r="r" b="b"/>
                              <a:pathLst>
                                <a:path w="171" h="169">
                                  <a:moveTo>
                                    <a:pt x="115" y="8"/>
                                  </a:moveTo>
                                  <a:lnTo>
                                    <a:pt x="81" y="0"/>
                                  </a:lnTo>
                                  <a:lnTo>
                                    <a:pt x="51" y="4"/>
                                  </a:lnTo>
                                  <a:lnTo>
                                    <a:pt x="25" y="25"/>
                                  </a:lnTo>
                                  <a:lnTo>
                                    <a:pt x="4" y="50"/>
                                  </a:lnTo>
                                  <a:lnTo>
                                    <a:pt x="0" y="84"/>
                                  </a:lnTo>
                                  <a:lnTo>
                                    <a:pt x="4" y="114"/>
                                  </a:lnTo>
                                  <a:lnTo>
                                    <a:pt x="21" y="143"/>
                                  </a:lnTo>
                                  <a:lnTo>
                                    <a:pt x="47" y="160"/>
                                  </a:lnTo>
                                  <a:lnTo>
                                    <a:pt x="81" y="169"/>
                                  </a:lnTo>
                                  <a:lnTo>
                                    <a:pt x="111" y="164"/>
                                  </a:lnTo>
                                  <a:lnTo>
                                    <a:pt x="141" y="147"/>
                                  </a:lnTo>
                                  <a:lnTo>
                                    <a:pt x="162" y="118"/>
                                  </a:lnTo>
                                  <a:lnTo>
                                    <a:pt x="171" y="84"/>
                                  </a:lnTo>
                                  <a:lnTo>
                                    <a:pt x="162" y="55"/>
                                  </a:lnTo>
                                  <a:lnTo>
                                    <a:pt x="145" y="25"/>
                                  </a:lnTo>
                                  <a:lnTo>
                                    <a:pt x="115" y="8"/>
                                  </a:lnTo>
                                  <a:close/>
                                </a:path>
                              </a:pathLst>
                            </a:custGeom>
                            <a:solidFill>
                              <a:srgbClr val="172F76"/>
                            </a:solidFill>
                            <a:ln w="9525">
                              <a:noFill/>
                              <a:round/>
                              <a:headEnd/>
                              <a:tailEnd/>
                            </a:ln>
                          </p:spPr>
                          <p:txBody>
                            <a:bodyPr/>
                            <a:lstStyle/>
                            <a:p>
                              <a:endParaRPr lang="en-US"/>
                            </a:p>
                          </p:txBody>
                        </p:sp>
                        <p:sp>
                          <p:nvSpPr>
                            <p:cNvPr id="266343" name="Freeform 103"/>
                            <p:cNvSpPr>
                              <a:spLocks/>
                            </p:cNvSpPr>
                            <p:nvPr/>
                          </p:nvSpPr>
                          <p:spPr bwMode="auto">
                            <a:xfrm>
                              <a:off x="910" y="858"/>
                              <a:ext cx="158" cy="156"/>
                            </a:xfrm>
                            <a:custGeom>
                              <a:avLst/>
                              <a:gdLst/>
                              <a:ahLst/>
                              <a:cxnLst>
                                <a:cxn ang="0">
                                  <a:pos x="107" y="4"/>
                                </a:cxn>
                                <a:cxn ang="0">
                                  <a:pos x="77" y="0"/>
                                </a:cxn>
                                <a:cxn ang="0">
                                  <a:pos x="51" y="4"/>
                                </a:cxn>
                                <a:cxn ang="0">
                                  <a:pos x="25" y="21"/>
                                </a:cxn>
                                <a:cxn ang="0">
                                  <a:pos x="4" y="46"/>
                                </a:cxn>
                                <a:cxn ang="0">
                                  <a:pos x="0" y="76"/>
                                </a:cxn>
                                <a:cxn ang="0">
                                  <a:pos x="4" y="105"/>
                                </a:cxn>
                                <a:cxn ang="0">
                                  <a:pos x="21" y="131"/>
                                </a:cxn>
                                <a:cxn ang="0">
                                  <a:pos x="47" y="148"/>
                                </a:cxn>
                                <a:cxn ang="0">
                                  <a:pos x="77" y="156"/>
                                </a:cxn>
                                <a:cxn ang="0">
                                  <a:pos x="107" y="148"/>
                                </a:cxn>
                                <a:cxn ang="0">
                                  <a:pos x="132" y="131"/>
                                </a:cxn>
                                <a:cxn ang="0">
                                  <a:pos x="154" y="105"/>
                                </a:cxn>
                                <a:cxn ang="0">
                                  <a:pos x="158" y="76"/>
                                </a:cxn>
                                <a:cxn ang="0">
                                  <a:pos x="154" y="46"/>
                                </a:cxn>
                                <a:cxn ang="0">
                                  <a:pos x="137" y="21"/>
                                </a:cxn>
                                <a:cxn ang="0">
                                  <a:pos x="107" y="4"/>
                                </a:cxn>
                              </a:cxnLst>
                              <a:rect l="0" t="0" r="r" b="b"/>
                              <a:pathLst>
                                <a:path w="158" h="156">
                                  <a:moveTo>
                                    <a:pt x="107" y="4"/>
                                  </a:moveTo>
                                  <a:lnTo>
                                    <a:pt x="77" y="0"/>
                                  </a:lnTo>
                                  <a:lnTo>
                                    <a:pt x="51" y="4"/>
                                  </a:lnTo>
                                  <a:lnTo>
                                    <a:pt x="25" y="21"/>
                                  </a:lnTo>
                                  <a:lnTo>
                                    <a:pt x="4" y="46"/>
                                  </a:lnTo>
                                  <a:lnTo>
                                    <a:pt x="0" y="76"/>
                                  </a:lnTo>
                                  <a:lnTo>
                                    <a:pt x="4" y="105"/>
                                  </a:lnTo>
                                  <a:lnTo>
                                    <a:pt x="21" y="131"/>
                                  </a:lnTo>
                                  <a:lnTo>
                                    <a:pt x="47" y="148"/>
                                  </a:lnTo>
                                  <a:lnTo>
                                    <a:pt x="77" y="156"/>
                                  </a:lnTo>
                                  <a:lnTo>
                                    <a:pt x="107" y="148"/>
                                  </a:lnTo>
                                  <a:lnTo>
                                    <a:pt x="132" y="131"/>
                                  </a:lnTo>
                                  <a:lnTo>
                                    <a:pt x="154" y="105"/>
                                  </a:lnTo>
                                  <a:lnTo>
                                    <a:pt x="158" y="76"/>
                                  </a:lnTo>
                                  <a:lnTo>
                                    <a:pt x="154" y="46"/>
                                  </a:lnTo>
                                  <a:lnTo>
                                    <a:pt x="137" y="21"/>
                                  </a:lnTo>
                                  <a:lnTo>
                                    <a:pt x="107" y="4"/>
                                  </a:lnTo>
                                  <a:close/>
                                </a:path>
                              </a:pathLst>
                            </a:custGeom>
                            <a:solidFill>
                              <a:srgbClr val="18317B"/>
                            </a:solidFill>
                            <a:ln w="9525">
                              <a:noFill/>
                              <a:round/>
                              <a:headEnd/>
                              <a:tailEnd/>
                            </a:ln>
                          </p:spPr>
                          <p:txBody>
                            <a:bodyPr/>
                            <a:lstStyle/>
                            <a:p>
                              <a:endParaRPr lang="en-US"/>
                            </a:p>
                          </p:txBody>
                        </p:sp>
                        <p:sp>
                          <p:nvSpPr>
                            <p:cNvPr id="266344" name="Freeform 104"/>
                            <p:cNvSpPr>
                              <a:spLocks/>
                            </p:cNvSpPr>
                            <p:nvPr/>
                          </p:nvSpPr>
                          <p:spPr bwMode="auto">
                            <a:xfrm>
                              <a:off x="918" y="862"/>
                              <a:ext cx="142" cy="144"/>
                            </a:xfrm>
                            <a:custGeom>
                              <a:avLst/>
                              <a:gdLst/>
                              <a:ahLst/>
                              <a:cxnLst>
                                <a:cxn ang="0">
                                  <a:pos x="99" y="9"/>
                                </a:cxn>
                                <a:cxn ang="0">
                                  <a:pos x="69" y="0"/>
                                </a:cxn>
                                <a:cxn ang="0">
                                  <a:pos x="43" y="9"/>
                                </a:cxn>
                                <a:cxn ang="0">
                                  <a:pos x="22" y="21"/>
                                </a:cxn>
                                <a:cxn ang="0">
                                  <a:pos x="5" y="42"/>
                                </a:cxn>
                                <a:cxn ang="0">
                                  <a:pos x="0" y="72"/>
                                </a:cxn>
                                <a:cxn ang="0">
                                  <a:pos x="5" y="97"/>
                                </a:cxn>
                                <a:cxn ang="0">
                                  <a:pos x="17" y="123"/>
                                </a:cxn>
                                <a:cxn ang="0">
                                  <a:pos x="39" y="135"/>
                                </a:cxn>
                                <a:cxn ang="0">
                                  <a:pos x="69" y="144"/>
                                </a:cxn>
                                <a:cxn ang="0">
                                  <a:pos x="94" y="139"/>
                                </a:cxn>
                                <a:cxn ang="0">
                                  <a:pos x="120" y="123"/>
                                </a:cxn>
                                <a:cxn ang="0">
                                  <a:pos x="137" y="101"/>
                                </a:cxn>
                                <a:cxn ang="0">
                                  <a:pos x="142" y="72"/>
                                </a:cxn>
                                <a:cxn ang="0">
                                  <a:pos x="137" y="47"/>
                                </a:cxn>
                                <a:cxn ang="0">
                                  <a:pos x="124" y="21"/>
                                </a:cxn>
                                <a:cxn ang="0">
                                  <a:pos x="99" y="9"/>
                                </a:cxn>
                              </a:cxnLst>
                              <a:rect l="0" t="0" r="r" b="b"/>
                              <a:pathLst>
                                <a:path w="142" h="144">
                                  <a:moveTo>
                                    <a:pt x="99" y="9"/>
                                  </a:moveTo>
                                  <a:lnTo>
                                    <a:pt x="69" y="0"/>
                                  </a:lnTo>
                                  <a:lnTo>
                                    <a:pt x="43" y="9"/>
                                  </a:lnTo>
                                  <a:lnTo>
                                    <a:pt x="22" y="21"/>
                                  </a:lnTo>
                                  <a:lnTo>
                                    <a:pt x="5" y="42"/>
                                  </a:lnTo>
                                  <a:lnTo>
                                    <a:pt x="0" y="72"/>
                                  </a:lnTo>
                                  <a:lnTo>
                                    <a:pt x="5" y="97"/>
                                  </a:lnTo>
                                  <a:lnTo>
                                    <a:pt x="17" y="123"/>
                                  </a:lnTo>
                                  <a:lnTo>
                                    <a:pt x="39" y="135"/>
                                  </a:lnTo>
                                  <a:lnTo>
                                    <a:pt x="69" y="144"/>
                                  </a:lnTo>
                                  <a:lnTo>
                                    <a:pt x="94" y="139"/>
                                  </a:lnTo>
                                  <a:lnTo>
                                    <a:pt x="120" y="123"/>
                                  </a:lnTo>
                                  <a:lnTo>
                                    <a:pt x="137" y="101"/>
                                  </a:lnTo>
                                  <a:lnTo>
                                    <a:pt x="142" y="72"/>
                                  </a:lnTo>
                                  <a:lnTo>
                                    <a:pt x="137" y="47"/>
                                  </a:lnTo>
                                  <a:lnTo>
                                    <a:pt x="124" y="21"/>
                                  </a:lnTo>
                                  <a:lnTo>
                                    <a:pt x="99" y="9"/>
                                  </a:lnTo>
                                  <a:close/>
                                </a:path>
                              </a:pathLst>
                            </a:custGeom>
                            <a:solidFill>
                              <a:srgbClr val="193484"/>
                            </a:solidFill>
                            <a:ln w="9525">
                              <a:noFill/>
                              <a:round/>
                              <a:headEnd/>
                              <a:tailEnd/>
                            </a:ln>
                          </p:spPr>
                          <p:txBody>
                            <a:bodyPr/>
                            <a:lstStyle/>
                            <a:p>
                              <a:endParaRPr lang="en-US"/>
                            </a:p>
                          </p:txBody>
                        </p:sp>
                        <p:sp>
                          <p:nvSpPr>
                            <p:cNvPr id="266345" name="Freeform 105"/>
                            <p:cNvSpPr>
                              <a:spLocks/>
                            </p:cNvSpPr>
                            <p:nvPr/>
                          </p:nvSpPr>
                          <p:spPr bwMode="auto">
                            <a:xfrm>
                              <a:off x="927" y="871"/>
                              <a:ext cx="124" cy="126"/>
                            </a:xfrm>
                            <a:custGeom>
                              <a:avLst/>
                              <a:gdLst/>
                              <a:ahLst/>
                              <a:cxnLst>
                                <a:cxn ang="0">
                                  <a:pos x="85" y="8"/>
                                </a:cxn>
                                <a:cxn ang="0">
                                  <a:pos x="64" y="0"/>
                                </a:cxn>
                                <a:cxn ang="0">
                                  <a:pos x="38" y="4"/>
                                </a:cxn>
                                <a:cxn ang="0">
                                  <a:pos x="21" y="17"/>
                                </a:cxn>
                                <a:cxn ang="0">
                                  <a:pos x="4" y="38"/>
                                </a:cxn>
                                <a:cxn ang="0">
                                  <a:pos x="0" y="63"/>
                                </a:cxn>
                                <a:cxn ang="0">
                                  <a:pos x="4" y="84"/>
                                </a:cxn>
                                <a:cxn ang="0">
                                  <a:pos x="17" y="105"/>
                                </a:cxn>
                                <a:cxn ang="0">
                                  <a:pos x="34" y="118"/>
                                </a:cxn>
                                <a:cxn ang="0">
                                  <a:pos x="60" y="126"/>
                                </a:cxn>
                                <a:cxn ang="0">
                                  <a:pos x="85" y="122"/>
                                </a:cxn>
                                <a:cxn ang="0">
                                  <a:pos x="107" y="109"/>
                                </a:cxn>
                                <a:cxn ang="0">
                                  <a:pos x="120" y="88"/>
                                </a:cxn>
                                <a:cxn ang="0">
                                  <a:pos x="124" y="67"/>
                                </a:cxn>
                                <a:cxn ang="0">
                                  <a:pos x="120" y="42"/>
                                </a:cxn>
                                <a:cxn ang="0">
                                  <a:pos x="107" y="21"/>
                                </a:cxn>
                                <a:cxn ang="0">
                                  <a:pos x="85" y="8"/>
                                </a:cxn>
                              </a:cxnLst>
                              <a:rect l="0" t="0" r="r" b="b"/>
                              <a:pathLst>
                                <a:path w="124" h="126">
                                  <a:moveTo>
                                    <a:pt x="85" y="8"/>
                                  </a:moveTo>
                                  <a:lnTo>
                                    <a:pt x="64" y="0"/>
                                  </a:lnTo>
                                  <a:lnTo>
                                    <a:pt x="38" y="4"/>
                                  </a:lnTo>
                                  <a:lnTo>
                                    <a:pt x="21" y="17"/>
                                  </a:lnTo>
                                  <a:lnTo>
                                    <a:pt x="4" y="38"/>
                                  </a:lnTo>
                                  <a:lnTo>
                                    <a:pt x="0" y="63"/>
                                  </a:lnTo>
                                  <a:lnTo>
                                    <a:pt x="4" y="84"/>
                                  </a:lnTo>
                                  <a:lnTo>
                                    <a:pt x="17" y="105"/>
                                  </a:lnTo>
                                  <a:lnTo>
                                    <a:pt x="34" y="118"/>
                                  </a:lnTo>
                                  <a:lnTo>
                                    <a:pt x="60" y="126"/>
                                  </a:lnTo>
                                  <a:lnTo>
                                    <a:pt x="85" y="122"/>
                                  </a:lnTo>
                                  <a:lnTo>
                                    <a:pt x="107" y="109"/>
                                  </a:lnTo>
                                  <a:lnTo>
                                    <a:pt x="120" y="88"/>
                                  </a:lnTo>
                                  <a:lnTo>
                                    <a:pt x="124" y="67"/>
                                  </a:lnTo>
                                  <a:lnTo>
                                    <a:pt x="120" y="42"/>
                                  </a:lnTo>
                                  <a:lnTo>
                                    <a:pt x="107" y="21"/>
                                  </a:lnTo>
                                  <a:lnTo>
                                    <a:pt x="85" y="8"/>
                                  </a:lnTo>
                                  <a:close/>
                                </a:path>
                              </a:pathLst>
                            </a:custGeom>
                            <a:solidFill>
                              <a:srgbClr val="1C3991"/>
                            </a:solidFill>
                            <a:ln w="9525">
                              <a:noFill/>
                              <a:round/>
                              <a:headEnd/>
                              <a:tailEnd/>
                            </a:ln>
                          </p:spPr>
                          <p:txBody>
                            <a:bodyPr/>
                            <a:lstStyle/>
                            <a:p>
                              <a:endParaRPr lang="en-US"/>
                            </a:p>
                          </p:txBody>
                        </p:sp>
                        <p:sp>
                          <p:nvSpPr>
                            <p:cNvPr id="266346" name="Freeform 106"/>
                            <p:cNvSpPr>
                              <a:spLocks/>
                            </p:cNvSpPr>
                            <p:nvPr/>
                          </p:nvSpPr>
                          <p:spPr bwMode="auto">
                            <a:xfrm>
                              <a:off x="931" y="875"/>
                              <a:ext cx="116" cy="118"/>
                            </a:xfrm>
                            <a:custGeom>
                              <a:avLst/>
                              <a:gdLst/>
                              <a:ahLst/>
                              <a:cxnLst>
                                <a:cxn ang="0">
                                  <a:pos x="81" y="8"/>
                                </a:cxn>
                                <a:cxn ang="0">
                                  <a:pos x="60" y="0"/>
                                </a:cxn>
                                <a:cxn ang="0">
                                  <a:pos x="39" y="4"/>
                                </a:cxn>
                                <a:cxn ang="0">
                                  <a:pos x="17" y="17"/>
                                </a:cxn>
                                <a:cxn ang="0">
                                  <a:pos x="4" y="34"/>
                                </a:cxn>
                                <a:cxn ang="0">
                                  <a:pos x="0" y="59"/>
                                </a:cxn>
                                <a:cxn ang="0">
                                  <a:pos x="4" y="80"/>
                                </a:cxn>
                                <a:cxn ang="0">
                                  <a:pos x="17" y="97"/>
                                </a:cxn>
                                <a:cxn ang="0">
                                  <a:pos x="34" y="110"/>
                                </a:cxn>
                                <a:cxn ang="0">
                                  <a:pos x="56" y="118"/>
                                </a:cxn>
                                <a:cxn ang="0">
                                  <a:pos x="81" y="114"/>
                                </a:cxn>
                                <a:cxn ang="0">
                                  <a:pos x="99" y="101"/>
                                </a:cxn>
                                <a:cxn ang="0">
                                  <a:pos x="111" y="84"/>
                                </a:cxn>
                                <a:cxn ang="0">
                                  <a:pos x="116" y="63"/>
                                </a:cxn>
                                <a:cxn ang="0">
                                  <a:pos x="111" y="38"/>
                                </a:cxn>
                                <a:cxn ang="0">
                                  <a:pos x="103" y="21"/>
                                </a:cxn>
                                <a:cxn ang="0">
                                  <a:pos x="81" y="8"/>
                                </a:cxn>
                              </a:cxnLst>
                              <a:rect l="0" t="0" r="r" b="b"/>
                              <a:pathLst>
                                <a:path w="116" h="118">
                                  <a:moveTo>
                                    <a:pt x="81" y="8"/>
                                  </a:moveTo>
                                  <a:lnTo>
                                    <a:pt x="60" y="0"/>
                                  </a:lnTo>
                                  <a:lnTo>
                                    <a:pt x="39" y="4"/>
                                  </a:lnTo>
                                  <a:lnTo>
                                    <a:pt x="17" y="17"/>
                                  </a:lnTo>
                                  <a:lnTo>
                                    <a:pt x="4" y="34"/>
                                  </a:lnTo>
                                  <a:lnTo>
                                    <a:pt x="0" y="59"/>
                                  </a:lnTo>
                                  <a:lnTo>
                                    <a:pt x="4" y="80"/>
                                  </a:lnTo>
                                  <a:lnTo>
                                    <a:pt x="17" y="97"/>
                                  </a:lnTo>
                                  <a:lnTo>
                                    <a:pt x="34" y="110"/>
                                  </a:lnTo>
                                  <a:lnTo>
                                    <a:pt x="56" y="118"/>
                                  </a:lnTo>
                                  <a:lnTo>
                                    <a:pt x="81" y="114"/>
                                  </a:lnTo>
                                  <a:lnTo>
                                    <a:pt x="99" y="101"/>
                                  </a:lnTo>
                                  <a:lnTo>
                                    <a:pt x="111" y="84"/>
                                  </a:lnTo>
                                  <a:lnTo>
                                    <a:pt x="116" y="63"/>
                                  </a:lnTo>
                                  <a:lnTo>
                                    <a:pt x="111" y="38"/>
                                  </a:lnTo>
                                  <a:lnTo>
                                    <a:pt x="103" y="21"/>
                                  </a:lnTo>
                                  <a:lnTo>
                                    <a:pt x="81" y="8"/>
                                  </a:lnTo>
                                  <a:close/>
                                </a:path>
                              </a:pathLst>
                            </a:custGeom>
                            <a:solidFill>
                              <a:srgbClr val="2040A1"/>
                            </a:solidFill>
                            <a:ln w="9525">
                              <a:noFill/>
                              <a:round/>
                              <a:headEnd/>
                              <a:tailEnd/>
                            </a:ln>
                          </p:spPr>
                          <p:txBody>
                            <a:bodyPr/>
                            <a:lstStyle/>
                            <a:p>
                              <a:endParaRPr lang="en-US"/>
                            </a:p>
                          </p:txBody>
                        </p:sp>
                        <p:sp>
                          <p:nvSpPr>
                            <p:cNvPr id="266347" name="Freeform 107"/>
                            <p:cNvSpPr>
                              <a:spLocks/>
                            </p:cNvSpPr>
                            <p:nvPr/>
                          </p:nvSpPr>
                          <p:spPr bwMode="auto">
                            <a:xfrm>
                              <a:off x="940" y="883"/>
                              <a:ext cx="102" cy="102"/>
                            </a:xfrm>
                            <a:custGeom>
                              <a:avLst/>
                              <a:gdLst/>
                              <a:ahLst/>
                              <a:cxnLst>
                                <a:cxn ang="0">
                                  <a:pos x="68" y="5"/>
                                </a:cxn>
                                <a:cxn ang="0">
                                  <a:pos x="51" y="0"/>
                                </a:cxn>
                                <a:cxn ang="0">
                                  <a:pos x="30" y="5"/>
                                </a:cxn>
                                <a:cxn ang="0">
                                  <a:pos x="17" y="13"/>
                                </a:cxn>
                                <a:cxn ang="0">
                                  <a:pos x="4" y="30"/>
                                </a:cxn>
                                <a:cxn ang="0">
                                  <a:pos x="0" y="51"/>
                                </a:cxn>
                                <a:cxn ang="0">
                                  <a:pos x="4" y="68"/>
                                </a:cxn>
                                <a:cxn ang="0">
                                  <a:pos x="13" y="85"/>
                                </a:cxn>
                                <a:cxn ang="0">
                                  <a:pos x="30" y="97"/>
                                </a:cxn>
                                <a:cxn ang="0">
                                  <a:pos x="51" y="102"/>
                                </a:cxn>
                                <a:cxn ang="0">
                                  <a:pos x="68" y="97"/>
                                </a:cxn>
                                <a:cxn ang="0">
                                  <a:pos x="85" y="89"/>
                                </a:cxn>
                                <a:cxn ang="0">
                                  <a:pos x="98" y="72"/>
                                </a:cxn>
                                <a:cxn ang="0">
                                  <a:pos x="102" y="51"/>
                                </a:cxn>
                                <a:cxn ang="0">
                                  <a:pos x="98" y="34"/>
                                </a:cxn>
                                <a:cxn ang="0">
                                  <a:pos x="85" y="17"/>
                                </a:cxn>
                                <a:cxn ang="0">
                                  <a:pos x="68" y="5"/>
                                </a:cxn>
                              </a:cxnLst>
                              <a:rect l="0" t="0" r="r" b="b"/>
                              <a:pathLst>
                                <a:path w="102" h="102">
                                  <a:moveTo>
                                    <a:pt x="68" y="5"/>
                                  </a:moveTo>
                                  <a:lnTo>
                                    <a:pt x="51" y="0"/>
                                  </a:lnTo>
                                  <a:lnTo>
                                    <a:pt x="30" y="5"/>
                                  </a:lnTo>
                                  <a:lnTo>
                                    <a:pt x="17" y="13"/>
                                  </a:lnTo>
                                  <a:lnTo>
                                    <a:pt x="4" y="30"/>
                                  </a:lnTo>
                                  <a:lnTo>
                                    <a:pt x="0" y="51"/>
                                  </a:lnTo>
                                  <a:lnTo>
                                    <a:pt x="4" y="68"/>
                                  </a:lnTo>
                                  <a:lnTo>
                                    <a:pt x="13" y="85"/>
                                  </a:lnTo>
                                  <a:lnTo>
                                    <a:pt x="30" y="97"/>
                                  </a:lnTo>
                                  <a:lnTo>
                                    <a:pt x="51" y="102"/>
                                  </a:lnTo>
                                  <a:lnTo>
                                    <a:pt x="68" y="97"/>
                                  </a:lnTo>
                                  <a:lnTo>
                                    <a:pt x="85" y="89"/>
                                  </a:lnTo>
                                  <a:lnTo>
                                    <a:pt x="98" y="72"/>
                                  </a:lnTo>
                                  <a:lnTo>
                                    <a:pt x="102" y="51"/>
                                  </a:lnTo>
                                  <a:lnTo>
                                    <a:pt x="98" y="34"/>
                                  </a:lnTo>
                                  <a:lnTo>
                                    <a:pt x="85" y="17"/>
                                  </a:lnTo>
                                  <a:lnTo>
                                    <a:pt x="68" y="5"/>
                                  </a:lnTo>
                                  <a:close/>
                                </a:path>
                              </a:pathLst>
                            </a:custGeom>
                            <a:solidFill>
                              <a:srgbClr val="2347B4"/>
                            </a:solidFill>
                            <a:ln w="9525">
                              <a:noFill/>
                              <a:round/>
                              <a:headEnd/>
                              <a:tailEnd/>
                            </a:ln>
                          </p:spPr>
                          <p:txBody>
                            <a:bodyPr/>
                            <a:lstStyle/>
                            <a:p>
                              <a:endParaRPr lang="en-US"/>
                            </a:p>
                          </p:txBody>
                        </p:sp>
                        <p:sp>
                          <p:nvSpPr>
                            <p:cNvPr id="266348" name="Freeform 108"/>
                            <p:cNvSpPr>
                              <a:spLocks/>
                            </p:cNvSpPr>
                            <p:nvPr/>
                          </p:nvSpPr>
                          <p:spPr bwMode="auto">
                            <a:xfrm>
                              <a:off x="944" y="892"/>
                              <a:ext cx="90" cy="84"/>
                            </a:xfrm>
                            <a:custGeom>
                              <a:avLst/>
                              <a:gdLst/>
                              <a:ahLst/>
                              <a:cxnLst>
                                <a:cxn ang="0">
                                  <a:pos x="60" y="4"/>
                                </a:cxn>
                                <a:cxn ang="0">
                                  <a:pos x="43" y="0"/>
                                </a:cxn>
                                <a:cxn ang="0">
                                  <a:pos x="30" y="4"/>
                                </a:cxn>
                                <a:cxn ang="0">
                                  <a:pos x="17" y="12"/>
                                </a:cxn>
                                <a:cxn ang="0">
                                  <a:pos x="4" y="25"/>
                                </a:cxn>
                                <a:cxn ang="0">
                                  <a:pos x="0" y="42"/>
                                </a:cxn>
                                <a:cxn ang="0">
                                  <a:pos x="4" y="59"/>
                                </a:cxn>
                                <a:cxn ang="0">
                                  <a:pos x="13" y="71"/>
                                </a:cxn>
                                <a:cxn ang="0">
                                  <a:pos x="26" y="80"/>
                                </a:cxn>
                                <a:cxn ang="0">
                                  <a:pos x="43" y="84"/>
                                </a:cxn>
                                <a:cxn ang="0">
                                  <a:pos x="60" y="80"/>
                                </a:cxn>
                                <a:cxn ang="0">
                                  <a:pos x="73" y="71"/>
                                </a:cxn>
                                <a:cxn ang="0">
                                  <a:pos x="86" y="59"/>
                                </a:cxn>
                                <a:cxn ang="0">
                                  <a:pos x="90" y="42"/>
                                </a:cxn>
                                <a:cxn ang="0">
                                  <a:pos x="86" y="25"/>
                                </a:cxn>
                                <a:cxn ang="0">
                                  <a:pos x="77" y="12"/>
                                </a:cxn>
                                <a:cxn ang="0">
                                  <a:pos x="60" y="4"/>
                                </a:cxn>
                              </a:cxnLst>
                              <a:rect l="0" t="0" r="r" b="b"/>
                              <a:pathLst>
                                <a:path w="90" h="84">
                                  <a:moveTo>
                                    <a:pt x="60" y="4"/>
                                  </a:moveTo>
                                  <a:lnTo>
                                    <a:pt x="43" y="0"/>
                                  </a:lnTo>
                                  <a:lnTo>
                                    <a:pt x="30" y="4"/>
                                  </a:lnTo>
                                  <a:lnTo>
                                    <a:pt x="17" y="12"/>
                                  </a:lnTo>
                                  <a:lnTo>
                                    <a:pt x="4" y="25"/>
                                  </a:lnTo>
                                  <a:lnTo>
                                    <a:pt x="0" y="42"/>
                                  </a:lnTo>
                                  <a:lnTo>
                                    <a:pt x="4" y="59"/>
                                  </a:lnTo>
                                  <a:lnTo>
                                    <a:pt x="13" y="71"/>
                                  </a:lnTo>
                                  <a:lnTo>
                                    <a:pt x="26" y="80"/>
                                  </a:lnTo>
                                  <a:lnTo>
                                    <a:pt x="43" y="84"/>
                                  </a:lnTo>
                                  <a:lnTo>
                                    <a:pt x="60" y="80"/>
                                  </a:lnTo>
                                  <a:lnTo>
                                    <a:pt x="73" y="71"/>
                                  </a:lnTo>
                                  <a:lnTo>
                                    <a:pt x="86" y="59"/>
                                  </a:lnTo>
                                  <a:lnTo>
                                    <a:pt x="90" y="42"/>
                                  </a:lnTo>
                                  <a:lnTo>
                                    <a:pt x="86" y="25"/>
                                  </a:lnTo>
                                  <a:lnTo>
                                    <a:pt x="77" y="12"/>
                                  </a:lnTo>
                                  <a:lnTo>
                                    <a:pt x="60" y="4"/>
                                  </a:lnTo>
                                  <a:close/>
                                </a:path>
                              </a:pathLst>
                            </a:custGeom>
                            <a:solidFill>
                              <a:srgbClr val="274FC6"/>
                            </a:solidFill>
                            <a:ln w="9525">
                              <a:noFill/>
                              <a:round/>
                              <a:headEnd/>
                              <a:tailEnd/>
                            </a:ln>
                          </p:spPr>
                          <p:txBody>
                            <a:bodyPr/>
                            <a:lstStyle/>
                            <a:p>
                              <a:endParaRPr lang="en-US"/>
                            </a:p>
                          </p:txBody>
                        </p:sp>
                        <p:sp>
                          <p:nvSpPr>
                            <p:cNvPr id="266349" name="Freeform 109"/>
                            <p:cNvSpPr>
                              <a:spLocks/>
                            </p:cNvSpPr>
                            <p:nvPr/>
                          </p:nvSpPr>
                          <p:spPr bwMode="auto">
                            <a:xfrm>
                              <a:off x="957" y="900"/>
                              <a:ext cx="68" cy="68"/>
                            </a:xfrm>
                            <a:custGeom>
                              <a:avLst/>
                              <a:gdLst/>
                              <a:ahLst/>
                              <a:cxnLst>
                                <a:cxn ang="0">
                                  <a:pos x="47" y="4"/>
                                </a:cxn>
                                <a:cxn ang="0">
                                  <a:pos x="34" y="0"/>
                                </a:cxn>
                                <a:cxn ang="0">
                                  <a:pos x="21" y="4"/>
                                </a:cxn>
                                <a:cxn ang="0">
                                  <a:pos x="8" y="9"/>
                                </a:cxn>
                                <a:cxn ang="0">
                                  <a:pos x="0" y="21"/>
                                </a:cxn>
                                <a:cxn ang="0">
                                  <a:pos x="0" y="47"/>
                                </a:cxn>
                                <a:cxn ang="0">
                                  <a:pos x="8" y="59"/>
                                </a:cxn>
                                <a:cxn ang="0">
                                  <a:pos x="17" y="63"/>
                                </a:cxn>
                                <a:cxn ang="0">
                                  <a:pos x="30" y="68"/>
                                </a:cxn>
                                <a:cxn ang="0">
                                  <a:pos x="43" y="63"/>
                                </a:cxn>
                                <a:cxn ang="0">
                                  <a:pos x="55" y="59"/>
                                </a:cxn>
                                <a:cxn ang="0">
                                  <a:pos x="64" y="47"/>
                                </a:cxn>
                                <a:cxn ang="0">
                                  <a:pos x="68" y="34"/>
                                </a:cxn>
                                <a:cxn ang="0">
                                  <a:pos x="64" y="21"/>
                                </a:cxn>
                                <a:cxn ang="0">
                                  <a:pos x="60" y="9"/>
                                </a:cxn>
                                <a:cxn ang="0">
                                  <a:pos x="47" y="4"/>
                                </a:cxn>
                              </a:cxnLst>
                              <a:rect l="0" t="0" r="r" b="b"/>
                              <a:pathLst>
                                <a:path w="68" h="68">
                                  <a:moveTo>
                                    <a:pt x="47" y="4"/>
                                  </a:moveTo>
                                  <a:lnTo>
                                    <a:pt x="34" y="0"/>
                                  </a:lnTo>
                                  <a:lnTo>
                                    <a:pt x="21" y="4"/>
                                  </a:lnTo>
                                  <a:lnTo>
                                    <a:pt x="8" y="9"/>
                                  </a:lnTo>
                                  <a:lnTo>
                                    <a:pt x="0" y="21"/>
                                  </a:lnTo>
                                  <a:lnTo>
                                    <a:pt x="0" y="47"/>
                                  </a:lnTo>
                                  <a:lnTo>
                                    <a:pt x="8" y="59"/>
                                  </a:lnTo>
                                  <a:lnTo>
                                    <a:pt x="17" y="63"/>
                                  </a:lnTo>
                                  <a:lnTo>
                                    <a:pt x="30" y="68"/>
                                  </a:lnTo>
                                  <a:lnTo>
                                    <a:pt x="43" y="63"/>
                                  </a:lnTo>
                                  <a:lnTo>
                                    <a:pt x="55" y="59"/>
                                  </a:lnTo>
                                  <a:lnTo>
                                    <a:pt x="64" y="47"/>
                                  </a:lnTo>
                                  <a:lnTo>
                                    <a:pt x="68" y="34"/>
                                  </a:lnTo>
                                  <a:lnTo>
                                    <a:pt x="64" y="21"/>
                                  </a:lnTo>
                                  <a:lnTo>
                                    <a:pt x="60" y="9"/>
                                  </a:lnTo>
                                  <a:lnTo>
                                    <a:pt x="47" y="4"/>
                                  </a:lnTo>
                                  <a:close/>
                                </a:path>
                              </a:pathLst>
                            </a:custGeom>
                            <a:solidFill>
                              <a:srgbClr val="2B56D7"/>
                            </a:solidFill>
                            <a:ln w="9525">
                              <a:noFill/>
                              <a:round/>
                              <a:headEnd/>
                              <a:tailEnd/>
                            </a:ln>
                          </p:spPr>
                          <p:txBody>
                            <a:bodyPr/>
                            <a:lstStyle/>
                            <a:p>
                              <a:endParaRPr lang="en-US"/>
                            </a:p>
                          </p:txBody>
                        </p:sp>
                        <p:sp>
                          <p:nvSpPr>
                            <p:cNvPr id="266350" name="Freeform 110"/>
                            <p:cNvSpPr>
                              <a:spLocks/>
                            </p:cNvSpPr>
                            <p:nvPr/>
                          </p:nvSpPr>
                          <p:spPr bwMode="auto">
                            <a:xfrm>
                              <a:off x="961" y="904"/>
                              <a:ext cx="60" cy="59"/>
                            </a:xfrm>
                            <a:custGeom>
                              <a:avLst/>
                              <a:gdLst/>
                              <a:ahLst/>
                              <a:cxnLst>
                                <a:cxn ang="0">
                                  <a:pos x="39" y="5"/>
                                </a:cxn>
                                <a:cxn ang="0">
                                  <a:pos x="30" y="0"/>
                                </a:cxn>
                                <a:cxn ang="0">
                                  <a:pos x="17" y="5"/>
                                </a:cxn>
                                <a:cxn ang="0">
                                  <a:pos x="0" y="17"/>
                                </a:cxn>
                                <a:cxn ang="0">
                                  <a:pos x="0" y="43"/>
                                </a:cxn>
                                <a:cxn ang="0">
                                  <a:pos x="9" y="51"/>
                                </a:cxn>
                                <a:cxn ang="0">
                                  <a:pos x="17" y="55"/>
                                </a:cxn>
                                <a:cxn ang="0">
                                  <a:pos x="30" y="59"/>
                                </a:cxn>
                                <a:cxn ang="0">
                                  <a:pos x="39" y="55"/>
                                </a:cxn>
                                <a:cxn ang="0">
                                  <a:pos x="51" y="51"/>
                                </a:cxn>
                                <a:cxn ang="0">
                                  <a:pos x="56" y="43"/>
                                </a:cxn>
                                <a:cxn ang="0">
                                  <a:pos x="60" y="30"/>
                                </a:cxn>
                                <a:cxn ang="0">
                                  <a:pos x="56" y="17"/>
                                </a:cxn>
                                <a:cxn ang="0">
                                  <a:pos x="51" y="9"/>
                                </a:cxn>
                                <a:cxn ang="0">
                                  <a:pos x="39" y="5"/>
                                </a:cxn>
                              </a:cxnLst>
                              <a:rect l="0" t="0" r="r" b="b"/>
                              <a:pathLst>
                                <a:path w="60" h="59">
                                  <a:moveTo>
                                    <a:pt x="39" y="5"/>
                                  </a:moveTo>
                                  <a:lnTo>
                                    <a:pt x="30" y="0"/>
                                  </a:lnTo>
                                  <a:lnTo>
                                    <a:pt x="17" y="5"/>
                                  </a:lnTo>
                                  <a:lnTo>
                                    <a:pt x="0" y="17"/>
                                  </a:lnTo>
                                  <a:lnTo>
                                    <a:pt x="0" y="43"/>
                                  </a:lnTo>
                                  <a:lnTo>
                                    <a:pt x="9" y="51"/>
                                  </a:lnTo>
                                  <a:lnTo>
                                    <a:pt x="17" y="55"/>
                                  </a:lnTo>
                                  <a:lnTo>
                                    <a:pt x="30" y="59"/>
                                  </a:lnTo>
                                  <a:lnTo>
                                    <a:pt x="39" y="55"/>
                                  </a:lnTo>
                                  <a:lnTo>
                                    <a:pt x="51" y="51"/>
                                  </a:lnTo>
                                  <a:lnTo>
                                    <a:pt x="56" y="43"/>
                                  </a:lnTo>
                                  <a:lnTo>
                                    <a:pt x="60" y="30"/>
                                  </a:lnTo>
                                  <a:lnTo>
                                    <a:pt x="56" y="17"/>
                                  </a:lnTo>
                                  <a:lnTo>
                                    <a:pt x="51" y="9"/>
                                  </a:lnTo>
                                  <a:lnTo>
                                    <a:pt x="39" y="5"/>
                                  </a:lnTo>
                                  <a:close/>
                                </a:path>
                              </a:pathLst>
                            </a:custGeom>
                            <a:solidFill>
                              <a:srgbClr val="2D5BE5"/>
                            </a:solidFill>
                            <a:ln w="9525">
                              <a:noFill/>
                              <a:round/>
                              <a:headEnd/>
                              <a:tailEnd/>
                            </a:ln>
                          </p:spPr>
                          <p:txBody>
                            <a:bodyPr/>
                            <a:lstStyle/>
                            <a:p>
                              <a:endParaRPr lang="en-US"/>
                            </a:p>
                          </p:txBody>
                        </p:sp>
                        <p:sp>
                          <p:nvSpPr>
                            <p:cNvPr id="266351" name="Freeform 111"/>
                            <p:cNvSpPr>
                              <a:spLocks/>
                            </p:cNvSpPr>
                            <p:nvPr/>
                          </p:nvSpPr>
                          <p:spPr bwMode="auto">
                            <a:xfrm>
                              <a:off x="970" y="913"/>
                              <a:ext cx="42" cy="42"/>
                            </a:xfrm>
                            <a:custGeom>
                              <a:avLst/>
                              <a:gdLst/>
                              <a:ahLst/>
                              <a:cxnLst>
                                <a:cxn ang="0">
                                  <a:pos x="30" y="0"/>
                                </a:cxn>
                                <a:cxn ang="0">
                                  <a:pos x="13" y="0"/>
                                </a:cxn>
                                <a:cxn ang="0">
                                  <a:pos x="0" y="12"/>
                                </a:cxn>
                                <a:cxn ang="0">
                                  <a:pos x="0" y="29"/>
                                </a:cxn>
                                <a:cxn ang="0">
                                  <a:pos x="13" y="42"/>
                                </a:cxn>
                                <a:cxn ang="0">
                                  <a:pos x="30" y="42"/>
                                </a:cxn>
                                <a:cxn ang="0">
                                  <a:pos x="42" y="29"/>
                                </a:cxn>
                                <a:cxn ang="0">
                                  <a:pos x="42" y="12"/>
                                </a:cxn>
                                <a:cxn ang="0">
                                  <a:pos x="30" y="0"/>
                                </a:cxn>
                              </a:cxnLst>
                              <a:rect l="0" t="0" r="r" b="b"/>
                              <a:pathLst>
                                <a:path w="42" h="42">
                                  <a:moveTo>
                                    <a:pt x="30" y="0"/>
                                  </a:moveTo>
                                  <a:lnTo>
                                    <a:pt x="13" y="0"/>
                                  </a:lnTo>
                                  <a:lnTo>
                                    <a:pt x="0" y="12"/>
                                  </a:lnTo>
                                  <a:lnTo>
                                    <a:pt x="0" y="29"/>
                                  </a:lnTo>
                                  <a:lnTo>
                                    <a:pt x="13" y="42"/>
                                  </a:lnTo>
                                  <a:lnTo>
                                    <a:pt x="30" y="42"/>
                                  </a:lnTo>
                                  <a:lnTo>
                                    <a:pt x="42" y="29"/>
                                  </a:lnTo>
                                  <a:lnTo>
                                    <a:pt x="42" y="12"/>
                                  </a:lnTo>
                                  <a:lnTo>
                                    <a:pt x="30" y="0"/>
                                  </a:lnTo>
                                  <a:close/>
                                </a:path>
                              </a:pathLst>
                            </a:custGeom>
                            <a:solidFill>
                              <a:srgbClr val="2F60F0"/>
                            </a:solidFill>
                            <a:ln w="9525">
                              <a:noFill/>
                              <a:round/>
                              <a:headEnd/>
                              <a:tailEnd/>
                            </a:ln>
                          </p:spPr>
                          <p:txBody>
                            <a:bodyPr/>
                            <a:lstStyle/>
                            <a:p>
                              <a:endParaRPr lang="en-US"/>
                            </a:p>
                          </p:txBody>
                        </p:sp>
                        <p:sp>
                          <p:nvSpPr>
                            <p:cNvPr id="266352" name="Freeform 112"/>
                            <p:cNvSpPr>
                              <a:spLocks/>
                            </p:cNvSpPr>
                            <p:nvPr/>
                          </p:nvSpPr>
                          <p:spPr bwMode="auto">
                            <a:xfrm>
                              <a:off x="978" y="921"/>
                              <a:ext cx="26" cy="26"/>
                            </a:xfrm>
                            <a:custGeom>
                              <a:avLst/>
                              <a:gdLst/>
                              <a:ahLst/>
                              <a:cxnLst>
                                <a:cxn ang="0">
                                  <a:pos x="17" y="0"/>
                                </a:cxn>
                                <a:cxn ang="0">
                                  <a:pos x="9" y="0"/>
                                </a:cxn>
                                <a:cxn ang="0">
                                  <a:pos x="0" y="9"/>
                                </a:cxn>
                                <a:cxn ang="0">
                                  <a:pos x="0" y="17"/>
                                </a:cxn>
                                <a:cxn ang="0">
                                  <a:pos x="5" y="26"/>
                                </a:cxn>
                                <a:cxn ang="0">
                                  <a:pos x="17" y="26"/>
                                </a:cxn>
                                <a:cxn ang="0">
                                  <a:pos x="26" y="17"/>
                                </a:cxn>
                                <a:cxn ang="0">
                                  <a:pos x="26" y="9"/>
                                </a:cxn>
                                <a:cxn ang="0">
                                  <a:pos x="17" y="0"/>
                                </a:cxn>
                              </a:cxnLst>
                              <a:rect l="0" t="0" r="r" b="b"/>
                              <a:pathLst>
                                <a:path w="26" h="26">
                                  <a:moveTo>
                                    <a:pt x="17" y="0"/>
                                  </a:moveTo>
                                  <a:lnTo>
                                    <a:pt x="9" y="0"/>
                                  </a:lnTo>
                                  <a:lnTo>
                                    <a:pt x="0" y="9"/>
                                  </a:lnTo>
                                  <a:lnTo>
                                    <a:pt x="0" y="17"/>
                                  </a:lnTo>
                                  <a:lnTo>
                                    <a:pt x="5" y="26"/>
                                  </a:lnTo>
                                  <a:lnTo>
                                    <a:pt x="17" y="26"/>
                                  </a:lnTo>
                                  <a:lnTo>
                                    <a:pt x="26" y="17"/>
                                  </a:lnTo>
                                  <a:lnTo>
                                    <a:pt x="26" y="9"/>
                                  </a:lnTo>
                                  <a:lnTo>
                                    <a:pt x="17" y="0"/>
                                  </a:lnTo>
                                  <a:close/>
                                </a:path>
                              </a:pathLst>
                            </a:custGeom>
                            <a:solidFill>
                              <a:srgbClr val="3163F7"/>
                            </a:solidFill>
                            <a:ln w="9525">
                              <a:noFill/>
                              <a:round/>
                              <a:headEnd/>
                              <a:tailEnd/>
                            </a:ln>
                          </p:spPr>
                          <p:txBody>
                            <a:bodyPr/>
                            <a:lstStyle/>
                            <a:p>
                              <a:endParaRPr lang="en-US"/>
                            </a:p>
                          </p:txBody>
                        </p:sp>
                        <p:sp>
                          <p:nvSpPr>
                            <p:cNvPr id="266353" name="Freeform 113"/>
                            <p:cNvSpPr>
                              <a:spLocks/>
                            </p:cNvSpPr>
                            <p:nvPr/>
                          </p:nvSpPr>
                          <p:spPr bwMode="auto">
                            <a:xfrm>
                              <a:off x="987" y="930"/>
                              <a:ext cx="8" cy="8"/>
                            </a:xfrm>
                            <a:custGeom>
                              <a:avLst/>
                              <a:gdLst/>
                              <a:ahLst/>
                              <a:cxnLst>
                                <a:cxn ang="0">
                                  <a:pos x="4" y="0"/>
                                </a:cxn>
                                <a:cxn ang="0">
                                  <a:pos x="4" y="0"/>
                                </a:cxn>
                                <a:cxn ang="0">
                                  <a:pos x="0" y="0"/>
                                </a:cxn>
                                <a:cxn ang="0">
                                  <a:pos x="0" y="4"/>
                                </a:cxn>
                                <a:cxn ang="0">
                                  <a:pos x="0" y="8"/>
                                </a:cxn>
                                <a:cxn ang="0">
                                  <a:pos x="4" y="8"/>
                                </a:cxn>
                                <a:cxn ang="0">
                                  <a:pos x="8" y="8"/>
                                </a:cxn>
                                <a:cxn ang="0">
                                  <a:pos x="8" y="4"/>
                                </a:cxn>
                                <a:cxn ang="0">
                                  <a:pos x="4" y="0"/>
                                </a:cxn>
                              </a:cxnLst>
                              <a:rect l="0" t="0" r="r" b="b"/>
                              <a:pathLst>
                                <a:path w="8" h="8">
                                  <a:moveTo>
                                    <a:pt x="4" y="0"/>
                                  </a:moveTo>
                                  <a:lnTo>
                                    <a:pt x="4" y="0"/>
                                  </a:lnTo>
                                  <a:lnTo>
                                    <a:pt x="0" y="0"/>
                                  </a:lnTo>
                                  <a:lnTo>
                                    <a:pt x="0" y="4"/>
                                  </a:lnTo>
                                  <a:lnTo>
                                    <a:pt x="0" y="8"/>
                                  </a:lnTo>
                                  <a:lnTo>
                                    <a:pt x="4" y="8"/>
                                  </a:lnTo>
                                  <a:lnTo>
                                    <a:pt x="8" y="8"/>
                                  </a:lnTo>
                                  <a:lnTo>
                                    <a:pt x="8" y="4"/>
                                  </a:lnTo>
                                  <a:lnTo>
                                    <a:pt x="4" y="0"/>
                                  </a:lnTo>
                                  <a:close/>
                                </a:path>
                              </a:pathLst>
                            </a:custGeom>
                            <a:solidFill>
                              <a:srgbClr val="3264FC"/>
                            </a:solidFill>
                            <a:ln w="9525">
                              <a:noFill/>
                              <a:round/>
                              <a:headEnd/>
                              <a:tailEnd/>
                            </a:ln>
                          </p:spPr>
                          <p:txBody>
                            <a:bodyPr/>
                            <a:lstStyle/>
                            <a:p>
                              <a:endParaRPr lang="en-US"/>
                            </a:p>
                          </p:txBody>
                        </p:sp>
                      </p:grpSp>
                      <p:sp>
                        <p:nvSpPr>
                          <p:cNvPr id="266354" name="Freeform 114"/>
                          <p:cNvSpPr>
                            <a:spLocks/>
                          </p:cNvSpPr>
                          <p:nvPr/>
                        </p:nvSpPr>
                        <p:spPr bwMode="auto">
                          <a:xfrm>
                            <a:off x="910" y="854"/>
                            <a:ext cx="171" cy="169"/>
                          </a:xfrm>
                          <a:custGeom>
                            <a:avLst/>
                            <a:gdLst/>
                            <a:ahLst/>
                            <a:cxnLst>
                              <a:cxn ang="0">
                                <a:pos x="115" y="8"/>
                              </a:cxn>
                              <a:cxn ang="0">
                                <a:pos x="81" y="0"/>
                              </a:cxn>
                              <a:cxn ang="0">
                                <a:pos x="51" y="4"/>
                              </a:cxn>
                              <a:cxn ang="0">
                                <a:pos x="25" y="25"/>
                              </a:cxn>
                              <a:cxn ang="0">
                                <a:pos x="4" y="50"/>
                              </a:cxn>
                              <a:cxn ang="0">
                                <a:pos x="0" y="84"/>
                              </a:cxn>
                              <a:cxn ang="0">
                                <a:pos x="4" y="114"/>
                              </a:cxn>
                              <a:cxn ang="0">
                                <a:pos x="21" y="143"/>
                              </a:cxn>
                              <a:cxn ang="0">
                                <a:pos x="47" y="160"/>
                              </a:cxn>
                              <a:cxn ang="0">
                                <a:pos x="81" y="169"/>
                              </a:cxn>
                              <a:cxn ang="0">
                                <a:pos x="111" y="164"/>
                              </a:cxn>
                              <a:cxn ang="0">
                                <a:pos x="141" y="147"/>
                              </a:cxn>
                              <a:cxn ang="0">
                                <a:pos x="162" y="118"/>
                              </a:cxn>
                              <a:cxn ang="0">
                                <a:pos x="171" y="84"/>
                              </a:cxn>
                              <a:cxn ang="0">
                                <a:pos x="162" y="55"/>
                              </a:cxn>
                              <a:cxn ang="0">
                                <a:pos x="145" y="25"/>
                              </a:cxn>
                              <a:cxn ang="0">
                                <a:pos x="115" y="8"/>
                              </a:cxn>
                            </a:cxnLst>
                            <a:rect l="0" t="0" r="r" b="b"/>
                            <a:pathLst>
                              <a:path w="171" h="169">
                                <a:moveTo>
                                  <a:pt x="115" y="8"/>
                                </a:moveTo>
                                <a:lnTo>
                                  <a:pt x="81" y="0"/>
                                </a:lnTo>
                                <a:lnTo>
                                  <a:pt x="51" y="4"/>
                                </a:lnTo>
                                <a:lnTo>
                                  <a:pt x="25" y="25"/>
                                </a:lnTo>
                                <a:lnTo>
                                  <a:pt x="4" y="50"/>
                                </a:lnTo>
                                <a:lnTo>
                                  <a:pt x="0" y="84"/>
                                </a:lnTo>
                                <a:lnTo>
                                  <a:pt x="4" y="114"/>
                                </a:lnTo>
                                <a:lnTo>
                                  <a:pt x="21" y="143"/>
                                </a:lnTo>
                                <a:lnTo>
                                  <a:pt x="47" y="160"/>
                                </a:lnTo>
                                <a:lnTo>
                                  <a:pt x="81" y="169"/>
                                </a:lnTo>
                                <a:lnTo>
                                  <a:pt x="111" y="164"/>
                                </a:lnTo>
                                <a:lnTo>
                                  <a:pt x="141" y="147"/>
                                </a:lnTo>
                                <a:lnTo>
                                  <a:pt x="162" y="118"/>
                                </a:lnTo>
                                <a:lnTo>
                                  <a:pt x="171" y="84"/>
                                </a:lnTo>
                                <a:lnTo>
                                  <a:pt x="162" y="55"/>
                                </a:lnTo>
                                <a:lnTo>
                                  <a:pt x="145" y="25"/>
                                </a:lnTo>
                                <a:lnTo>
                                  <a:pt x="115" y="8"/>
                                </a:lnTo>
                                <a:close/>
                              </a:path>
                            </a:pathLst>
                          </a:custGeom>
                          <a:noFill/>
                          <a:ln w="6350">
                            <a:solidFill>
                              <a:srgbClr val="000000"/>
                            </a:solidFill>
                            <a:prstDash val="solid"/>
                            <a:round/>
                            <a:headEnd/>
                            <a:tailEnd/>
                          </a:ln>
                        </p:spPr>
                        <p:txBody>
                          <a:bodyPr/>
                          <a:lstStyle/>
                          <a:p>
                            <a:endParaRPr lang="en-US"/>
                          </a:p>
                        </p:txBody>
                      </p:sp>
                    </p:grpSp>
                    <p:grpSp>
                      <p:nvGrpSpPr>
                        <p:cNvPr id="266524" name="Group 115"/>
                        <p:cNvGrpSpPr>
                          <a:grpSpLocks/>
                        </p:cNvGrpSpPr>
                        <p:nvPr/>
                      </p:nvGrpSpPr>
                      <p:grpSpPr bwMode="auto">
                        <a:xfrm>
                          <a:off x="927" y="963"/>
                          <a:ext cx="171" cy="169"/>
                          <a:chOff x="927" y="963"/>
                          <a:chExt cx="171" cy="169"/>
                        </a:xfrm>
                      </p:grpSpPr>
                      <p:grpSp>
                        <p:nvGrpSpPr>
                          <p:cNvPr id="266538" name="Group 116"/>
                          <p:cNvGrpSpPr>
                            <a:grpSpLocks/>
                          </p:cNvGrpSpPr>
                          <p:nvPr/>
                        </p:nvGrpSpPr>
                        <p:grpSpPr bwMode="auto">
                          <a:xfrm>
                            <a:off x="927" y="963"/>
                            <a:ext cx="171" cy="169"/>
                            <a:chOff x="927" y="963"/>
                            <a:chExt cx="171" cy="169"/>
                          </a:xfrm>
                        </p:grpSpPr>
                        <p:sp>
                          <p:nvSpPr>
                            <p:cNvPr id="266357" name="Freeform 117"/>
                            <p:cNvSpPr>
                              <a:spLocks/>
                            </p:cNvSpPr>
                            <p:nvPr/>
                          </p:nvSpPr>
                          <p:spPr bwMode="auto">
                            <a:xfrm>
                              <a:off x="927" y="963"/>
                              <a:ext cx="171" cy="169"/>
                            </a:xfrm>
                            <a:custGeom>
                              <a:avLst/>
                              <a:gdLst/>
                              <a:ahLst/>
                              <a:cxnLst>
                                <a:cxn ang="0">
                                  <a:pos x="120" y="5"/>
                                </a:cxn>
                                <a:cxn ang="0">
                                  <a:pos x="85" y="0"/>
                                </a:cxn>
                                <a:cxn ang="0">
                                  <a:pos x="56" y="5"/>
                                </a:cxn>
                                <a:cxn ang="0">
                                  <a:pos x="26" y="22"/>
                                </a:cxn>
                                <a:cxn ang="0">
                                  <a:pos x="8" y="47"/>
                                </a:cxn>
                                <a:cxn ang="0">
                                  <a:pos x="0" y="81"/>
                                </a:cxn>
                                <a:cxn ang="0">
                                  <a:pos x="4" y="110"/>
                                </a:cxn>
                                <a:cxn ang="0">
                                  <a:pos x="26" y="140"/>
                                </a:cxn>
                                <a:cxn ang="0">
                                  <a:pos x="51" y="161"/>
                                </a:cxn>
                                <a:cxn ang="0">
                                  <a:pos x="85" y="169"/>
                                </a:cxn>
                                <a:cxn ang="0">
                                  <a:pos x="115" y="161"/>
                                </a:cxn>
                                <a:cxn ang="0">
                                  <a:pos x="145" y="144"/>
                                </a:cxn>
                                <a:cxn ang="0">
                                  <a:pos x="163" y="114"/>
                                </a:cxn>
                                <a:cxn ang="0">
                                  <a:pos x="171" y="81"/>
                                </a:cxn>
                                <a:cxn ang="0">
                                  <a:pos x="167" y="51"/>
                                </a:cxn>
                                <a:cxn ang="0">
                                  <a:pos x="150" y="26"/>
                                </a:cxn>
                                <a:cxn ang="0">
                                  <a:pos x="120" y="5"/>
                                </a:cxn>
                              </a:cxnLst>
                              <a:rect l="0" t="0" r="r" b="b"/>
                              <a:pathLst>
                                <a:path w="171" h="169">
                                  <a:moveTo>
                                    <a:pt x="120" y="5"/>
                                  </a:moveTo>
                                  <a:lnTo>
                                    <a:pt x="85" y="0"/>
                                  </a:lnTo>
                                  <a:lnTo>
                                    <a:pt x="56" y="5"/>
                                  </a:lnTo>
                                  <a:lnTo>
                                    <a:pt x="26" y="22"/>
                                  </a:lnTo>
                                  <a:lnTo>
                                    <a:pt x="8" y="47"/>
                                  </a:lnTo>
                                  <a:lnTo>
                                    <a:pt x="0" y="81"/>
                                  </a:lnTo>
                                  <a:lnTo>
                                    <a:pt x="4" y="110"/>
                                  </a:lnTo>
                                  <a:lnTo>
                                    <a:pt x="26" y="140"/>
                                  </a:lnTo>
                                  <a:lnTo>
                                    <a:pt x="51" y="161"/>
                                  </a:lnTo>
                                  <a:lnTo>
                                    <a:pt x="85" y="169"/>
                                  </a:lnTo>
                                  <a:lnTo>
                                    <a:pt x="115" y="161"/>
                                  </a:lnTo>
                                  <a:lnTo>
                                    <a:pt x="145" y="144"/>
                                  </a:lnTo>
                                  <a:lnTo>
                                    <a:pt x="163" y="114"/>
                                  </a:lnTo>
                                  <a:lnTo>
                                    <a:pt x="171" y="81"/>
                                  </a:lnTo>
                                  <a:lnTo>
                                    <a:pt x="167" y="51"/>
                                  </a:lnTo>
                                  <a:lnTo>
                                    <a:pt x="150" y="26"/>
                                  </a:lnTo>
                                  <a:lnTo>
                                    <a:pt x="120" y="5"/>
                                  </a:lnTo>
                                  <a:close/>
                                </a:path>
                              </a:pathLst>
                            </a:custGeom>
                            <a:solidFill>
                              <a:srgbClr val="760000"/>
                            </a:solidFill>
                            <a:ln w="9525">
                              <a:noFill/>
                              <a:round/>
                              <a:headEnd/>
                              <a:tailEnd/>
                            </a:ln>
                          </p:spPr>
                          <p:txBody>
                            <a:bodyPr/>
                            <a:lstStyle/>
                            <a:p>
                              <a:endParaRPr lang="en-US"/>
                            </a:p>
                          </p:txBody>
                        </p:sp>
                        <p:sp>
                          <p:nvSpPr>
                            <p:cNvPr id="266358" name="Freeform 118"/>
                            <p:cNvSpPr>
                              <a:spLocks/>
                            </p:cNvSpPr>
                            <p:nvPr/>
                          </p:nvSpPr>
                          <p:spPr bwMode="auto">
                            <a:xfrm>
                              <a:off x="931" y="963"/>
                              <a:ext cx="159" cy="157"/>
                            </a:xfrm>
                            <a:custGeom>
                              <a:avLst/>
                              <a:gdLst/>
                              <a:ahLst/>
                              <a:cxnLst>
                                <a:cxn ang="0">
                                  <a:pos x="107" y="5"/>
                                </a:cxn>
                                <a:cxn ang="0">
                                  <a:pos x="77" y="0"/>
                                </a:cxn>
                                <a:cxn ang="0">
                                  <a:pos x="47" y="5"/>
                                </a:cxn>
                                <a:cxn ang="0">
                                  <a:pos x="22" y="22"/>
                                </a:cxn>
                                <a:cxn ang="0">
                                  <a:pos x="4" y="47"/>
                                </a:cxn>
                                <a:cxn ang="0">
                                  <a:pos x="0" y="76"/>
                                </a:cxn>
                                <a:cxn ang="0">
                                  <a:pos x="4" y="106"/>
                                </a:cxn>
                                <a:cxn ang="0">
                                  <a:pos x="22" y="131"/>
                                </a:cxn>
                                <a:cxn ang="0">
                                  <a:pos x="47" y="152"/>
                                </a:cxn>
                                <a:cxn ang="0">
                                  <a:pos x="77" y="157"/>
                                </a:cxn>
                                <a:cxn ang="0">
                                  <a:pos x="107" y="152"/>
                                </a:cxn>
                                <a:cxn ang="0">
                                  <a:pos x="133" y="136"/>
                                </a:cxn>
                                <a:cxn ang="0">
                                  <a:pos x="150" y="106"/>
                                </a:cxn>
                                <a:cxn ang="0">
                                  <a:pos x="159" y="76"/>
                                </a:cxn>
                                <a:cxn ang="0">
                                  <a:pos x="150" y="51"/>
                                </a:cxn>
                                <a:cxn ang="0">
                                  <a:pos x="133" y="26"/>
                                </a:cxn>
                                <a:cxn ang="0">
                                  <a:pos x="107" y="5"/>
                                </a:cxn>
                              </a:cxnLst>
                              <a:rect l="0" t="0" r="r" b="b"/>
                              <a:pathLst>
                                <a:path w="159" h="157">
                                  <a:moveTo>
                                    <a:pt x="107" y="5"/>
                                  </a:moveTo>
                                  <a:lnTo>
                                    <a:pt x="77" y="0"/>
                                  </a:lnTo>
                                  <a:lnTo>
                                    <a:pt x="47" y="5"/>
                                  </a:lnTo>
                                  <a:lnTo>
                                    <a:pt x="22" y="22"/>
                                  </a:lnTo>
                                  <a:lnTo>
                                    <a:pt x="4" y="47"/>
                                  </a:lnTo>
                                  <a:lnTo>
                                    <a:pt x="0" y="76"/>
                                  </a:lnTo>
                                  <a:lnTo>
                                    <a:pt x="4" y="106"/>
                                  </a:lnTo>
                                  <a:lnTo>
                                    <a:pt x="22" y="131"/>
                                  </a:lnTo>
                                  <a:lnTo>
                                    <a:pt x="47" y="152"/>
                                  </a:lnTo>
                                  <a:lnTo>
                                    <a:pt x="77" y="157"/>
                                  </a:lnTo>
                                  <a:lnTo>
                                    <a:pt x="107" y="152"/>
                                  </a:lnTo>
                                  <a:lnTo>
                                    <a:pt x="133" y="136"/>
                                  </a:lnTo>
                                  <a:lnTo>
                                    <a:pt x="150" y="106"/>
                                  </a:lnTo>
                                  <a:lnTo>
                                    <a:pt x="159" y="76"/>
                                  </a:lnTo>
                                  <a:lnTo>
                                    <a:pt x="150" y="51"/>
                                  </a:lnTo>
                                  <a:lnTo>
                                    <a:pt x="133" y="26"/>
                                  </a:lnTo>
                                  <a:lnTo>
                                    <a:pt x="107" y="5"/>
                                  </a:lnTo>
                                  <a:close/>
                                </a:path>
                              </a:pathLst>
                            </a:custGeom>
                            <a:solidFill>
                              <a:srgbClr val="7B0000"/>
                            </a:solidFill>
                            <a:ln w="9525">
                              <a:noFill/>
                              <a:round/>
                              <a:headEnd/>
                              <a:tailEnd/>
                            </a:ln>
                          </p:spPr>
                          <p:txBody>
                            <a:bodyPr/>
                            <a:lstStyle/>
                            <a:p>
                              <a:endParaRPr lang="en-US"/>
                            </a:p>
                          </p:txBody>
                        </p:sp>
                        <p:sp>
                          <p:nvSpPr>
                            <p:cNvPr id="266359" name="Freeform 119"/>
                            <p:cNvSpPr>
                              <a:spLocks/>
                            </p:cNvSpPr>
                            <p:nvPr/>
                          </p:nvSpPr>
                          <p:spPr bwMode="auto">
                            <a:xfrm>
                              <a:off x="935" y="972"/>
                              <a:ext cx="146" cy="139"/>
                            </a:xfrm>
                            <a:custGeom>
                              <a:avLst/>
                              <a:gdLst/>
                              <a:ahLst/>
                              <a:cxnLst>
                                <a:cxn ang="0">
                                  <a:pos x="103" y="4"/>
                                </a:cxn>
                                <a:cxn ang="0">
                                  <a:pos x="73" y="0"/>
                                </a:cxn>
                                <a:cxn ang="0">
                                  <a:pos x="48" y="4"/>
                                </a:cxn>
                                <a:cxn ang="0">
                                  <a:pos x="22" y="17"/>
                                </a:cxn>
                                <a:cxn ang="0">
                                  <a:pos x="9" y="38"/>
                                </a:cxn>
                                <a:cxn ang="0">
                                  <a:pos x="0" y="67"/>
                                </a:cxn>
                                <a:cxn ang="0">
                                  <a:pos x="9" y="93"/>
                                </a:cxn>
                                <a:cxn ang="0">
                                  <a:pos x="22" y="118"/>
                                </a:cxn>
                                <a:cxn ang="0">
                                  <a:pos x="43" y="135"/>
                                </a:cxn>
                                <a:cxn ang="0">
                                  <a:pos x="73" y="139"/>
                                </a:cxn>
                                <a:cxn ang="0">
                                  <a:pos x="99" y="135"/>
                                </a:cxn>
                                <a:cxn ang="0">
                                  <a:pos x="125" y="122"/>
                                </a:cxn>
                                <a:cxn ang="0">
                                  <a:pos x="137" y="97"/>
                                </a:cxn>
                                <a:cxn ang="0">
                                  <a:pos x="146" y="67"/>
                                </a:cxn>
                                <a:cxn ang="0">
                                  <a:pos x="142" y="42"/>
                                </a:cxn>
                                <a:cxn ang="0">
                                  <a:pos x="125" y="21"/>
                                </a:cxn>
                                <a:cxn ang="0">
                                  <a:pos x="103" y="4"/>
                                </a:cxn>
                              </a:cxnLst>
                              <a:rect l="0" t="0" r="r" b="b"/>
                              <a:pathLst>
                                <a:path w="146" h="139">
                                  <a:moveTo>
                                    <a:pt x="103" y="4"/>
                                  </a:moveTo>
                                  <a:lnTo>
                                    <a:pt x="73" y="0"/>
                                  </a:lnTo>
                                  <a:lnTo>
                                    <a:pt x="48" y="4"/>
                                  </a:lnTo>
                                  <a:lnTo>
                                    <a:pt x="22" y="17"/>
                                  </a:lnTo>
                                  <a:lnTo>
                                    <a:pt x="9" y="38"/>
                                  </a:lnTo>
                                  <a:lnTo>
                                    <a:pt x="0" y="67"/>
                                  </a:lnTo>
                                  <a:lnTo>
                                    <a:pt x="9" y="93"/>
                                  </a:lnTo>
                                  <a:lnTo>
                                    <a:pt x="22" y="118"/>
                                  </a:lnTo>
                                  <a:lnTo>
                                    <a:pt x="43" y="135"/>
                                  </a:lnTo>
                                  <a:lnTo>
                                    <a:pt x="73" y="139"/>
                                  </a:lnTo>
                                  <a:lnTo>
                                    <a:pt x="99" y="135"/>
                                  </a:lnTo>
                                  <a:lnTo>
                                    <a:pt x="125" y="122"/>
                                  </a:lnTo>
                                  <a:lnTo>
                                    <a:pt x="137" y="97"/>
                                  </a:lnTo>
                                  <a:lnTo>
                                    <a:pt x="146" y="67"/>
                                  </a:lnTo>
                                  <a:lnTo>
                                    <a:pt x="142" y="42"/>
                                  </a:lnTo>
                                  <a:lnTo>
                                    <a:pt x="125" y="21"/>
                                  </a:lnTo>
                                  <a:lnTo>
                                    <a:pt x="103" y="4"/>
                                  </a:lnTo>
                                  <a:close/>
                                </a:path>
                              </a:pathLst>
                            </a:custGeom>
                            <a:solidFill>
                              <a:srgbClr val="840000"/>
                            </a:solidFill>
                            <a:ln w="9525">
                              <a:noFill/>
                              <a:round/>
                              <a:headEnd/>
                              <a:tailEnd/>
                            </a:ln>
                          </p:spPr>
                          <p:txBody>
                            <a:bodyPr/>
                            <a:lstStyle/>
                            <a:p>
                              <a:endParaRPr lang="en-US"/>
                            </a:p>
                          </p:txBody>
                        </p:sp>
                        <p:sp>
                          <p:nvSpPr>
                            <p:cNvPr id="266360" name="Freeform 120"/>
                            <p:cNvSpPr>
                              <a:spLocks/>
                            </p:cNvSpPr>
                            <p:nvPr/>
                          </p:nvSpPr>
                          <p:spPr bwMode="auto">
                            <a:xfrm>
                              <a:off x="944" y="980"/>
                              <a:ext cx="128" cy="123"/>
                            </a:xfrm>
                            <a:custGeom>
                              <a:avLst/>
                              <a:gdLst/>
                              <a:ahLst/>
                              <a:cxnLst>
                                <a:cxn ang="0">
                                  <a:pos x="90" y="5"/>
                                </a:cxn>
                                <a:cxn ang="0">
                                  <a:pos x="68" y="0"/>
                                </a:cxn>
                                <a:cxn ang="0">
                                  <a:pos x="43" y="5"/>
                                </a:cxn>
                                <a:cxn ang="0">
                                  <a:pos x="21" y="17"/>
                                </a:cxn>
                                <a:cxn ang="0">
                                  <a:pos x="9" y="34"/>
                                </a:cxn>
                                <a:cxn ang="0">
                                  <a:pos x="0" y="59"/>
                                </a:cxn>
                                <a:cxn ang="0">
                                  <a:pos x="4" y="85"/>
                                </a:cxn>
                                <a:cxn ang="0">
                                  <a:pos x="17" y="106"/>
                                </a:cxn>
                                <a:cxn ang="0">
                                  <a:pos x="39" y="119"/>
                                </a:cxn>
                                <a:cxn ang="0">
                                  <a:pos x="64" y="123"/>
                                </a:cxn>
                                <a:cxn ang="0">
                                  <a:pos x="86" y="119"/>
                                </a:cxn>
                                <a:cxn ang="0">
                                  <a:pos x="107" y="106"/>
                                </a:cxn>
                                <a:cxn ang="0">
                                  <a:pos x="120" y="85"/>
                                </a:cxn>
                                <a:cxn ang="0">
                                  <a:pos x="128" y="64"/>
                                </a:cxn>
                                <a:cxn ang="0">
                                  <a:pos x="124" y="38"/>
                                </a:cxn>
                                <a:cxn ang="0">
                                  <a:pos x="111" y="21"/>
                                </a:cxn>
                                <a:cxn ang="0">
                                  <a:pos x="90" y="5"/>
                                </a:cxn>
                              </a:cxnLst>
                              <a:rect l="0" t="0" r="r" b="b"/>
                              <a:pathLst>
                                <a:path w="128" h="123">
                                  <a:moveTo>
                                    <a:pt x="90" y="5"/>
                                  </a:moveTo>
                                  <a:lnTo>
                                    <a:pt x="68" y="0"/>
                                  </a:lnTo>
                                  <a:lnTo>
                                    <a:pt x="43" y="5"/>
                                  </a:lnTo>
                                  <a:lnTo>
                                    <a:pt x="21" y="17"/>
                                  </a:lnTo>
                                  <a:lnTo>
                                    <a:pt x="9" y="34"/>
                                  </a:lnTo>
                                  <a:lnTo>
                                    <a:pt x="0" y="59"/>
                                  </a:lnTo>
                                  <a:lnTo>
                                    <a:pt x="4" y="85"/>
                                  </a:lnTo>
                                  <a:lnTo>
                                    <a:pt x="17" y="106"/>
                                  </a:lnTo>
                                  <a:lnTo>
                                    <a:pt x="39" y="119"/>
                                  </a:lnTo>
                                  <a:lnTo>
                                    <a:pt x="64" y="123"/>
                                  </a:lnTo>
                                  <a:lnTo>
                                    <a:pt x="86" y="119"/>
                                  </a:lnTo>
                                  <a:lnTo>
                                    <a:pt x="107" y="106"/>
                                  </a:lnTo>
                                  <a:lnTo>
                                    <a:pt x="120" y="85"/>
                                  </a:lnTo>
                                  <a:lnTo>
                                    <a:pt x="128" y="64"/>
                                  </a:lnTo>
                                  <a:lnTo>
                                    <a:pt x="124" y="38"/>
                                  </a:lnTo>
                                  <a:lnTo>
                                    <a:pt x="111" y="21"/>
                                  </a:lnTo>
                                  <a:lnTo>
                                    <a:pt x="90" y="5"/>
                                  </a:lnTo>
                                  <a:close/>
                                </a:path>
                              </a:pathLst>
                            </a:custGeom>
                            <a:solidFill>
                              <a:srgbClr val="910000"/>
                            </a:solidFill>
                            <a:ln w="9525">
                              <a:noFill/>
                              <a:round/>
                              <a:headEnd/>
                              <a:tailEnd/>
                            </a:ln>
                          </p:spPr>
                          <p:txBody>
                            <a:bodyPr/>
                            <a:lstStyle/>
                            <a:p>
                              <a:endParaRPr lang="en-US"/>
                            </a:p>
                          </p:txBody>
                        </p:sp>
                        <p:sp>
                          <p:nvSpPr>
                            <p:cNvPr id="266361" name="Freeform 121"/>
                            <p:cNvSpPr>
                              <a:spLocks/>
                            </p:cNvSpPr>
                            <p:nvPr/>
                          </p:nvSpPr>
                          <p:spPr bwMode="auto">
                            <a:xfrm>
                              <a:off x="948" y="985"/>
                              <a:ext cx="120" cy="114"/>
                            </a:xfrm>
                            <a:custGeom>
                              <a:avLst/>
                              <a:gdLst/>
                              <a:ahLst/>
                              <a:cxnLst>
                                <a:cxn ang="0">
                                  <a:pos x="86" y="4"/>
                                </a:cxn>
                                <a:cxn ang="0">
                                  <a:pos x="64" y="0"/>
                                </a:cxn>
                                <a:cxn ang="0">
                                  <a:pos x="39" y="4"/>
                                </a:cxn>
                                <a:cxn ang="0">
                                  <a:pos x="22" y="16"/>
                                </a:cxn>
                                <a:cxn ang="0">
                                  <a:pos x="9" y="33"/>
                                </a:cxn>
                                <a:cxn ang="0">
                                  <a:pos x="0" y="54"/>
                                </a:cxn>
                                <a:cxn ang="0">
                                  <a:pos x="5" y="80"/>
                                </a:cxn>
                                <a:cxn ang="0">
                                  <a:pos x="17" y="97"/>
                                </a:cxn>
                                <a:cxn ang="0">
                                  <a:pos x="35" y="109"/>
                                </a:cxn>
                                <a:cxn ang="0">
                                  <a:pos x="60" y="114"/>
                                </a:cxn>
                                <a:cxn ang="0">
                                  <a:pos x="82" y="109"/>
                                </a:cxn>
                                <a:cxn ang="0">
                                  <a:pos x="99" y="101"/>
                                </a:cxn>
                                <a:cxn ang="0">
                                  <a:pos x="112" y="80"/>
                                </a:cxn>
                                <a:cxn ang="0">
                                  <a:pos x="120" y="59"/>
                                </a:cxn>
                                <a:cxn ang="0">
                                  <a:pos x="116" y="38"/>
                                </a:cxn>
                                <a:cxn ang="0">
                                  <a:pos x="103" y="16"/>
                                </a:cxn>
                                <a:cxn ang="0">
                                  <a:pos x="86" y="4"/>
                                </a:cxn>
                              </a:cxnLst>
                              <a:rect l="0" t="0" r="r" b="b"/>
                              <a:pathLst>
                                <a:path w="120" h="114">
                                  <a:moveTo>
                                    <a:pt x="86" y="4"/>
                                  </a:moveTo>
                                  <a:lnTo>
                                    <a:pt x="64" y="0"/>
                                  </a:lnTo>
                                  <a:lnTo>
                                    <a:pt x="39" y="4"/>
                                  </a:lnTo>
                                  <a:lnTo>
                                    <a:pt x="22" y="16"/>
                                  </a:lnTo>
                                  <a:lnTo>
                                    <a:pt x="9" y="33"/>
                                  </a:lnTo>
                                  <a:lnTo>
                                    <a:pt x="0" y="54"/>
                                  </a:lnTo>
                                  <a:lnTo>
                                    <a:pt x="5" y="80"/>
                                  </a:lnTo>
                                  <a:lnTo>
                                    <a:pt x="17" y="97"/>
                                  </a:lnTo>
                                  <a:lnTo>
                                    <a:pt x="35" y="109"/>
                                  </a:lnTo>
                                  <a:lnTo>
                                    <a:pt x="60" y="114"/>
                                  </a:lnTo>
                                  <a:lnTo>
                                    <a:pt x="82" y="109"/>
                                  </a:lnTo>
                                  <a:lnTo>
                                    <a:pt x="99" y="101"/>
                                  </a:lnTo>
                                  <a:lnTo>
                                    <a:pt x="112" y="80"/>
                                  </a:lnTo>
                                  <a:lnTo>
                                    <a:pt x="120" y="59"/>
                                  </a:lnTo>
                                  <a:lnTo>
                                    <a:pt x="116" y="38"/>
                                  </a:lnTo>
                                  <a:lnTo>
                                    <a:pt x="103" y="16"/>
                                  </a:lnTo>
                                  <a:lnTo>
                                    <a:pt x="86" y="4"/>
                                  </a:lnTo>
                                  <a:close/>
                                </a:path>
                              </a:pathLst>
                            </a:custGeom>
                            <a:solidFill>
                              <a:srgbClr val="A10000"/>
                            </a:solidFill>
                            <a:ln w="9525">
                              <a:noFill/>
                              <a:round/>
                              <a:headEnd/>
                              <a:tailEnd/>
                            </a:ln>
                          </p:spPr>
                          <p:txBody>
                            <a:bodyPr/>
                            <a:lstStyle/>
                            <a:p>
                              <a:endParaRPr lang="en-US"/>
                            </a:p>
                          </p:txBody>
                        </p:sp>
                        <p:sp>
                          <p:nvSpPr>
                            <p:cNvPr id="266362" name="Freeform 122"/>
                            <p:cNvSpPr>
                              <a:spLocks/>
                            </p:cNvSpPr>
                            <p:nvPr/>
                          </p:nvSpPr>
                          <p:spPr bwMode="auto">
                            <a:xfrm>
                              <a:off x="957" y="993"/>
                              <a:ext cx="103" cy="101"/>
                            </a:xfrm>
                            <a:custGeom>
                              <a:avLst/>
                              <a:gdLst/>
                              <a:ahLst/>
                              <a:cxnLst>
                                <a:cxn ang="0">
                                  <a:pos x="73" y="4"/>
                                </a:cxn>
                                <a:cxn ang="0">
                                  <a:pos x="51" y="0"/>
                                </a:cxn>
                                <a:cxn ang="0">
                                  <a:pos x="34" y="4"/>
                                </a:cxn>
                                <a:cxn ang="0">
                                  <a:pos x="17" y="13"/>
                                </a:cxn>
                                <a:cxn ang="0">
                                  <a:pos x="4" y="30"/>
                                </a:cxn>
                                <a:cxn ang="0">
                                  <a:pos x="0" y="51"/>
                                </a:cxn>
                                <a:cxn ang="0">
                                  <a:pos x="4" y="68"/>
                                </a:cxn>
                                <a:cxn ang="0">
                                  <a:pos x="13" y="84"/>
                                </a:cxn>
                                <a:cxn ang="0">
                                  <a:pos x="30" y="97"/>
                                </a:cxn>
                                <a:cxn ang="0">
                                  <a:pos x="51" y="101"/>
                                </a:cxn>
                                <a:cxn ang="0">
                                  <a:pos x="68" y="97"/>
                                </a:cxn>
                                <a:cxn ang="0">
                                  <a:pos x="85" y="84"/>
                                </a:cxn>
                                <a:cxn ang="0">
                                  <a:pos x="98" y="68"/>
                                </a:cxn>
                                <a:cxn ang="0">
                                  <a:pos x="103" y="51"/>
                                </a:cxn>
                                <a:cxn ang="0">
                                  <a:pos x="98" y="30"/>
                                </a:cxn>
                                <a:cxn ang="0">
                                  <a:pos x="90" y="17"/>
                                </a:cxn>
                                <a:cxn ang="0">
                                  <a:pos x="73" y="4"/>
                                </a:cxn>
                              </a:cxnLst>
                              <a:rect l="0" t="0" r="r" b="b"/>
                              <a:pathLst>
                                <a:path w="103" h="101">
                                  <a:moveTo>
                                    <a:pt x="73" y="4"/>
                                  </a:moveTo>
                                  <a:lnTo>
                                    <a:pt x="51" y="0"/>
                                  </a:lnTo>
                                  <a:lnTo>
                                    <a:pt x="34" y="4"/>
                                  </a:lnTo>
                                  <a:lnTo>
                                    <a:pt x="17" y="13"/>
                                  </a:lnTo>
                                  <a:lnTo>
                                    <a:pt x="4" y="30"/>
                                  </a:lnTo>
                                  <a:lnTo>
                                    <a:pt x="0" y="51"/>
                                  </a:lnTo>
                                  <a:lnTo>
                                    <a:pt x="4" y="68"/>
                                  </a:lnTo>
                                  <a:lnTo>
                                    <a:pt x="13" y="84"/>
                                  </a:lnTo>
                                  <a:lnTo>
                                    <a:pt x="30" y="97"/>
                                  </a:lnTo>
                                  <a:lnTo>
                                    <a:pt x="51" y="101"/>
                                  </a:lnTo>
                                  <a:lnTo>
                                    <a:pt x="68" y="97"/>
                                  </a:lnTo>
                                  <a:lnTo>
                                    <a:pt x="85" y="84"/>
                                  </a:lnTo>
                                  <a:lnTo>
                                    <a:pt x="98" y="68"/>
                                  </a:lnTo>
                                  <a:lnTo>
                                    <a:pt x="103" y="51"/>
                                  </a:lnTo>
                                  <a:lnTo>
                                    <a:pt x="98" y="30"/>
                                  </a:lnTo>
                                  <a:lnTo>
                                    <a:pt x="90" y="17"/>
                                  </a:lnTo>
                                  <a:lnTo>
                                    <a:pt x="73" y="4"/>
                                  </a:lnTo>
                                  <a:close/>
                                </a:path>
                              </a:pathLst>
                            </a:custGeom>
                            <a:solidFill>
                              <a:srgbClr val="B40000"/>
                            </a:solidFill>
                            <a:ln w="9525">
                              <a:noFill/>
                              <a:round/>
                              <a:headEnd/>
                              <a:tailEnd/>
                            </a:ln>
                          </p:spPr>
                          <p:txBody>
                            <a:bodyPr/>
                            <a:lstStyle/>
                            <a:p>
                              <a:endParaRPr lang="en-US"/>
                            </a:p>
                          </p:txBody>
                        </p:sp>
                        <p:sp>
                          <p:nvSpPr>
                            <p:cNvPr id="266363" name="Freeform 123"/>
                            <p:cNvSpPr>
                              <a:spLocks/>
                            </p:cNvSpPr>
                            <p:nvPr/>
                          </p:nvSpPr>
                          <p:spPr bwMode="auto">
                            <a:xfrm>
                              <a:off x="965" y="997"/>
                              <a:ext cx="86" cy="89"/>
                            </a:xfrm>
                            <a:custGeom>
                              <a:avLst/>
                              <a:gdLst/>
                              <a:ahLst/>
                              <a:cxnLst>
                                <a:cxn ang="0">
                                  <a:pos x="60" y="4"/>
                                </a:cxn>
                                <a:cxn ang="0">
                                  <a:pos x="43" y="0"/>
                                </a:cxn>
                                <a:cxn ang="0">
                                  <a:pos x="26" y="4"/>
                                </a:cxn>
                                <a:cxn ang="0">
                                  <a:pos x="13" y="13"/>
                                </a:cxn>
                                <a:cxn ang="0">
                                  <a:pos x="5" y="26"/>
                                </a:cxn>
                                <a:cxn ang="0">
                                  <a:pos x="0" y="42"/>
                                </a:cxn>
                                <a:cxn ang="0">
                                  <a:pos x="5" y="59"/>
                                </a:cxn>
                                <a:cxn ang="0">
                                  <a:pos x="13" y="72"/>
                                </a:cxn>
                                <a:cxn ang="0">
                                  <a:pos x="26" y="85"/>
                                </a:cxn>
                                <a:cxn ang="0">
                                  <a:pos x="43" y="89"/>
                                </a:cxn>
                                <a:cxn ang="0">
                                  <a:pos x="60" y="85"/>
                                </a:cxn>
                                <a:cxn ang="0">
                                  <a:pos x="73" y="76"/>
                                </a:cxn>
                                <a:cxn ang="0">
                                  <a:pos x="82" y="59"/>
                                </a:cxn>
                                <a:cxn ang="0">
                                  <a:pos x="86" y="42"/>
                                </a:cxn>
                                <a:cxn ang="0">
                                  <a:pos x="82" y="30"/>
                                </a:cxn>
                                <a:cxn ang="0">
                                  <a:pos x="73" y="17"/>
                                </a:cxn>
                                <a:cxn ang="0">
                                  <a:pos x="60" y="4"/>
                                </a:cxn>
                              </a:cxnLst>
                              <a:rect l="0" t="0" r="r" b="b"/>
                              <a:pathLst>
                                <a:path w="86" h="89">
                                  <a:moveTo>
                                    <a:pt x="60" y="4"/>
                                  </a:moveTo>
                                  <a:lnTo>
                                    <a:pt x="43" y="0"/>
                                  </a:lnTo>
                                  <a:lnTo>
                                    <a:pt x="26" y="4"/>
                                  </a:lnTo>
                                  <a:lnTo>
                                    <a:pt x="13" y="13"/>
                                  </a:lnTo>
                                  <a:lnTo>
                                    <a:pt x="5" y="26"/>
                                  </a:lnTo>
                                  <a:lnTo>
                                    <a:pt x="0" y="42"/>
                                  </a:lnTo>
                                  <a:lnTo>
                                    <a:pt x="5" y="59"/>
                                  </a:lnTo>
                                  <a:lnTo>
                                    <a:pt x="13" y="72"/>
                                  </a:lnTo>
                                  <a:lnTo>
                                    <a:pt x="26" y="85"/>
                                  </a:lnTo>
                                  <a:lnTo>
                                    <a:pt x="43" y="89"/>
                                  </a:lnTo>
                                  <a:lnTo>
                                    <a:pt x="60" y="85"/>
                                  </a:lnTo>
                                  <a:lnTo>
                                    <a:pt x="73" y="76"/>
                                  </a:lnTo>
                                  <a:lnTo>
                                    <a:pt x="82" y="59"/>
                                  </a:lnTo>
                                  <a:lnTo>
                                    <a:pt x="86" y="42"/>
                                  </a:lnTo>
                                  <a:lnTo>
                                    <a:pt x="82" y="30"/>
                                  </a:lnTo>
                                  <a:lnTo>
                                    <a:pt x="73" y="17"/>
                                  </a:lnTo>
                                  <a:lnTo>
                                    <a:pt x="60" y="4"/>
                                  </a:lnTo>
                                  <a:close/>
                                </a:path>
                              </a:pathLst>
                            </a:custGeom>
                            <a:solidFill>
                              <a:srgbClr val="C60000"/>
                            </a:solidFill>
                            <a:ln w="9525">
                              <a:noFill/>
                              <a:round/>
                              <a:headEnd/>
                              <a:tailEnd/>
                            </a:ln>
                          </p:spPr>
                          <p:txBody>
                            <a:bodyPr/>
                            <a:lstStyle/>
                            <a:p>
                              <a:endParaRPr lang="en-US"/>
                            </a:p>
                          </p:txBody>
                        </p:sp>
                        <p:sp>
                          <p:nvSpPr>
                            <p:cNvPr id="266364" name="Freeform 124"/>
                            <p:cNvSpPr>
                              <a:spLocks/>
                            </p:cNvSpPr>
                            <p:nvPr/>
                          </p:nvSpPr>
                          <p:spPr bwMode="auto">
                            <a:xfrm>
                              <a:off x="974" y="1010"/>
                              <a:ext cx="68" cy="67"/>
                            </a:xfrm>
                            <a:custGeom>
                              <a:avLst/>
                              <a:gdLst/>
                              <a:ahLst/>
                              <a:cxnLst>
                                <a:cxn ang="0">
                                  <a:pos x="47" y="0"/>
                                </a:cxn>
                                <a:cxn ang="0">
                                  <a:pos x="21" y="0"/>
                                </a:cxn>
                                <a:cxn ang="0">
                                  <a:pos x="9" y="8"/>
                                </a:cxn>
                                <a:cxn ang="0">
                                  <a:pos x="4" y="17"/>
                                </a:cxn>
                                <a:cxn ang="0">
                                  <a:pos x="0" y="29"/>
                                </a:cxn>
                                <a:cxn ang="0">
                                  <a:pos x="4" y="42"/>
                                </a:cxn>
                                <a:cxn ang="0">
                                  <a:pos x="9" y="55"/>
                                </a:cxn>
                                <a:cxn ang="0">
                                  <a:pos x="21" y="63"/>
                                </a:cxn>
                                <a:cxn ang="0">
                                  <a:pos x="34" y="67"/>
                                </a:cxn>
                                <a:cxn ang="0">
                                  <a:pos x="47" y="63"/>
                                </a:cxn>
                                <a:cxn ang="0">
                                  <a:pos x="60" y="59"/>
                                </a:cxn>
                                <a:cxn ang="0">
                                  <a:pos x="64" y="46"/>
                                </a:cxn>
                                <a:cxn ang="0">
                                  <a:pos x="68" y="34"/>
                                </a:cxn>
                                <a:cxn ang="0">
                                  <a:pos x="64" y="21"/>
                                </a:cxn>
                                <a:cxn ang="0">
                                  <a:pos x="60" y="8"/>
                                </a:cxn>
                                <a:cxn ang="0">
                                  <a:pos x="47" y="0"/>
                                </a:cxn>
                              </a:cxnLst>
                              <a:rect l="0" t="0" r="r" b="b"/>
                              <a:pathLst>
                                <a:path w="68" h="67">
                                  <a:moveTo>
                                    <a:pt x="47" y="0"/>
                                  </a:moveTo>
                                  <a:lnTo>
                                    <a:pt x="21" y="0"/>
                                  </a:lnTo>
                                  <a:lnTo>
                                    <a:pt x="9" y="8"/>
                                  </a:lnTo>
                                  <a:lnTo>
                                    <a:pt x="4" y="17"/>
                                  </a:lnTo>
                                  <a:lnTo>
                                    <a:pt x="0" y="29"/>
                                  </a:lnTo>
                                  <a:lnTo>
                                    <a:pt x="4" y="42"/>
                                  </a:lnTo>
                                  <a:lnTo>
                                    <a:pt x="9" y="55"/>
                                  </a:lnTo>
                                  <a:lnTo>
                                    <a:pt x="21" y="63"/>
                                  </a:lnTo>
                                  <a:lnTo>
                                    <a:pt x="34" y="67"/>
                                  </a:lnTo>
                                  <a:lnTo>
                                    <a:pt x="47" y="63"/>
                                  </a:lnTo>
                                  <a:lnTo>
                                    <a:pt x="60" y="59"/>
                                  </a:lnTo>
                                  <a:lnTo>
                                    <a:pt x="64" y="46"/>
                                  </a:lnTo>
                                  <a:lnTo>
                                    <a:pt x="68" y="34"/>
                                  </a:lnTo>
                                  <a:lnTo>
                                    <a:pt x="64" y="21"/>
                                  </a:lnTo>
                                  <a:lnTo>
                                    <a:pt x="60" y="8"/>
                                  </a:lnTo>
                                  <a:lnTo>
                                    <a:pt x="47" y="0"/>
                                  </a:lnTo>
                                  <a:close/>
                                </a:path>
                              </a:pathLst>
                            </a:custGeom>
                            <a:solidFill>
                              <a:srgbClr val="D70000"/>
                            </a:solidFill>
                            <a:ln w="9525">
                              <a:noFill/>
                              <a:round/>
                              <a:headEnd/>
                              <a:tailEnd/>
                            </a:ln>
                          </p:spPr>
                          <p:txBody>
                            <a:bodyPr/>
                            <a:lstStyle/>
                            <a:p>
                              <a:endParaRPr lang="en-US"/>
                            </a:p>
                          </p:txBody>
                        </p:sp>
                        <p:sp>
                          <p:nvSpPr>
                            <p:cNvPr id="266365" name="Freeform 125"/>
                            <p:cNvSpPr>
                              <a:spLocks/>
                            </p:cNvSpPr>
                            <p:nvPr/>
                          </p:nvSpPr>
                          <p:spPr bwMode="auto">
                            <a:xfrm>
                              <a:off x="978" y="1014"/>
                              <a:ext cx="60" cy="59"/>
                            </a:xfrm>
                            <a:custGeom>
                              <a:avLst/>
                              <a:gdLst/>
                              <a:ahLst/>
                              <a:cxnLst>
                                <a:cxn ang="0">
                                  <a:pos x="43" y="0"/>
                                </a:cxn>
                                <a:cxn ang="0">
                                  <a:pos x="17" y="0"/>
                                </a:cxn>
                                <a:cxn ang="0">
                                  <a:pos x="9" y="9"/>
                                </a:cxn>
                                <a:cxn ang="0">
                                  <a:pos x="5" y="17"/>
                                </a:cxn>
                                <a:cxn ang="0">
                                  <a:pos x="0" y="30"/>
                                </a:cxn>
                                <a:cxn ang="0">
                                  <a:pos x="5" y="38"/>
                                </a:cxn>
                                <a:cxn ang="0">
                                  <a:pos x="9" y="51"/>
                                </a:cxn>
                                <a:cxn ang="0">
                                  <a:pos x="17" y="55"/>
                                </a:cxn>
                                <a:cxn ang="0">
                                  <a:pos x="30" y="59"/>
                                </a:cxn>
                                <a:cxn ang="0">
                                  <a:pos x="43" y="55"/>
                                </a:cxn>
                                <a:cxn ang="0">
                                  <a:pos x="52" y="51"/>
                                </a:cxn>
                                <a:cxn ang="0">
                                  <a:pos x="56" y="38"/>
                                </a:cxn>
                                <a:cxn ang="0">
                                  <a:pos x="60" y="30"/>
                                </a:cxn>
                                <a:cxn ang="0">
                                  <a:pos x="56" y="17"/>
                                </a:cxn>
                                <a:cxn ang="0">
                                  <a:pos x="43" y="0"/>
                                </a:cxn>
                              </a:cxnLst>
                              <a:rect l="0" t="0" r="r" b="b"/>
                              <a:pathLst>
                                <a:path w="60" h="59">
                                  <a:moveTo>
                                    <a:pt x="43" y="0"/>
                                  </a:moveTo>
                                  <a:lnTo>
                                    <a:pt x="17" y="0"/>
                                  </a:lnTo>
                                  <a:lnTo>
                                    <a:pt x="9" y="9"/>
                                  </a:lnTo>
                                  <a:lnTo>
                                    <a:pt x="5" y="17"/>
                                  </a:lnTo>
                                  <a:lnTo>
                                    <a:pt x="0" y="30"/>
                                  </a:lnTo>
                                  <a:lnTo>
                                    <a:pt x="5" y="38"/>
                                  </a:lnTo>
                                  <a:lnTo>
                                    <a:pt x="9" y="51"/>
                                  </a:lnTo>
                                  <a:lnTo>
                                    <a:pt x="17" y="55"/>
                                  </a:lnTo>
                                  <a:lnTo>
                                    <a:pt x="30" y="59"/>
                                  </a:lnTo>
                                  <a:lnTo>
                                    <a:pt x="43" y="55"/>
                                  </a:lnTo>
                                  <a:lnTo>
                                    <a:pt x="52" y="51"/>
                                  </a:lnTo>
                                  <a:lnTo>
                                    <a:pt x="56" y="38"/>
                                  </a:lnTo>
                                  <a:lnTo>
                                    <a:pt x="60" y="30"/>
                                  </a:lnTo>
                                  <a:lnTo>
                                    <a:pt x="56" y="17"/>
                                  </a:lnTo>
                                  <a:lnTo>
                                    <a:pt x="43" y="0"/>
                                  </a:lnTo>
                                  <a:close/>
                                </a:path>
                              </a:pathLst>
                            </a:custGeom>
                            <a:solidFill>
                              <a:srgbClr val="E50000"/>
                            </a:solidFill>
                            <a:ln w="9525">
                              <a:noFill/>
                              <a:round/>
                              <a:headEnd/>
                              <a:tailEnd/>
                            </a:ln>
                          </p:spPr>
                          <p:txBody>
                            <a:bodyPr/>
                            <a:lstStyle/>
                            <a:p>
                              <a:endParaRPr lang="en-US"/>
                            </a:p>
                          </p:txBody>
                        </p:sp>
                        <p:sp>
                          <p:nvSpPr>
                            <p:cNvPr id="266366" name="Freeform 126"/>
                            <p:cNvSpPr>
                              <a:spLocks/>
                            </p:cNvSpPr>
                            <p:nvPr/>
                          </p:nvSpPr>
                          <p:spPr bwMode="auto">
                            <a:xfrm>
                              <a:off x="987" y="1023"/>
                              <a:ext cx="43" cy="42"/>
                            </a:xfrm>
                            <a:custGeom>
                              <a:avLst/>
                              <a:gdLst/>
                              <a:ahLst/>
                              <a:cxnLst>
                                <a:cxn ang="0">
                                  <a:pos x="30" y="0"/>
                                </a:cxn>
                                <a:cxn ang="0">
                                  <a:pos x="13" y="0"/>
                                </a:cxn>
                                <a:cxn ang="0">
                                  <a:pos x="0" y="12"/>
                                </a:cxn>
                                <a:cxn ang="0">
                                  <a:pos x="0" y="29"/>
                                </a:cxn>
                                <a:cxn ang="0">
                                  <a:pos x="13" y="42"/>
                                </a:cxn>
                                <a:cxn ang="0">
                                  <a:pos x="30" y="42"/>
                                </a:cxn>
                                <a:cxn ang="0">
                                  <a:pos x="43" y="29"/>
                                </a:cxn>
                                <a:cxn ang="0">
                                  <a:pos x="43" y="12"/>
                                </a:cxn>
                                <a:cxn ang="0">
                                  <a:pos x="30" y="0"/>
                                </a:cxn>
                              </a:cxnLst>
                              <a:rect l="0" t="0" r="r" b="b"/>
                              <a:pathLst>
                                <a:path w="43" h="42">
                                  <a:moveTo>
                                    <a:pt x="30" y="0"/>
                                  </a:moveTo>
                                  <a:lnTo>
                                    <a:pt x="13" y="0"/>
                                  </a:lnTo>
                                  <a:lnTo>
                                    <a:pt x="0" y="12"/>
                                  </a:lnTo>
                                  <a:lnTo>
                                    <a:pt x="0" y="29"/>
                                  </a:lnTo>
                                  <a:lnTo>
                                    <a:pt x="13" y="42"/>
                                  </a:lnTo>
                                  <a:lnTo>
                                    <a:pt x="30" y="42"/>
                                  </a:lnTo>
                                  <a:lnTo>
                                    <a:pt x="43" y="29"/>
                                  </a:lnTo>
                                  <a:lnTo>
                                    <a:pt x="43" y="12"/>
                                  </a:lnTo>
                                  <a:lnTo>
                                    <a:pt x="30" y="0"/>
                                  </a:lnTo>
                                  <a:close/>
                                </a:path>
                              </a:pathLst>
                            </a:custGeom>
                            <a:solidFill>
                              <a:srgbClr val="F00000"/>
                            </a:solidFill>
                            <a:ln w="9525">
                              <a:noFill/>
                              <a:round/>
                              <a:headEnd/>
                              <a:tailEnd/>
                            </a:ln>
                          </p:spPr>
                          <p:txBody>
                            <a:bodyPr/>
                            <a:lstStyle/>
                            <a:p>
                              <a:endParaRPr lang="en-US"/>
                            </a:p>
                          </p:txBody>
                        </p:sp>
                        <p:sp>
                          <p:nvSpPr>
                            <p:cNvPr id="266367" name="Freeform 127"/>
                            <p:cNvSpPr>
                              <a:spLocks/>
                            </p:cNvSpPr>
                            <p:nvPr/>
                          </p:nvSpPr>
                          <p:spPr bwMode="auto">
                            <a:xfrm>
                              <a:off x="995" y="1031"/>
                              <a:ext cx="26" cy="25"/>
                            </a:xfrm>
                            <a:custGeom>
                              <a:avLst/>
                              <a:gdLst/>
                              <a:ahLst/>
                              <a:cxnLst>
                                <a:cxn ang="0">
                                  <a:pos x="17" y="0"/>
                                </a:cxn>
                                <a:cxn ang="0">
                                  <a:pos x="9" y="0"/>
                                </a:cxn>
                                <a:cxn ang="0">
                                  <a:pos x="0" y="4"/>
                                </a:cxn>
                                <a:cxn ang="0">
                                  <a:pos x="0" y="17"/>
                                </a:cxn>
                                <a:cxn ang="0">
                                  <a:pos x="9" y="25"/>
                                </a:cxn>
                                <a:cxn ang="0">
                                  <a:pos x="17" y="25"/>
                                </a:cxn>
                                <a:cxn ang="0">
                                  <a:pos x="26" y="17"/>
                                </a:cxn>
                                <a:cxn ang="0">
                                  <a:pos x="26" y="8"/>
                                </a:cxn>
                                <a:cxn ang="0">
                                  <a:pos x="17" y="0"/>
                                </a:cxn>
                              </a:cxnLst>
                              <a:rect l="0" t="0" r="r" b="b"/>
                              <a:pathLst>
                                <a:path w="26" h="25">
                                  <a:moveTo>
                                    <a:pt x="17" y="0"/>
                                  </a:moveTo>
                                  <a:lnTo>
                                    <a:pt x="9" y="0"/>
                                  </a:lnTo>
                                  <a:lnTo>
                                    <a:pt x="0" y="4"/>
                                  </a:lnTo>
                                  <a:lnTo>
                                    <a:pt x="0" y="17"/>
                                  </a:lnTo>
                                  <a:lnTo>
                                    <a:pt x="9" y="25"/>
                                  </a:lnTo>
                                  <a:lnTo>
                                    <a:pt x="17" y="25"/>
                                  </a:lnTo>
                                  <a:lnTo>
                                    <a:pt x="26" y="17"/>
                                  </a:lnTo>
                                  <a:lnTo>
                                    <a:pt x="26" y="8"/>
                                  </a:lnTo>
                                  <a:lnTo>
                                    <a:pt x="17" y="0"/>
                                  </a:lnTo>
                                  <a:close/>
                                </a:path>
                              </a:pathLst>
                            </a:custGeom>
                            <a:solidFill>
                              <a:srgbClr val="F70000"/>
                            </a:solidFill>
                            <a:ln w="9525">
                              <a:noFill/>
                              <a:round/>
                              <a:headEnd/>
                              <a:tailEnd/>
                            </a:ln>
                          </p:spPr>
                          <p:txBody>
                            <a:bodyPr/>
                            <a:lstStyle/>
                            <a:p>
                              <a:endParaRPr lang="en-US"/>
                            </a:p>
                          </p:txBody>
                        </p:sp>
                        <p:sp>
                          <p:nvSpPr>
                            <p:cNvPr id="266368" name="Freeform 128"/>
                            <p:cNvSpPr>
                              <a:spLocks/>
                            </p:cNvSpPr>
                            <p:nvPr/>
                          </p:nvSpPr>
                          <p:spPr bwMode="auto">
                            <a:xfrm>
                              <a:off x="1004" y="1039"/>
                              <a:ext cx="8" cy="9"/>
                            </a:xfrm>
                            <a:custGeom>
                              <a:avLst/>
                              <a:gdLst/>
                              <a:ahLst/>
                              <a:cxnLst>
                                <a:cxn ang="0">
                                  <a:pos x="8" y="0"/>
                                </a:cxn>
                                <a:cxn ang="0">
                                  <a:pos x="4" y="0"/>
                                </a:cxn>
                                <a:cxn ang="0">
                                  <a:pos x="0" y="0"/>
                                </a:cxn>
                                <a:cxn ang="0">
                                  <a:pos x="0" y="5"/>
                                </a:cxn>
                                <a:cxn ang="0">
                                  <a:pos x="0" y="9"/>
                                </a:cxn>
                                <a:cxn ang="0">
                                  <a:pos x="4" y="9"/>
                                </a:cxn>
                                <a:cxn ang="0">
                                  <a:pos x="8" y="5"/>
                                </a:cxn>
                                <a:cxn ang="0">
                                  <a:pos x="8" y="0"/>
                                </a:cxn>
                              </a:cxnLst>
                              <a:rect l="0" t="0" r="r" b="b"/>
                              <a:pathLst>
                                <a:path w="8" h="9">
                                  <a:moveTo>
                                    <a:pt x="8" y="0"/>
                                  </a:moveTo>
                                  <a:lnTo>
                                    <a:pt x="4" y="0"/>
                                  </a:lnTo>
                                  <a:lnTo>
                                    <a:pt x="0" y="0"/>
                                  </a:lnTo>
                                  <a:lnTo>
                                    <a:pt x="0" y="5"/>
                                  </a:lnTo>
                                  <a:lnTo>
                                    <a:pt x="0" y="9"/>
                                  </a:lnTo>
                                  <a:lnTo>
                                    <a:pt x="4" y="9"/>
                                  </a:lnTo>
                                  <a:lnTo>
                                    <a:pt x="8" y="5"/>
                                  </a:lnTo>
                                  <a:lnTo>
                                    <a:pt x="8" y="0"/>
                                  </a:lnTo>
                                  <a:close/>
                                </a:path>
                              </a:pathLst>
                            </a:custGeom>
                            <a:solidFill>
                              <a:srgbClr val="FC0000"/>
                            </a:solidFill>
                            <a:ln w="9525">
                              <a:noFill/>
                              <a:round/>
                              <a:headEnd/>
                              <a:tailEnd/>
                            </a:ln>
                          </p:spPr>
                          <p:txBody>
                            <a:bodyPr/>
                            <a:lstStyle/>
                            <a:p>
                              <a:endParaRPr lang="en-US"/>
                            </a:p>
                          </p:txBody>
                        </p:sp>
                      </p:grpSp>
                      <p:sp>
                        <p:nvSpPr>
                          <p:cNvPr id="266369" name="Freeform 129"/>
                          <p:cNvSpPr>
                            <a:spLocks/>
                          </p:cNvSpPr>
                          <p:nvPr/>
                        </p:nvSpPr>
                        <p:spPr bwMode="auto">
                          <a:xfrm>
                            <a:off x="927" y="963"/>
                            <a:ext cx="171" cy="169"/>
                          </a:xfrm>
                          <a:custGeom>
                            <a:avLst/>
                            <a:gdLst/>
                            <a:ahLst/>
                            <a:cxnLst>
                              <a:cxn ang="0">
                                <a:pos x="120" y="5"/>
                              </a:cxn>
                              <a:cxn ang="0">
                                <a:pos x="85" y="0"/>
                              </a:cxn>
                              <a:cxn ang="0">
                                <a:pos x="56" y="5"/>
                              </a:cxn>
                              <a:cxn ang="0">
                                <a:pos x="26" y="22"/>
                              </a:cxn>
                              <a:cxn ang="0">
                                <a:pos x="8" y="47"/>
                              </a:cxn>
                              <a:cxn ang="0">
                                <a:pos x="0" y="81"/>
                              </a:cxn>
                              <a:cxn ang="0">
                                <a:pos x="4" y="110"/>
                              </a:cxn>
                              <a:cxn ang="0">
                                <a:pos x="26" y="140"/>
                              </a:cxn>
                              <a:cxn ang="0">
                                <a:pos x="51" y="161"/>
                              </a:cxn>
                              <a:cxn ang="0">
                                <a:pos x="85" y="169"/>
                              </a:cxn>
                              <a:cxn ang="0">
                                <a:pos x="115" y="161"/>
                              </a:cxn>
                              <a:cxn ang="0">
                                <a:pos x="145" y="144"/>
                              </a:cxn>
                              <a:cxn ang="0">
                                <a:pos x="163" y="114"/>
                              </a:cxn>
                              <a:cxn ang="0">
                                <a:pos x="171" y="81"/>
                              </a:cxn>
                              <a:cxn ang="0">
                                <a:pos x="167" y="51"/>
                              </a:cxn>
                              <a:cxn ang="0">
                                <a:pos x="150" y="26"/>
                              </a:cxn>
                              <a:cxn ang="0">
                                <a:pos x="120" y="5"/>
                              </a:cxn>
                            </a:cxnLst>
                            <a:rect l="0" t="0" r="r" b="b"/>
                            <a:pathLst>
                              <a:path w="171" h="169">
                                <a:moveTo>
                                  <a:pt x="120" y="5"/>
                                </a:moveTo>
                                <a:lnTo>
                                  <a:pt x="85" y="0"/>
                                </a:lnTo>
                                <a:lnTo>
                                  <a:pt x="56" y="5"/>
                                </a:lnTo>
                                <a:lnTo>
                                  <a:pt x="26" y="22"/>
                                </a:lnTo>
                                <a:lnTo>
                                  <a:pt x="8" y="47"/>
                                </a:lnTo>
                                <a:lnTo>
                                  <a:pt x="0" y="81"/>
                                </a:lnTo>
                                <a:lnTo>
                                  <a:pt x="4" y="110"/>
                                </a:lnTo>
                                <a:lnTo>
                                  <a:pt x="26" y="140"/>
                                </a:lnTo>
                                <a:lnTo>
                                  <a:pt x="51" y="161"/>
                                </a:lnTo>
                                <a:lnTo>
                                  <a:pt x="85" y="169"/>
                                </a:lnTo>
                                <a:lnTo>
                                  <a:pt x="115" y="161"/>
                                </a:lnTo>
                                <a:lnTo>
                                  <a:pt x="145" y="144"/>
                                </a:lnTo>
                                <a:lnTo>
                                  <a:pt x="163" y="114"/>
                                </a:lnTo>
                                <a:lnTo>
                                  <a:pt x="171" y="81"/>
                                </a:lnTo>
                                <a:lnTo>
                                  <a:pt x="167" y="51"/>
                                </a:lnTo>
                                <a:lnTo>
                                  <a:pt x="150" y="26"/>
                                </a:lnTo>
                                <a:lnTo>
                                  <a:pt x="120" y="5"/>
                                </a:lnTo>
                                <a:close/>
                              </a:path>
                            </a:pathLst>
                          </a:custGeom>
                          <a:noFill/>
                          <a:ln w="6350">
                            <a:solidFill>
                              <a:srgbClr val="000000"/>
                            </a:solidFill>
                            <a:prstDash val="solid"/>
                            <a:round/>
                            <a:headEnd/>
                            <a:tailEnd/>
                          </a:ln>
                        </p:spPr>
                        <p:txBody>
                          <a:bodyPr/>
                          <a:lstStyle/>
                          <a:p>
                            <a:endParaRPr lang="en-US"/>
                          </a:p>
                        </p:txBody>
                      </p:sp>
                    </p:grpSp>
                    <p:grpSp>
                      <p:nvGrpSpPr>
                        <p:cNvPr id="266539" name="Group 130"/>
                        <p:cNvGrpSpPr>
                          <a:grpSpLocks/>
                        </p:cNvGrpSpPr>
                        <p:nvPr/>
                      </p:nvGrpSpPr>
                      <p:grpSpPr bwMode="auto">
                        <a:xfrm>
                          <a:off x="1034" y="1023"/>
                          <a:ext cx="171" cy="168"/>
                          <a:chOff x="1034" y="1023"/>
                          <a:chExt cx="171" cy="168"/>
                        </a:xfrm>
                      </p:grpSpPr>
                      <p:grpSp>
                        <p:nvGrpSpPr>
                          <p:cNvPr id="266553" name="Group 131"/>
                          <p:cNvGrpSpPr>
                            <a:grpSpLocks/>
                          </p:cNvGrpSpPr>
                          <p:nvPr/>
                        </p:nvGrpSpPr>
                        <p:grpSpPr bwMode="auto">
                          <a:xfrm>
                            <a:off x="1034" y="1023"/>
                            <a:ext cx="171" cy="168"/>
                            <a:chOff x="1034" y="1023"/>
                            <a:chExt cx="171" cy="168"/>
                          </a:xfrm>
                        </p:grpSpPr>
                        <p:sp>
                          <p:nvSpPr>
                            <p:cNvPr id="266372" name="Freeform 132"/>
                            <p:cNvSpPr>
                              <a:spLocks/>
                            </p:cNvSpPr>
                            <p:nvPr/>
                          </p:nvSpPr>
                          <p:spPr bwMode="auto">
                            <a:xfrm>
                              <a:off x="1034" y="1023"/>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0"/>
                                </a:cxn>
                                <a:cxn ang="0">
                                  <a:pos x="141" y="143"/>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0"/>
                                  </a:lnTo>
                                  <a:lnTo>
                                    <a:pt x="141" y="143"/>
                                  </a:lnTo>
                                  <a:lnTo>
                                    <a:pt x="163" y="118"/>
                                  </a:lnTo>
                                  <a:lnTo>
                                    <a:pt x="171" y="84"/>
                                  </a:lnTo>
                                  <a:lnTo>
                                    <a:pt x="163" y="54"/>
                                  </a:lnTo>
                                  <a:lnTo>
                                    <a:pt x="145" y="25"/>
                                  </a:lnTo>
                                  <a:lnTo>
                                    <a:pt x="120" y="8"/>
                                  </a:lnTo>
                                  <a:close/>
                                </a:path>
                              </a:pathLst>
                            </a:custGeom>
                            <a:solidFill>
                              <a:srgbClr val="172F76"/>
                            </a:solidFill>
                            <a:ln w="9525">
                              <a:noFill/>
                              <a:round/>
                              <a:headEnd/>
                              <a:tailEnd/>
                            </a:ln>
                          </p:spPr>
                          <p:txBody>
                            <a:bodyPr/>
                            <a:lstStyle/>
                            <a:p>
                              <a:endParaRPr lang="en-US"/>
                            </a:p>
                          </p:txBody>
                        </p:sp>
                        <p:sp>
                          <p:nvSpPr>
                            <p:cNvPr id="266373" name="Freeform 133"/>
                            <p:cNvSpPr>
                              <a:spLocks/>
                            </p:cNvSpPr>
                            <p:nvPr/>
                          </p:nvSpPr>
                          <p:spPr bwMode="auto">
                            <a:xfrm>
                              <a:off x="1034" y="1027"/>
                              <a:ext cx="158" cy="152"/>
                            </a:xfrm>
                            <a:custGeom>
                              <a:avLst/>
                              <a:gdLst/>
                              <a:ahLst/>
                              <a:cxnLst>
                                <a:cxn ang="0">
                                  <a:pos x="111" y="4"/>
                                </a:cxn>
                                <a:cxn ang="0">
                                  <a:pos x="81" y="0"/>
                                </a:cxn>
                                <a:cxn ang="0">
                                  <a:pos x="51" y="4"/>
                                </a:cxn>
                                <a:cxn ang="0">
                                  <a:pos x="26" y="21"/>
                                </a:cxn>
                                <a:cxn ang="0">
                                  <a:pos x="4" y="46"/>
                                </a:cxn>
                                <a:cxn ang="0">
                                  <a:pos x="0" y="76"/>
                                </a:cxn>
                                <a:cxn ang="0">
                                  <a:pos x="4" y="105"/>
                                </a:cxn>
                                <a:cxn ang="0">
                                  <a:pos x="21" y="131"/>
                                </a:cxn>
                                <a:cxn ang="0">
                                  <a:pos x="47" y="147"/>
                                </a:cxn>
                                <a:cxn ang="0">
                                  <a:pos x="77" y="152"/>
                                </a:cxn>
                                <a:cxn ang="0">
                                  <a:pos x="107" y="147"/>
                                </a:cxn>
                                <a:cxn ang="0">
                                  <a:pos x="133" y="131"/>
                                </a:cxn>
                                <a:cxn ang="0">
                                  <a:pos x="154" y="105"/>
                                </a:cxn>
                                <a:cxn ang="0">
                                  <a:pos x="158" y="76"/>
                                </a:cxn>
                                <a:cxn ang="0">
                                  <a:pos x="154" y="46"/>
                                </a:cxn>
                                <a:cxn ang="0">
                                  <a:pos x="137" y="21"/>
                                </a:cxn>
                                <a:cxn ang="0">
                                  <a:pos x="111" y="4"/>
                                </a:cxn>
                              </a:cxnLst>
                              <a:rect l="0" t="0" r="r" b="b"/>
                              <a:pathLst>
                                <a:path w="158" h="152">
                                  <a:moveTo>
                                    <a:pt x="111" y="4"/>
                                  </a:moveTo>
                                  <a:lnTo>
                                    <a:pt x="81" y="0"/>
                                  </a:lnTo>
                                  <a:lnTo>
                                    <a:pt x="51" y="4"/>
                                  </a:lnTo>
                                  <a:lnTo>
                                    <a:pt x="26" y="21"/>
                                  </a:lnTo>
                                  <a:lnTo>
                                    <a:pt x="4" y="46"/>
                                  </a:lnTo>
                                  <a:lnTo>
                                    <a:pt x="0" y="76"/>
                                  </a:lnTo>
                                  <a:lnTo>
                                    <a:pt x="4" y="105"/>
                                  </a:lnTo>
                                  <a:lnTo>
                                    <a:pt x="21" y="131"/>
                                  </a:lnTo>
                                  <a:lnTo>
                                    <a:pt x="47" y="147"/>
                                  </a:lnTo>
                                  <a:lnTo>
                                    <a:pt x="77" y="152"/>
                                  </a:lnTo>
                                  <a:lnTo>
                                    <a:pt x="107" y="147"/>
                                  </a:lnTo>
                                  <a:lnTo>
                                    <a:pt x="133" y="131"/>
                                  </a:lnTo>
                                  <a:lnTo>
                                    <a:pt x="154" y="105"/>
                                  </a:lnTo>
                                  <a:lnTo>
                                    <a:pt x="158" y="76"/>
                                  </a:lnTo>
                                  <a:lnTo>
                                    <a:pt x="154" y="46"/>
                                  </a:lnTo>
                                  <a:lnTo>
                                    <a:pt x="137" y="21"/>
                                  </a:lnTo>
                                  <a:lnTo>
                                    <a:pt x="111" y="4"/>
                                  </a:lnTo>
                                  <a:close/>
                                </a:path>
                              </a:pathLst>
                            </a:custGeom>
                            <a:solidFill>
                              <a:srgbClr val="18317B"/>
                            </a:solidFill>
                            <a:ln w="9525">
                              <a:noFill/>
                              <a:round/>
                              <a:headEnd/>
                              <a:tailEnd/>
                            </a:ln>
                          </p:spPr>
                          <p:txBody>
                            <a:bodyPr/>
                            <a:lstStyle/>
                            <a:p>
                              <a:endParaRPr lang="en-US"/>
                            </a:p>
                          </p:txBody>
                        </p:sp>
                        <p:sp>
                          <p:nvSpPr>
                            <p:cNvPr id="266374" name="Freeform 134"/>
                            <p:cNvSpPr>
                              <a:spLocks/>
                            </p:cNvSpPr>
                            <p:nvPr/>
                          </p:nvSpPr>
                          <p:spPr bwMode="auto">
                            <a:xfrm>
                              <a:off x="1042" y="1031"/>
                              <a:ext cx="142" cy="139"/>
                            </a:xfrm>
                            <a:custGeom>
                              <a:avLst/>
                              <a:gdLst/>
                              <a:ahLst/>
                              <a:cxnLst>
                                <a:cxn ang="0">
                                  <a:pos x="103" y="8"/>
                                </a:cxn>
                                <a:cxn ang="0">
                                  <a:pos x="73" y="0"/>
                                </a:cxn>
                                <a:cxn ang="0">
                                  <a:pos x="48" y="8"/>
                                </a:cxn>
                                <a:cxn ang="0">
                                  <a:pos x="22" y="21"/>
                                </a:cxn>
                                <a:cxn ang="0">
                                  <a:pos x="5" y="42"/>
                                </a:cxn>
                                <a:cxn ang="0">
                                  <a:pos x="0" y="72"/>
                                </a:cxn>
                                <a:cxn ang="0">
                                  <a:pos x="5" y="97"/>
                                </a:cxn>
                                <a:cxn ang="0">
                                  <a:pos x="18" y="122"/>
                                </a:cxn>
                                <a:cxn ang="0">
                                  <a:pos x="39" y="135"/>
                                </a:cxn>
                                <a:cxn ang="0">
                                  <a:pos x="69" y="139"/>
                                </a:cxn>
                                <a:cxn ang="0">
                                  <a:pos x="95" y="135"/>
                                </a:cxn>
                                <a:cxn ang="0">
                                  <a:pos x="120" y="122"/>
                                </a:cxn>
                                <a:cxn ang="0">
                                  <a:pos x="137" y="101"/>
                                </a:cxn>
                                <a:cxn ang="0">
                                  <a:pos x="142" y="72"/>
                                </a:cxn>
                                <a:cxn ang="0">
                                  <a:pos x="137" y="46"/>
                                </a:cxn>
                                <a:cxn ang="0">
                                  <a:pos x="125" y="21"/>
                                </a:cxn>
                                <a:cxn ang="0">
                                  <a:pos x="103" y="8"/>
                                </a:cxn>
                              </a:cxnLst>
                              <a:rect l="0" t="0" r="r" b="b"/>
                              <a:pathLst>
                                <a:path w="142" h="139">
                                  <a:moveTo>
                                    <a:pt x="103" y="8"/>
                                  </a:moveTo>
                                  <a:lnTo>
                                    <a:pt x="73" y="0"/>
                                  </a:lnTo>
                                  <a:lnTo>
                                    <a:pt x="48" y="8"/>
                                  </a:lnTo>
                                  <a:lnTo>
                                    <a:pt x="22" y="21"/>
                                  </a:lnTo>
                                  <a:lnTo>
                                    <a:pt x="5" y="42"/>
                                  </a:lnTo>
                                  <a:lnTo>
                                    <a:pt x="0" y="72"/>
                                  </a:lnTo>
                                  <a:lnTo>
                                    <a:pt x="5" y="97"/>
                                  </a:lnTo>
                                  <a:lnTo>
                                    <a:pt x="18" y="122"/>
                                  </a:lnTo>
                                  <a:lnTo>
                                    <a:pt x="39" y="135"/>
                                  </a:lnTo>
                                  <a:lnTo>
                                    <a:pt x="69" y="139"/>
                                  </a:lnTo>
                                  <a:lnTo>
                                    <a:pt x="95" y="135"/>
                                  </a:lnTo>
                                  <a:lnTo>
                                    <a:pt x="120" y="122"/>
                                  </a:lnTo>
                                  <a:lnTo>
                                    <a:pt x="137" y="101"/>
                                  </a:lnTo>
                                  <a:lnTo>
                                    <a:pt x="142" y="72"/>
                                  </a:lnTo>
                                  <a:lnTo>
                                    <a:pt x="137" y="46"/>
                                  </a:lnTo>
                                  <a:lnTo>
                                    <a:pt x="125" y="21"/>
                                  </a:lnTo>
                                  <a:lnTo>
                                    <a:pt x="103" y="8"/>
                                  </a:lnTo>
                                  <a:close/>
                                </a:path>
                              </a:pathLst>
                            </a:custGeom>
                            <a:solidFill>
                              <a:srgbClr val="193484"/>
                            </a:solidFill>
                            <a:ln w="9525">
                              <a:noFill/>
                              <a:round/>
                              <a:headEnd/>
                              <a:tailEnd/>
                            </a:ln>
                          </p:spPr>
                          <p:txBody>
                            <a:bodyPr/>
                            <a:lstStyle/>
                            <a:p>
                              <a:endParaRPr lang="en-US"/>
                            </a:p>
                          </p:txBody>
                        </p:sp>
                        <p:sp>
                          <p:nvSpPr>
                            <p:cNvPr id="266375" name="Freeform 135"/>
                            <p:cNvSpPr>
                              <a:spLocks/>
                            </p:cNvSpPr>
                            <p:nvPr/>
                          </p:nvSpPr>
                          <p:spPr bwMode="auto">
                            <a:xfrm>
                              <a:off x="1051" y="1039"/>
                              <a:ext cx="124" cy="123"/>
                            </a:xfrm>
                            <a:custGeom>
                              <a:avLst/>
                              <a:gdLst/>
                              <a:ahLst/>
                              <a:cxnLst>
                                <a:cxn ang="0">
                                  <a:pos x="90" y="9"/>
                                </a:cxn>
                                <a:cxn ang="0">
                                  <a:pos x="68" y="0"/>
                                </a:cxn>
                                <a:cxn ang="0">
                                  <a:pos x="43" y="5"/>
                                </a:cxn>
                                <a:cxn ang="0">
                                  <a:pos x="21" y="17"/>
                                </a:cxn>
                                <a:cxn ang="0">
                                  <a:pos x="4" y="38"/>
                                </a:cxn>
                                <a:cxn ang="0">
                                  <a:pos x="0" y="64"/>
                                </a:cxn>
                                <a:cxn ang="0">
                                  <a:pos x="4" y="85"/>
                                </a:cxn>
                                <a:cxn ang="0">
                                  <a:pos x="17" y="106"/>
                                </a:cxn>
                                <a:cxn ang="0">
                                  <a:pos x="34" y="119"/>
                                </a:cxn>
                                <a:cxn ang="0">
                                  <a:pos x="60" y="123"/>
                                </a:cxn>
                                <a:cxn ang="0">
                                  <a:pos x="86" y="119"/>
                                </a:cxn>
                                <a:cxn ang="0">
                                  <a:pos x="107" y="110"/>
                                </a:cxn>
                                <a:cxn ang="0">
                                  <a:pos x="120" y="89"/>
                                </a:cxn>
                                <a:cxn ang="0">
                                  <a:pos x="124" y="68"/>
                                </a:cxn>
                                <a:cxn ang="0">
                                  <a:pos x="120" y="43"/>
                                </a:cxn>
                                <a:cxn ang="0">
                                  <a:pos x="111" y="22"/>
                                </a:cxn>
                                <a:cxn ang="0">
                                  <a:pos x="90" y="9"/>
                                </a:cxn>
                              </a:cxnLst>
                              <a:rect l="0" t="0" r="r" b="b"/>
                              <a:pathLst>
                                <a:path w="124" h="123">
                                  <a:moveTo>
                                    <a:pt x="90" y="9"/>
                                  </a:moveTo>
                                  <a:lnTo>
                                    <a:pt x="68" y="0"/>
                                  </a:lnTo>
                                  <a:lnTo>
                                    <a:pt x="43" y="5"/>
                                  </a:lnTo>
                                  <a:lnTo>
                                    <a:pt x="21" y="17"/>
                                  </a:lnTo>
                                  <a:lnTo>
                                    <a:pt x="4" y="38"/>
                                  </a:lnTo>
                                  <a:lnTo>
                                    <a:pt x="0" y="64"/>
                                  </a:lnTo>
                                  <a:lnTo>
                                    <a:pt x="4" y="85"/>
                                  </a:lnTo>
                                  <a:lnTo>
                                    <a:pt x="17" y="106"/>
                                  </a:lnTo>
                                  <a:lnTo>
                                    <a:pt x="34" y="119"/>
                                  </a:lnTo>
                                  <a:lnTo>
                                    <a:pt x="60" y="123"/>
                                  </a:lnTo>
                                  <a:lnTo>
                                    <a:pt x="86" y="119"/>
                                  </a:lnTo>
                                  <a:lnTo>
                                    <a:pt x="107" y="110"/>
                                  </a:lnTo>
                                  <a:lnTo>
                                    <a:pt x="120" y="89"/>
                                  </a:lnTo>
                                  <a:lnTo>
                                    <a:pt x="124" y="68"/>
                                  </a:lnTo>
                                  <a:lnTo>
                                    <a:pt x="120" y="43"/>
                                  </a:lnTo>
                                  <a:lnTo>
                                    <a:pt x="111" y="22"/>
                                  </a:lnTo>
                                  <a:lnTo>
                                    <a:pt x="90" y="9"/>
                                  </a:lnTo>
                                  <a:close/>
                                </a:path>
                              </a:pathLst>
                            </a:custGeom>
                            <a:solidFill>
                              <a:srgbClr val="1C3991"/>
                            </a:solidFill>
                            <a:ln w="9525">
                              <a:noFill/>
                              <a:round/>
                              <a:headEnd/>
                              <a:tailEnd/>
                            </a:ln>
                          </p:spPr>
                          <p:txBody>
                            <a:bodyPr/>
                            <a:lstStyle/>
                            <a:p>
                              <a:endParaRPr lang="en-US"/>
                            </a:p>
                          </p:txBody>
                        </p:sp>
                        <p:sp>
                          <p:nvSpPr>
                            <p:cNvPr id="266376" name="Freeform 136"/>
                            <p:cNvSpPr>
                              <a:spLocks/>
                            </p:cNvSpPr>
                            <p:nvPr/>
                          </p:nvSpPr>
                          <p:spPr bwMode="auto">
                            <a:xfrm>
                              <a:off x="1055" y="1044"/>
                              <a:ext cx="116" cy="114"/>
                            </a:xfrm>
                            <a:custGeom>
                              <a:avLst/>
                              <a:gdLst/>
                              <a:ahLst/>
                              <a:cxnLst>
                                <a:cxn ang="0">
                                  <a:pos x="86" y="8"/>
                                </a:cxn>
                                <a:cxn ang="0">
                                  <a:pos x="64" y="0"/>
                                </a:cxn>
                                <a:cxn ang="0">
                                  <a:pos x="39" y="4"/>
                                </a:cxn>
                                <a:cxn ang="0">
                                  <a:pos x="17" y="17"/>
                                </a:cxn>
                                <a:cxn ang="0">
                                  <a:pos x="5" y="33"/>
                                </a:cxn>
                                <a:cxn ang="0">
                                  <a:pos x="0" y="59"/>
                                </a:cxn>
                                <a:cxn ang="0">
                                  <a:pos x="5" y="80"/>
                                </a:cxn>
                                <a:cxn ang="0">
                                  <a:pos x="17" y="97"/>
                                </a:cxn>
                                <a:cxn ang="0">
                                  <a:pos x="35" y="109"/>
                                </a:cxn>
                                <a:cxn ang="0">
                                  <a:pos x="56" y="114"/>
                                </a:cxn>
                                <a:cxn ang="0">
                                  <a:pos x="82" y="109"/>
                                </a:cxn>
                                <a:cxn ang="0">
                                  <a:pos x="99" y="101"/>
                                </a:cxn>
                                <a:cxn ang="0">
                                  <a:pos x="112" y="84"/>
                                </a:cxn>
                                <a:cxn ang="0">
                                  <a:pos x="116" y="63"/>
                                </a:cxn>
                                <a:cxn ang="0">
                                  <a:pos x="112" y="38"/>
                                </a:cxn>
                                <a:cxn ang="0">
                                  <a:pos x="103" y="21"/>
                                </a:cxn>
                                <a:cxn ang="0">
                                  <a:pos x="86" y="8"/>
                                </a:cxn>
                              </a:cxnLst>
                              <a:rect l="0" t="0" r="r" b="b"/>
                              <a:pathLst>
                                <a:path w="116" h="114">
                                  <a:moveTo>
                                    <a:pt x="86" y="8"/>
                                  </a:moveTo>
                                  <a:lnTo>
                                    <a:pt x="64" y="0"/>
                                  </a:lnTo>
                                  <a:lnTo>
                                    <a:pt x="39" y="4"/>
                                  </a:lnTo>
                                  <a:lnTo>
                                    <a:pt x="17" y="17"/>
                                  </a:lnTo>
                                  <a:lnTo>
                                    <a:pt x="5" y="33"/>
                                  </a:lnTo>
                                  <a:lnTo>
                                    <a:pt x="0" y="59"/>
                                  </a:lnTo>
                                  <a:lnTo>
                                    <a:pt x="5" y="80"/>
                                  </a:lnTo>
                                  <a:lnTo>
                                    <a:pt x="17" y="97"/>
                                  </a:lnTo>
                                  <a:lnTo>
                                    <a:pt x="35" y="109"/>
                                  </a:lnTo>
                                  <a:lnTo>
                                    <a:pt x="56" y="114"/>
                                  </a:lnTo>
                                  <a:lnTo>
                                    <a:pt x="82" y="109"/>
                                  </a:lnTo>
                                  <a:lnTo>
                                    <a:pt x="99" y="101"/>
                                  </a:lnTo>
                                  <a:lnTo>
                                    <a:pt x="112" y="84"/>
                                  </a:lnTo>
                                  <a:lnTo>
                                    <a:pt x="116" y="63"/>
                                  </a:lnTo>
                                  <a:lnTo>
                                    <a:pt x="112" y="38"/>
                                  </a:lnTo>
                                  <a:lnTo>
                                    <a:pt x="103" y="21"/>
                                  </a:lnTo>
                                  <a:lnTo>
                                    <a:pt x="86" y="8"/>
                                  </a:lnTo>
                                  <a:close/>
                                </a:path>
                              </a:pathLst>
                            </a:custGeom>
                            <a:solidFill>
                              <a:srgbClr val="2040A1"/>
                            </a:solidFill>
                            <a:ln w="9525">
                              <a:noFill/>
                              <a:round/>
                              <a:headEnd/>
                              <a:tailEnd/>
                            </a:ln>
                          </p:spPr>
                          <p:txBody>
                            <a:bodyPr/>
                            <a:lstStyle/>
                            <a:p>
                              <a:endParaRPr lang="en-US"/>
                            </a:p>
                          </p:txBody>
                        </p:sp>
                        <p:sp>
                          <p:nvSpPr>
                            <p:cNvPr id="266377" name="Freeform 137"/>
                            <p:cNvSpPr>
                              <a:spLocks/>
                            </p:cNvSpPr>
                            <p:nvPr/>
                          </p:nvSpPr>
                          <p:spPr bwMode="auto">
                            <a:xfrm>
                              <a:off x="1064" y="1052"/>
                              <a:ext cx="103" cy="101"/>
                            </a:xfrm>
                            <a:custGeom>
                              <a:avLst/>
                              <a:gdLst/>
                              <a:ahLst/>
                              <a:cxnLst>
                                <a:cxn ang="0">
                                  <a:pos x="73" y="4"/>
                                </a:cxn>
                                <a:cxn ang="0">
                                  <a:pos x="51" y="0"/>
                                </a:cxn>
                                <a:cxn ang="0">
                                  <a:pos x="34" y="4"/>
                                </a:cxn>
                                <a:cxn ang="0">
                                  <a:pos x="17" y="13"/>
                                </a:cxn>
                                <a:cxn ang="0">
                                  <a:pos x="4" y="30"/>
                                </a:cxn>
                                <a:cxn ang="0">
                                  <a:pos x="0" y="51"/>
                                </a:cxn>
                                <a:cxn ang="0">
                                  <a:pos x="4" y="68"/>
                                </a:cxn>
                                <a:cxn ang="0">
                                  <a:pos x="13" y="84"/>
                                </a:cxn>
                                <a:cxn ang="0">
                                  <a:pos x="30" y="97"/>
                                </a:cxn>
                                <a:cxn ang="0">
                                  <a:pos x="51" y="101"/>
                                </a:cxn>
                                <a:cxn ang="0">
                                  <a:pos x="68" y="97"/>
                                </a:cxn>
                                <a:cxn ang="0">
                                  <a:pos x="85" y="89"/>
                                </a:cxn>
                                <a:cxn ang="0">
                                  <a:pos x="98" y="72"/>
                                </a:cxn>
                                <a:cxn ang="0">
                                  <a:pos x="103" y="51"/>
                                </a:cxn>
                                <a:cxn ang="0">
                                  <a:pos x="98" y="34"/>
                                </a:cxn>
                                <a:cxn ang="0">
                                  <a:pos x="90" y="17"/>
                                </a:cxn>
                                <a:cxn ang="0">
                                  <a:pos x="73" y="4"/>
                                </a:cxn>
                              </a:cxnLst>
                              <a:rect l="0" t="0" r="r" b="b"/>
                              <a:pathLst>
                                <a:path w="103" h="101">
                                  <a:moveTo>
                                    <a:pt x="73" y="4"/>
                                  </a:moveTo>
                                  <a:lnTo>
                                    <a:pt x="51" y="0"/>
                                  </a:lnTo>
                                  <a:lnTo>
                                    <a:pt x="34" y="4"/>
                                  </a:lnTo>
                                  <a:lnTo>
                                    <a:pt x="17" y="13"/>
                                  </a:lnTo>
                                  <a:lnTo>
                                    <a:pt x="4" y="30"/>
                                  </a:lnTo>
                                  <a:lnTo>
                                    <a:pt x="0" y="51"/>
                                  </a:lnTo>
                                  <a:lnTo>
                                    <a:pt x="4" y="68"/>
                                  </a:lnTo>
                                  <a:lnTo>
                                    <a:pt x="13" y="84"/>
                                  </a:lnTo>
                                  <a:lnTo>
                                    <a:pt x="30" y="97"/>
                                  </a:lnTo>
                                  <a:lnTo>
                                    <a:pt x="51" y="101"/>
                                  </a:lnTo>
                                  <a:lnTo>
                                    <a:pt x="68" y="97"/>
                                  </a:lnTo>
                                  <a:lnTo>
                                    <a:pt x="85" y="89"/>
                                  </a:lnTo>
                                  <a:lnTo>
                                    <a:pt x="98" y="72"/>
                                  </a:lnTo>
                                  <a:lnTo>
                                    <a:pt x="103" y="51"/>
                                  </a:lnTo>
                                  <a:lnTo>
                                    <a:pt x="98" y="34"/>
                                  </a:lnTo>
                                  <a:lnTo>
                                    <a:pt x="90" y="17"/>
                                  </a:lnTo>
                                  <a:lnTo>
                                    <a:pt x="73" y="4"/>
                                  </a:lnTo>
                                  <a:close/>
                                </a:path>
                              </a:pathLst>
                            </a:custGeom>
                            <a:solidFill>
                              <a:srgbClr val="2347B4"/>
                            </a:solidFill>
                            <a:ln w="9525">
                              <a:noFill/>
                              <a:round/>
                              <a:headEnd/>
                              <a:tailEnd/>
                            </a:ln>
                          </p:spPr>
                          <p:txBody>
                            <a:bodyPr/>
                            <a:lstStyle/>
                            <a:p>
                              <a:endParaRPr lang="en-US"/>
                            </a:p>
                          </p:txBody>
                        </p:sp>
                        <p:sp>
                          <p:nvSpPr>
                            <p:cNvPr id="266378" name="Freeform 138"/>
                            <p:cNvSpPr>
                              <a:spLocks/>
                            </p:cNvSpPr>
                            <p:nvPr/>
                          </p:nvSpPr>
                          <p:spPr bwMode="auto">
                            <a:xfrm>
                              <a:off x="1068" y="1061"/>
                              <a:ext cx="90" cy="84"/>
                            </a:xfrm>
                            <a:custGeom>
                              <a:avLst/>
                              <a:gdLst/>
                              <a:ahLst/>
                              <a:cxnLst>
                                <a:cxn ang="0">
                                  <a:pos x="64" y="4"/>
                                </a:cxn>
                                <a:cxn ang="0">
                                  <a:pos x="47" y="0"/>
                                </a:cxn>
                                <a:cxn ang="0">
                                  <a:pos x="30" y="4"/>
                                </a:cxn>
                                <a:cxn ang="0">
                                  <a:pos x="17" y="12"/>
                                </a:cxn>
                                <a:cxn ang="0">
                                  <a:pos x="4" y="25"/>
                                </a:cxn>
                                <a:cxn ang="0">
                                  <a:pos x="0" y="42"/>
                                </a:cxn>
                                <a:cxn ang="0">
                                  <a:pos x="4" y="59"/>
                                </a:cxn>
                                <a:cxn ang="0">
                                  <a:pos x="13" y="71"/>
                                </a:cxn>
                                <a:cxn ang="0">
                                  <a:pos x="26" y="80"/>
                                </a:cxn>
                                <a:cxn ang="0">
                                  <a:pos x="43" y="84"/>
                                </a:cxn>
                                <a:cxn ang="0">
                                  <a:pos x="60" y="80"/>
                                </a:cxn>
                                <a:cxn ang="0">
                                  <a:pos x="73" y="71"/>
                                </a:cxn>
                                <a:cxn ang="0">
                                  <a:pos x="86" y="59"/>
                                </a:cxn>
                                <a:cxn ang="0">
                                  <a:pos x="90" y="42"/>
                                </a:cxn>
                                <a:cxn ang="0">
                                  <a:pos x="86" y="25"/>
                                </a:cxn>
                                <a:cxn ang="0">
                                  <a:pos x="77" y="12"/>
                                </a:cxn>
                                <a:cxn ang="0">
                                  <a:pos x="64" y="4"/>
                                </a:cxn>
                              </a:cxnLst>
                              <a:rect l="0" t="0" r="r" b="b"/>
                              <a:pathLst>
                                <a:path w="90" h="84">
                                  <a:moveTo>
                                    <a:pt x="64" y="4"/>
                                  </a:moveTo>
                                  <a:lnTo>
                                    <a:pt x="47" y="0"/>
                                  </a:lnTo>
                                  <a:lnTo>
                                    <a:pt x="30" y="4"/>
                                  </a:lnTo>
                                  <a:lnTo>
                                    <a:pt x="17" y="12"/>
                                  </a:lnTo>
                                  <a:lnTo>
                                    <a:pt x="4" y="25"/>
                                  </a:lnTo>
                                  <a:lnTo>
                                    <a:pt x="0" y="42"/>
                                  </a:lnTo>
                                  <a:lnTo>
                                    <a:pt x="4" y="59"/>
                                  </a:lnTo>
                                  <a:lnTo>
                                    <a:pt x="13" y="71"/>
                                  </a:lnTo>
                                  <a:lnTo>
                                    <a:pt x="26" y="80"/>
                                  </a:lnTo>
                                  <a:lnTo>
                                    <a:pt x="43" y="84"/>
                                  </a:lnTo>
                                  <a:lnTo>
                                    <a:pt x="60" y="80"/>
                                  </a:lnTo>
                                  <a:lnTo>
                                    <a:pt x="73" y="71"/>
                                  </a:lnTo>
                                  <a:lnTo>
                                    <a:pt x="86" y="59"/>
                                  </a:lnTo>
                                  <a:lnTo>
                                    <a:pt x="90" y="42"/>
                                  </a:lnTo>
                                  <a:lnTo>
                                    <a:pt x="86" y="25"/>
                                  </a:lnTo>
                                  <a:lnTo>
                                    <a:pt x="77" y="12"/>
                                  </a:lnTo>
                                  <a:lnTo>
                                    <a:pt x="64" y="4"/>
                                  </a:lnTo>
                                  <a:close/>
                                </a:path>
                              </a:pathLst>
                            </a:custGeom>
                            <a:solidFill>
                              <a:srgbClr val="274FC6"/>
                            </a:solidFill>
                            <a:ln w="9525">
                              <a:noFill/>
                              <a:round/>
                              <a:headEnd/>
                              <a:tailEnd/>
                            </a:ln>
                          </p:spPr>
                          <p:txBody>
                            <a:bodyPr/>
                            <a:lstStyle/>
                            <a:p>
                              <a:endParaRPr lang="en-US"/>
                            </a:p>
                          </p:txBody>
                        </p:sp>
                        <p:sp>
                          <p:nvSpPr>
                            <p:cNvPr id="266379" name="Freeform 139"/>
                            <p:cNvSpPr>
                              <a:spLocks/>
                            </p:cNvSpPr>
                            <p:nvPr/>
                          </p:nvSpPr>
                          <p:spPr bwMode="auto">
                            <a:xfrm>
                              <a:off x="1081" y="1069"/>
                              <a:ext cx="68" cy="67"/>
                            </a:xfrm>
                            <a:custGeom>
                              <a:avLst/>
                              <a:gdLst/>
                              <a:ahLst/>
                              <a:cxnLst>
                                <a:cxn ang="0">
                                  <a:pos x="47" y="4"/>
                                </a:cxn>
                                <a:cxn ang="0">
                                  <a:pos x="34" y="0"/>
                                </a:cxn>
                                <a:cxn ang="0">
                                  <a:pos x="21" y="4"/>
                                </a:cxn>
                                <a:cxn ang="0">
                                  <a:pos x="9" y="8"/>
                                </a:cxn>
                                <a:cxn ang="0">
                                  <a:pos x="0" y="21"/>
                                </a:cxn>
                                <a:cxn ang="0">
                                  <a:pos x="0" y="46"/>
                                </a:cxn>
                                <a:cxn ang="0">
                                  <a:pos x="9" y="59"/>
                                </a:cxn>
                                <a:cxn ang="0">
                                  <a:pos x="17" y="63"/>
                                </a:cxn>
                                <a:cxn ang="0">
                                  <a:pos x="30" y="67"/>
                                </a:cxn>
                                <a:cxn ang="0">
                                  <a:pos x="43" y="63"/>
                                </a:cxn>
                                <a:cxn ang="0">
                                  <a:pos x="56" y="59"/>
                                </a:cxn>
                                <a:cxn ang="0">
                                  <a:pos x="64" y="46"/>
                                </a:cxn>
                                <a:cxn ang="0">
                                  <a:pos x="68" y="34"/>
                                </a:cxn>
                                <a:cxn ang="0">
                                  <a:pos x="64" y="21"/>
                                </a:cxn>
                                <a:cxn ang="0">
                                  <a:pos x="60" y="8"/>
                                </a:cxn>
                                <a:cxn ang="0">
                                  <a:pos x="47" y="4"/>
                                </a:cxn>
                              </a:cxnLst>
                              <a:rect l="0" t="0" r="r" b="b"/>
                              <a:pathLst>
                                <a:path w="68" h="67">
                                  <a:moveTo>
                                    <a:pt x="47" y="4"/>
                                  </a:moveTo>
                                  <a:lnTo>
                                    <a:pt x="34" y="0"/>
                                  </a:lnTo>
                                  <a:lnTo>
                                    <a:pt x="21" y="4"/>
                                  </a:lnTo>
                                  <a:lnTo>
                                    <a:pt x="9" y="8"/>
                                  </a:lnTo>
                                  <a:lnTo>
                                    <a:pt x="0" y="21"/>
                                  </a:lnTo>
                                  <a:lnTo>
                                    <a:pt x="0" y="46"/>
                                  </a:lnTo>
                                  <a:lnTo>
                                    <a:pt x="9" y="59"/>
                                  </a:lnTo>
                                  <a:lnTo>
                                    <a:pt x="17" y="63"/>
                                  </a:lnTo>
                                  <a:lnTo>
                                    <a:pt x="30" y="67"/>
                                  </a:lnTo>
                                  <a:lnTo>
                                    <a:pt x="43" y="63"/>
                                  </a:lnTo>
                                  <a:lnTo>
                                    <a:pt x="56" y="59"/>
                                  </a:lnTo>
                                  <a:lnTo>
                                    <a:pt x="64" y="46"/>
                                  </a:lnTo>
                                  <a:lnTo>
                                    <a:pt x="68" y="34"/>
                                  </a:lnTo>
                                  <a:lnTo>
                                    <a:pt x="64" y="21"/>
                                  </a:lnTo>
                                  <a:lnTo>
                                    <a:pt x="60" y="8"/>
                                  </a:lnTo>
                                  <a:lnTo>
                                    <a:pt x="47" y="4"/>
                                  </a:lnTo>
                                  <a:close/>
                                </a:path>
                              </a:pathLst>
                            </a:custGeom>
                            <a:solidFill>
                              <a:srgbClr val="2B56D7"/>
                            </a:solidFill>
                            <a:ln w="9525">
                              <a:noFill/>
                              <a:round/>
                              <a:headEnd/>
                              <a:tailEnd/>
                            </a:ln>
                          </p:spPr>
                          <p:txBody>
                            <a:bodyPr/>
                            <a:lstStyle/>
                            <a:p>
                              <a:endParaRPr lang="en-US"/>
                            </a:p>
                          </p:txBody>
                        </p:sp>
                        <p:sp>
                          <p:nvSpPr>
                            <p:cNvPr id="266380" name="Freeform 140"/>
                            <p:cNvSpPr>
                              <a:spLocks/>
                            </p:cNvSpPr>
                            <p:nvPr/>
                          </p:nvSpPr>
                          <p:spPr bwMode="auto">
                            <a:xfrm>
                              <a:off x="1085" y="1073"/>
                              <a:ext cx="60" cy="59"/>
                            </a:xfrm>
                            <a:custGeom>
                              <a:avLst/>
                              <a:gdLst/>
                              <a:ahLst/>
                              <a:cxnLst>
                                <a:cxn ang="0">
                                  <a:pos x="43" y="4"/>
                                </a:cxn>
                                <a:cxn ang="0">
                                  <a:pos x="30" y="0"/>
                                </a:cxn>
                                <a:cxn ang="0">
                                  <a:pos x="17" y="4"/>
                                </a:cxn>
                                <a:cxn ang="0">
                                  <a:pos x="0" y="17"/>
                                </a:cxn>
                                <a:cxn ang="0">
                                  <a:pos x="0" y="42"/>
                                </a:cxn>
                                <a:cxn ang="0">
                                  <a:pos x="9" y="51"/>
                                </a:cxn>
                                <a:cxn ang="0">
                                  <a:pos x="17" y="55"/>
                                </a:cxn>
                                <a:cxn ang="0">
                                  <a:pos x="30" y="59"/>
                                </a:cxn>
                                <a:cxn ang="0">
                                  <a:pos x="39" y="55"/>
                                </a:cxn>
                                <a:cxn ang="0">
                                  <a:pos x="52" y="51"/>
                                </a:cxn>
                                <a:cxn ang="0">
                                  <a:pos x="56" y="42"/>
                                </a:cxn>
                                <a:cxn ang="0">
                                  <a:pos x="60" y="30"/>
                                </a:cxn>
                                <a:cxn ang="0">
                                  <a:pos x="56" y="17"/>
                                </a:cxn>
                                <a:cxn ang="0">
                                  <a:pos x="52" y="9"/>
                                </a:cxn>
                                <a:cxn ang="0">
                                  <a:pos x="43" y="4"/>
                                </a:cxn>
                              </a:cxnLst>
                              <a:rect l="0" t="0" r="r" b="b"/>
                              <a:pathLst>
                                <a:path w="60" h="59">
                                  <a:moveTo>
                                    <a:pt x="43" y="4"/>
                                  </a:moveTo>
                                  <a:lnTo>
                                    <a:pt x="30" y="0"/>
                                  </a:lnTo>
                                  <a:lnTo>
                                    <a:pt x="17" y="4"/>
                                  </a:lnTo>
                                  <a:lnTo>
                                    <a:pt x="0" y="17"/>
                                  </a:lnTo>
                                  <a:lnTo>
                                    <a:pt x="0" y="42"/>
                                  </a:lnTo>
                                  <a:lnTo>
                                    <a:pt x="9" y="51"/>
                                  </a:lnTo>
                                  <a:lnTo>
                                    <a:pt x="17" y="55"/>
                                  </a:lnTo>
                                  <a:lnTo>
                                    <a:pt x="30" y="59"/>
                                  </a:lnTo>
                                  <a:lnTo>
                                    <a:pt x="39" y="55"/>
                                  </a:lnTo>
                                  <a:lnTo>
                                    <a:pt x="52" y="51"/>
                                  </a:lnTo>
                                  <a:lnTo>
                                    <a:pt x="56" y="42"/>
                                  </a:lnTo>
                                  <a:lnTo>
                                    <a:pt x="60" y="30"/>
                                  </a:lnTo>
                                  <a:lnTo>
                                    <a:pt x="56" y="17"/>
                                  </a:lnTo>
                                  <a:lnTo>
                                    <a:pt x="52" y="9"/>
                                  </a:lnTo>
                                  <a:lnTo>
                                    <a:pt x="43" y="4"/>
                                  </a:lnTo>
                                  <a:close/>
                                </a:path>
                              </a:pathLst>
                            </a:custGeom>
                            <a:solidFill>
                              <a:srgbClr val="2D5BE5"/>
                            </a:solidFill>
                            <a:ln w="9525">
                              <a:noFill/>
                              <a:round/>
                              <a:headEnd/>
                              <a:tailEnd/>
                            </a:ln>
                          </p:spPr>
                          <p:txBody>
                            <a:bodyPr/>
                            <a:lstStyle/>
                            <a:p>
                              <a:endParaRPr lang="en-US"/>
                            </a:p>
                          </p:txBody>
                        </p:sp>
                        <p:sp>
                          <p:nvSpPr>
                            <p:cNvPr id="266381" name="Freeform 141"/>
                            <p:cNvSpPr>
                              <a:spLocks/>
                            </p:cNvSpPr>
                            <p:nvPr/>
                          </p:nvSpPr>
                          <p:spPr bwMode="auto">
                            <a:xfrm>
                              <a:off x="1094" y="1082"/>
                              <a:ext cx="43" cy="42"/>
                            </a:xfrm>
                            <a:custGeom>
                              <a:avLst/>
                              <a:gdLst/>
                              <a:ahLst/>
                              <a:cxnLst>
                                <a:cxn ang="0">
                                  <a:pos x="30" y="0"/>
                                </a:cxn>
                                <a:cxn ang="0">
                                  <a:pos x="13" y="0"/>
                                </a:cxn>
                                <a:cxn ang="0">
                                  <a:pos x="0" y="12"/>
                                </a:cxn>
                                <a:cxn ang="0">
                                  <a:pos x="0" y="29"/>
                                </a:cxn>
                                <a:cxn ang="0">
                                  <a:pos x="13" y="42"/>
                                </a:cxn>
                                <a:cxn ang="0">
                                  <a:pos x="30" y="42"/>
                                </a:cxn>
                                <a:cxn ang="0">
                                  <a:pos x="43" y="29"/>
                                </a:cxn>
                                <a:cxn ang="0">
                                  <a:pos x="43" y="12"/>
                                </a:cxn>
                                <a:cxn ang="0">
                                  <a:pos x="30" y="0"/>
                                </a:cxn>
                              </a:cxnLst>
                              <a:rect l="0" t="0" r="r" b="b"/>
                              <a:pathLst>
                                <a:path w="43" h="42">
                                  <a:moveTo>
                                    <a:pt x="30" y="0"/>
                                  </a:moveTo>
                                  <a:lnTo>
                                    <a:pt x="13" y="0"/>
                                  </a:lnTo>
                                  <a:lnTo>
                                    <a:pt x="0" y="12"/>
                                  </a:lnTo>
                                  <a:lnTo>
                                    <a:pt x="0" y="29"/>
                                  </a:lnTo>
                                  <a:lnTo>
                                    <a:pt x="13" y="42"/>
                                  </a:lnTo>
                                  <a:lnTo>
                                    <a:pt x="30" y="42"/>
                                  </a:lnTo>
                                  <a:lnTo>
                                    <a:pt x="43" y="29"/>
                                  </a:lnTo>
                                  <a:lnTo>
                                    <a:pt x="43" y="12"/>
                                  </a:lnTo>
                                  <a:lnTo>
                                    <a:pt x="30" y="0"/>
                                  </a:lnTo>
                                  <a:close/>
                                </a:path>
                              </a:pathLst>
                            </a:custGeom>
                            <a:solidFill>
                              <a:srgbClr val="2F60F0"/>
                            </a:solidFill>
                            <a:ln w="9525">
                              <a:noFill/>
                              <a:round/>
                              <a:headEnd/>
                              <a:tailEnd/>
                            </a:ln>
                          </p:spPr>
                          <p:txBody>
                            <a:bodyPr/>
                            <a:lstStyle/>
                            <a:p>
                              <a:endParaRPr lang="en-US"/>
                            </a:p>
                          </p:txBody>
                        </p:sp>
                        <p:sp>
                          <p:nvSpPr>
                            <p:cNvPr id="266382" name="Freeform 142"/>
                            <p:cNvSpPr>
                              <a:spLocks/>
                            </p:cNvSpPr>
                            <p:nvPr/>
                          </p:nvSpPr>
                          <p:spPr bwMode="auto">
                            <a:xfrm>
                              <a:off x="1102" y="1090"/>
                              <a:ext cx="26" cy="25"/>
                            </a:xfrm>
                            <a:custGeom>
                              <a:avLst/>
                              <a:gdLst/>
                              <a:ahLst/>
                              <a:cxnLst>
                                <a:cxn ang="0">
                                  <a:pos x="17" y="0"/>
                                </a:cxn>
                                <a:cxn ang="0">
                                  <a:pos x="9" y="0"/>
                                </a:cxn>
                                <a:cxn ang="0">
                                  <a:pos x="0" y="9"/>
                                </a:cxn>
                                <a:cxn ang="0">
                                  <a:pos x="0" y="17"/>
                                </a:cxn>
                                <a:cxn ang="0">
                                  <a:pos x="5" y="25"/>
                                </a:cxn>
                                <a:cxn ang="0">
                                  <a:pos x="17" y="25"/>
                                </a:cxn>
                                <a:cxn ang="0">
                                  <a:pos x="26" y="17"/>
                                </a:cxn>
                                <a:cxn ang="0">
                                  <a:pos x="26" y="9"/>
                                </a:cxn>
                                <a:cxn ang="0">
                                  <a:pos x="17" y="0"/>
                                </a:cxn>
                              </a:cxnLst>
                              <a:rect l="0" t="0" r="r" b="b"/>
                              <a:pathLst>
                                <a:path w="26" h="25">
                                  <a:moveTo>
                                    <a:pt x="17" y="0"/>
                                  </a:moveTo>
                                  <a:lnTo>
                                    <a:pt x="9" y="0"/>
                                  </a:lnTo>
                                  <a:lnTo>
                                    <a:pt x="0" y="9"/>
                                  </a:lnTo>
                                  <a:lnTo>
                                    <a:pt x="0" y="17"/>
                                  </a:lnTo>
                                  <a:lnTo>
                                    <a:pt x="5" y="25"/>
                                  </a:lnTo>
                                  <a:lnTo>
                                    <a:pt x="17" y="25"/>
                                  </a:lnTo>
                                  <a:lnTo>
                                    <a:pt x="26" y="17"/>
                                  </a:lnTo>
                                  <a:lnTo>
                                    <a:pt x="26" y="9"/>
                                  </a:lnTo>
                                  <a:lnTo>
                                    <a:pt x="17" y="0"/>
                                  </a:lnTo>
                                  <a:close/>
                                </a:path>
                              </a:pathLst>
                            </a:custGeom>
                            <a:solidFill>
                              <a:srgbClr val="3163F7"/>
                            </a:solidFill>
                            <a:ln w="9525">
                              <a:noFill/>
                              <a:round/>
                              <a:headEnd/>
                              <a:tailEnd/>
                            </a:ln>
                          </p:spPr>
                          <p:txBody>
                            <a:bodyPr/>
                            <a:lstStyle/>
                            <a:p>
                              <a:endParaRPr lang="en-US"/>
                            </a:p>
                          </p:txBody>
                        </p:sp>
                        <p:sp>
                          <p:nvSpPr>
                            <p:cNvPr id="266383" name="Freeform 143"/>
                            <p:cNvSpPr>
                              <a:spLocks/>
                            </p:cNvSpPr>
                            <p:nvPr/>
                          </p:nvSpPr>
                          <p:spPr bwMode="auto">
                            <a:xfrm>
                              <a:off x="1111" y="1099"/>
                              <a:ext cx="8" cy="8"/>
                            </a:xfrm>
                            <a:custGeom>
                              <a:avLst/>
                              <a:gdLst/>
                              <a:ahLst/>
                              <a:cxnLst>
                                <a:cxn ang="0">
                                  <a:pos x="8" y="0"/>
                                </a:cxn>
                                <a:cxn ang="0">
                                  <a:pos x="4" y="0"/>
                                </a:cxn>
                                <a:cxn ang="0">
                                  <a:pos x="0" y="0"/>
                                </a:cxn>
                                <a:cxn ang="0">
                                  <a:pos x="0" y="4"/>
                                </a:cxn>
                                <a:cxn ang="0">
                                  <a:pos x="0" y="8"/>
                                </a:cxn>
                                <a:cxn ang="0">
                                  <a:pos x="4" y="8"/>
                                </a:cxn>
                                <a:cxn ang="0">
                                  <a:pos x="8" y="8"/>
                                </a:cxn>
                                <a:cxn ang="0">
                                  <a:pos x="8" y="4"/>
                                </a:cxn>
                                <a:cxn ang="0">
                                  <a:pos x="8" y="0"/>
                                </a:cxn>
                              </a:cxnLst>
                              <a:rect l="0" t="0" r="r" b="b"/>
                              <a:pathLst>
                                <a:path w="8" h="8">
                                  <a:moveTo>
                                    <a:pt x="8" y="0"/>
                                  </a:moveTo>
                                  <a:lnTo>
                                    <a:pt x="4" y="0"/>
                                  </a:lnTo>
                                  <a:lnTo>
                                    <a:pt x="0" y="0"/>
                                  </a:lnTo>
                                  <a:lnTo>
                                    <a:pt x="0" y="4"/>
                                  </a:lnTo>
                                  <a:lnTo>
                                    <a:pt x="0" y="8"/>
                                  </a:lnTo>
                                  <a:lnTo>
                                    <a:pt x="4" y="8"/>
                                  </a:lnTo>
                                  <a:lnTo>
                                    <a:pt x="8" y="8"/>
                                  </a:lnTo>
                                  <a:lnTo>
                                    <a:pt x="8" y="4"/>
                                  </a:lnTo>
                                  <a:lnTo>
                                    <a:pt x="8" y="0"/>
                                  </a:lnTo>
                                  <a:close/>
                                </a:path>
                              </a:pathLst>
                            </a:custGeom>
                            <a:solidFill>
                              <a:srgbClr val="3264FC"/>
                            </a:solidFill>
                            <a:ln w="9525">
                              <a:noFill/>
                              <a:round/>
                              <a:headEnd/>
                              <a:tailEnd/>
                            </a:ln>
                          </p:spPr>
                          <p:txBody>
                            <a:bodyPr/>
                            <a:lstStyle/>
                            <a:p>
                              <a:endParaRPr lang="en-US"/>
                            </a:p>
                          </p:txBody>
                        </p:sp>
                      </p:grpSp>
                      <p:sp>
                        <p:nvSpPr>
                          <p:cNvPr id="266384" name="Freeform 144"/>
                          <p:cNvSpPr>
                            <a:spLocks/>
                          </p:cNvSpPr>
                          <p:nvPr/>
                        </p:nvSpPr>
                        <p:spPr bwMode="auto">
                          <a:xfrm>
                            <a:off x="1034" y="1023"/>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0"/>
                              </a:cxn>
                              <a:cxn ang="0">
                                <a:pos x="141" y="143"/>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0"/>
                                </a:lnTo>
                                <a:lnTo>
                                  <a:pt x="141" y="143"/>
                                </a:lnTo>
                                <a:lnTo>
                                  <a:pt x="163" y="118"/>
                                </a:lnTo>
                                <a:lnTo>
                                  <a:pt x="171" y="84"/>
                                </a:lnTo>
                                <a:lnTo>
                                  <a:pt x="163" y="54"/>
                                </a:lnTo>
                                <a:lnTo>
                                  <a:pt x="145" y="25"/>
                                </a:lnTo>
                                <a:lnTo>
                                  <a:pt x="120" y="8"/>
                                </a:lnTo>
                                <a:close/>
                              </a:path>
                            </a:pathLst>
                          </a:custGeom>
                          <a:noFill/>
                          <a:ln w="6350">
                            <a:solidFill>
                              <a:srgbClr val="000000"/>
                            </a:solidFill>
                            <a:prstDash val="solid"/>
                            <a:round/>
                            <a:headEnd/>
                            <a:tailEnd/>
                          </a:ln>
                        </p:spPr>
                        <p:txBody>
                          <a:bodyPr/>
                          <a:lstStyle/>
                          <a:p>
                            <a:endParaRPr lang="en-US"/>
                          </a:p>
                        </p:txBody>
                      </p:sp>
                    </p:grpSp>
                  </p:grpSp>
                  <p:grpSp>
                    <p:nvGrpSpPr>
                      <p:cNvPr id="266554" name="Group 510"/>
                      <p:cNvGrpSpPr>
                        <a:grpSpLocks/>
                      </p:cNvGrpSpPr>
                      <p:nvPr/>
                    </p:nvGrpSpPr>
                    <p:grpSpPr bwMode="auto">
                      <a:xfrm>
                        <a:off x="3090" y="2468"/>
                        <a:ext cx="308" cy="295"/>
                        <a:chOff x="931" y="985"/>
                        <a:chExt cx="308" cy="295"/>
                      </a:xfrm>
                    </p:grpSpPr>
                    <p:grpSp>
                      <p:nvGrpSpPr>
                        <p:cNvPr id="266568" name="Group 511"/>
                        <p:cNvGrpSpPr>
                          <a:grpSpLocks/>
                        </p:cNvGrpSpPr>
                        <p:nvPr/>
                      </p:nvGrpSpPr>
                      <p:grpSpPr bwMode="auto">
                        <a:xfrm>
                          <a:off x="1055" y="985"/>
                          <a:ext cx="176" cy="173"/>
                          <a:chOff x="1055" y="985"/>
                          <a:chExt cx="176" cy="173"/>
                        </a:xfrm>
                      </p:grpSpPr>
                      <p:grpSp>
                        <p:nvGrpSpPr>
                          <p:cNvPr id="266569" name="Group 512"/>
                          <p:cNvGrpSpPr>
                            <a:grpSpLocks/>
                          </p:cNvGrpSpPr>
                          <p:nvPr/>
                        </p:nvGrpSpPr>
                        <p:grpSpPr bwMode="auto">
                          <a:xfrm>
                            <a:off x="1055" y="985"/>
                            <a:ext cx="176" cy="173"/>
                            <a:chOff x="1055" y="985"/>
                            <a:chExt cx="176" cy="173"/>
                          </a:xfrm>
                        </p:grpSpPr>
                        <p:sp>
                          <p:nvSpPr>
                            <p:cNvPr id="266753" name="Freeform 513"/>
                            <p:cNvSpPr>
                              <a:spLocks/>
                            </p:cNvSpPr>
                            <p:nvPr/>
                          </p:nvSpPr>
                          <p:spPr bwMode="auto">
                            <a:xfrm>
                              <a:off x="1055" y="985"/>
                              <a:ext cx="176" cy="173"/>
                            </a:xfrm>
                            <a:custGeom>
                              <a:avLst/>
                              <a:gdLst/>
                              <a:ahLst/>
                              <a:cxnLst>
                                <a:cxn ang="0">
                                  <a:pos x="129" y="12"/>
                                </a:cxn>
                                <a:cxn ang="0">
                                  <a:pos x="94" y="0"/>
                                </a:cxn>
                                <a:cxn ang="0">
                                  <a:pos x="64" y="4"/>
                                </a:cxn>
                                <a:cxn ang="0">
                                  <a:pos x="35" y="21"/>
                                </a:cxn>
                                <a:cxn ang="0">
                                  <a:pos x="9" y="46"/>
                                </a:cxn>
                                <a:cxn ang="0">
                                  <a:pos x="0" y="80"/>
                                </a:cxn>
                                <a:cxn ang="0">
                                  <a:pos x="5" y="114"/>
                                </a:cxn>
                                <a:cxn ang="0">
                                  <a:pos x="22" y="143"/>
                                </a:cxn>
                                <a:cxn ang="0">
                                  <a:pos x="47" y="164"/>
                                </a:cxn>
                                <a:cxn ang="0">
                                  <a:pos x="82" y="173"/>
                                </a:cxn>
                                <a:cxn ang="0">
                                  <a:pos x="112" y="168"/>
                                </a:cxn>
                                <a:cxn ang="0">
                                  <a:pos x="142" y="151"/>
                                </a:cxn>
                                <a:cxn ang="0">
                                  <a:pos x="163" y="126"/>
                                </a:cxn>
                                <a:cxn ang="0">
                                  <a:pos x="176" y="92"/>
                                </a:cxn>
                                <a:cxn ang="0">
                                  <a:pos x="171" y="63"/>
                                </a:cxn>
                                <a:cxn ang="0">
                                  <a:pos x="154" y="33"/>
                                </a:cxn>
                                <a:cxn ang="0">
                                  <a:pos x="129" y="12"/>
                                </a:cxn>
                              </a:cxnLst>
                              <a:rect l="0" t="0" r="r" b="b"/>
                              <a:pathLst>
                                <a:path w="176" h="173">
                                  <a:moveTo>
                                    <a:pt x="129" y="12"/>
                                  </a:moveTo>
                                  <a:lnTo>
                                    <a:pt x="94" y="0"/>
                                  </a:lnTo>
                                  <a:lnTo>
                                    <a:pt x="64" y="4"/>
                                  </a:lnTo>
                                  <a:lnTo>
                                    <a:pt x="35" y="21"/>
                                  </a:lnTo>
                                  <a:lnTo>
                                    <a:pt x="9" y="46"/>
                                  </a:lnTo>
                                  <a:lnTo>
                                    <a:pt x="0" y="80"/>
                                  </a:lnTo>
                                  <a:lnTo>
                                    <a:pt x="5" y="114"/>
                                  </a:lnTo>
                                  <a:lnTo>
                                    <a:pt x="22" y="143"/>
                                  </a:lnTo>
                                  <a:lnTo>
                                    <a:pt x="47" y="164"/>
                                  </a:lnTo>
                                  <a:lnTo>
                                    <a:pt x="82" y="173"/>
                                  </a:lnTo>
                                  <a:lnTo>
                                    <a:pt x="112" y="168"/>
                                  </a:lnTo>
                                  <a:lnTo>
                                    <a:pt x="142" y="151"/>
                                  </a:lnTo>
                                  <a:lnTo>
                                    <a:pt x="163" y="126"/>
                                  </a:lnTo>
                                  <a:lnTo>
                                    <a:pt x="176" y="92"/>
                                  </a:lnTo>
                                  <a:lnTo>
                                    <a:pt x="171" y="63"/>
                                  </a:lnTo>
                                  <a:lnTo>
                                    <a:pt x="154" y="33"/>
                                  </a:lnTo>
                                  <a:lnTo>
                                    <a:pt x="129" y="12"/>
                                  </a:lnTo>
                                  <a:close/>
                                </a:path>
                              </a:pathLst>
                            </a:custGeom>
                            <a:solidFill>
                              <a:srgbClr val="760000"/>
                            </a:solidFill>
                            <a:ln w="9525">
                              <a:noFill/>
                              <a:round/>
                              <a:headEnd/>
                              <a:tailEnd/>
                            </a:ln>
                          </p:spPr>
                          <p:txBody>
                            <a:bodyPr/>
                            <a:lstStyle/>
                            <a:p>
                              <a:endParaRPr lang="en-US"/>
                            </a:p>
                          </p:txBody>
                        </p:sp>
                        <p:sp>
                          <p:nvSpPr>
                            <p:cNvPr id="266754" name="Freeform 514"/>
                            <p:cNvSpPr>
                              <a:spLocks/>
                            </p:cNvSpPr>
                            <p:nvPr/>
                          </p:nvSpPr>
                          <p:spPr bwMode="auto">
                            <a:xfrm>
                              <a:off x="1060" y="985"/>
                              <a:ext cx="162" cy="164"/>
                            </a:xfrm>
                            <a:custGeom>
                              <a:avLst/>
                              <a:gdLst/>
                              <a:ahLst/>
                              <a:cxnLst>
                                <a:cxn ang="0">
                                  <a:pos x="119" y="8"/>
                                </a:cxn>
                                <a:cxn ang="0">
                                  <a:pos x="89" y="0"/>
                                </a:cxn>
                                <a:cxn ang="0">
                                  <a:pos x="59" y="4"/>
                                </a:cxn>
                                <a:cxn ang="0">
                                  <a:pos x="30" y="16"/>
                                </a:cxn>
                                <a:cxn ang="0">
                                  <a:pos x="8" y="42"/>
                                </a:cxn>
                                <a:cxn ang="0">
                                  <a:pos x="0" y="71"/>
                                </a:cxn>
                                <a:cxn ang="0">
                                  <a:pos x="0" y="105"/>
                                </a:cxn>
                                <a:cxn ang="0">
                                  <a:pos x="17" y="130"/>
                                </a:cxn>
                                <a:cxn ang="0">
                                  <a:pos x="42" y="151"/>
                                </a:cxn>
                                <a:cxn ang="0">
                                  <a:pos x="72" y="164"/>
                                </a:cxn>
                                <a:cxn ang="0">
                                  <a:pos x="107" y="160"/>
                                </a:cxn>
                                <a:cxn ang="0">
                                  <a:pos x="132" y="147"/>
                                </a:cxn>
                                <a:cxn ang="0">
                                  <a:pos x="154" y="122"/>
                                </a:cxn>
                                <a:cxn ang="0">
                                  <a:pos x="162" y="88"/>
                                </a:cxn>
                                <a:cxn ang="0">
                                  <a:pos x="162" y="59"/>
                                </a:cxn>
                                <a:cxn ang="0">
                                  <a:pos x="145" y="29"/>
                                </a:cxn>
                                <a:cxn ang="0">
                                  <a:pos x="119" y="8"/>
                                </a:cxn>
                              </a:cxnLst>
                              <a:rect l="0" t="0" r="r" b="b"/>
                              <a:pathLst>
                                <a:path w="162" h="164">
                                  <a:moveTo>
                                    <a:pt x="119" y="8"/>
                                  </a:moveTo>
                                  <a:lnTo>
                                    <a:pt x="89" y="0"/>
                                  </a:lnTo>
                                  <a:lnTo>
                                    <a:pt x="59" y="4"/>
                                  </a:lnTo>
                                  <a:lnTo>
                                    <a:pt x="30" y="16"/>
                                  </a:lnTo>
                                  <a:lnTo>
                                    <a:pt x="8" y="42"/>
                                  </a:lnTo>
                                  <a:lnTo>
                                    <a:pt x="0" y="71"/>
                                  </a:lnTo>
                                  <a:lnTo>
                                    <a:pt x="0" y="105"/>
                                  </a:lnTo>
                                  <a:lnTo>
                                    <a:pt x="17" y="130"/>
                                  </a:lnTo>
                                  <a:lnTo>
                                    <a:pt x="42" y="151"/>
                                  </a:lnTo>
                                  <a:lnTo>
                                    <a:pt x="72" y="164"/>
                                  </a:lnTo>
                                  <a:lnTo>
                                    <a:pt x="107" y="160"/>
                                  </a:lnTo>
                                  <a:lnTo>
                                    <a:pt x="132" y="147"/>
                                  </a:lnTo>
                                  <a:lnTo>
                                    <a:pt x="154" y="122"/>
                                  </a:lnTo>
                                  <a:lnTo>
                                    <a:pt x="162" y="88"/>
                                  </a:lnTo>
                                  <a:lnTo>
                                    <a:pt x="162" y="59"/>
                                  </a:lnTo>
                                  <a:lnTo>
                                    <a:pt x="145" y="29"/>
                                  </a:lnTo>
                                  <a:lnTo>
                                    <a:pt x="119" y="8"/>
                                  </a:lnTo>
                                  <a:close/>
                                </a:path>
                              </a:pathLst>
                            </a:custGeom>
                            <a:solidFill>
                              <a:srgbClr val="7B0000"/>
                            </a:solidFill>
                            <a:ln w="9525">
                              <a:noFill/>
                              <a:round/>
                              <a:headEnd/>
                              <a:tailEnd/>
                            </a:ln>
                          </p:spPr>
                          <p:txBody>
                            <a:bodyPr/>
                            <a:lstStyle/>
                            <a:p>
                              <a:endParaRPr lang="en-US"/>
                            </a:p>
                          </p:txBody>
                        </p:sp>
                        <p:sp>
                          <p:nvSpPr>
                            <p:cNvPr id="266755" name="Freeform 515"/>
                            <p:cNvSpPr>
                              <a:spLocks/>
                            </p:cNvSpPr>
                            <p:nvPr/>
                          </p:nvSpPr>
                          <p:spPr bwMode="auto">
                            <a:xfrm>
                              <a:off x="1068" y="993"/>
                              <a:ext cx="146" cy="148"/>
                            </a:xfrm>
                            <a:custGeom>
                              <a:avLst/>
                              <a:gdLst/>
                              <a:ahLst/>
                              <a:cxnLst>
                                <a:cxn ang="0">
                                  <a:pos x="107" y="8"/>
                                </a:cxn>
                                <a:cxn ang="0">
                                  <a:pos x="81" y="0"/>
                                </a:cxn>
                                <a:cxn ang="0">
                                  <a:pos x="51" y="0"/>
                                </a:cxn>
                                <a:cxn ang="0">
                                  <a:pos x="26" y="13"/>
                                </a:cxn>
                                <a:cxn ang="0">
                                  <a:pos x="9" y="38"/>
                                </a:cxn>
                                <a:cxn ang="0">
                                  <a:pos x="0" y="63"/>
                                </a:cxn>
                                <a:cxn ang="0">
                                  <a:pos x="0" y="93"/>
                                </a:cxn>
                                <a:cxn ang="0">
                                  <a:pos x="13" y="118"/>
                                </a:cxn>
                                <a:cxn ang="0">
                                  <a:pos x="39" y="139"/>
                                </a:cxn>
                                <a:cxn ang="0">
                                  <a:pos x="64" y="148"/>
                                </a:cxn>
                                <a:cxn ang="0">
                                  <a:pos x="94" y="143"/>
                                </a:cxn>
                                <a:cxn ang="0">
                                  <a:pos x="120" y="131"/>
                                </a:cxn>
                                <a:cxn ang="0">
                                  <a:pos x="137" y="110"/>
                                </a:cxn>
                                <a:cxn ang="0">
                                  <a:pos x="146" y="80"/>
                                </a:cxn>
                                <a:cxn ang="0">
                                  <a:pos x="146" y="55"/>
                                </a:cxn>
                                <a:cxn ang="0">
                                  <a:pos x="133" y="30"/>
                                </a:cxn>
                                <a:cxn ang="0">
                                  <a:pos x="107" y="8"/>
                                </a:cxn>
                              </a:cxnLst>
                              <a:rect l="0" t="0" r="r" b="b"/>
                              <a:pathLst>
                                <a:path w="146" h="148">
                                  <a:moveTo>
                                    <a:pt x="107" y="8"/>
                                  </a:moveTo>
                                  <a:lnTo>
                                    <a:pt x="81" y="0"/>
                                  </a:lnTo>
                                  <a:lnTo>
                                    <a:pt x="51" y="0"/>
                                  </a:lnTo>
                                  <a:lnTo>
                                    <a:pt x="26" y="13"/>
                                  </a:lnTo>
                                  <a:lnTo>
                                    <a:pt x="9" y="38"/>
                                  </a:lnTo>
                                  <a:lnTo>
                                    <a:pt x="0" y="63"/>
                                  </a:lnTo>
                                  <a:lnTo>
                                    <a:pt x="0" y="93"/>
                                  </a:lnTo>
                                  <a:lnTo>
                                    <a:pt x="13" y="118"/>
                                  </a:lnTo>
                                  <a:lnTo>
                                    <a:pt x="39" y="139"/>
                                  </a:lnTo>
                                  <a:lnTo>
                                    <a:pt x="64" y="148"/>
                                  </a:lnTo>
                                  <a:lnTo>
                                    <a:pt x="94" y="143"/>
                                  </a:lnTo>
                                  <a:lnTo>
                                    <a:pt x="120" y="131"/>
                                  </a:lnTo>
                                  <a:lnTo>
                                    <a:pt x="137" y="110"/>
                                  </a:lnTo>
                                  <a:lnTo>
                                    <a:pt x="146" y="80"/>
                                  </a:lnTo>
                                  <a:lnTo>
                                    <a:pt x="146" y="55"/>
                                  </a:lnTo>
                                  <a:lnTo>
                                    <a:pt x="133" y="30"/>
                                  </a:lnTo>
                                  <a:lnTo>
                                    <a:pt x="107" y="8"/>
                                  </a:lnTo>
                                  <a:close/>
                                </a:path>
                              </a:pathLst>
                            </a:custGeom>
                            <a:solidFill>
                              <a:srgbClr val="840000"/>
                            </a:solidFill>
                            <a:ln w="9525">
                              <a:noFill/>
                              <a:round/>
                              <a:headEnd/>
                              <a:tailEnd/>
                            </a:ln>
                          </p:spPr>
                          <p:txBody>
                            <a:bodyPr/>
                            <a:lstStyle/>
                            <a:p>
                              <a:endParaRPr lang="en-US"/>
                            </a:p>
                          </p:txBody>
                        </p:sp>
                        <p:sp>
                          <p:nvSpPr>
                            <p:cNvPr id="266756" name="Freeform 516"/>
                            <p:cNvSpPr>
                              <a:spLocks/>
                            </p:cNvSpPr>
                            <p:nvPr/>
                          </p:nvSpPr>
                          <p:spPr bwMode="auto">
                            <a:xfrm>
                              <a:off x="1072" y="1001"/>
                              <a:ext cx="137" cy="131"/>
                            </a:xfrm>
                            <a:custGeom>
                              <a:avLst/>
                              <a:gdLst/>
                              <a:ahLst/>
                              <a:cxnLst>
                                <a:cxn ang="0">
                                  <a:pos x="99" y="9"/>
                                </a:cxn>
                                <a:cxn ang="0">
                                  <a:pos x="73" y="0"/>
                                </a:cxn>
                                <a:cxn ang="0">
                                  <a:pos x="47" y="5"/>
                                </a:cxn>
                                <a:cxn ang="0">
                                  <a:pos x="26" y="13"/>
                                </a:cxn>
                                <a:cxn ang="0">
                                  <a:pos x="9" y="34"/>
                                </a:cxn>
                                <a:cxn ang="0">
                                  <a:pos x="0" y="60"/>
                                </a:cxn>
                                <a:cxn ang="0">
                                  <a:pos x="5" y="85"/>
                                </a:cxn>
                                <a:cxn ang="0">
                                  <a:pos x="18" y="106"/>
                                </a:cxn>
                                <a:cxn ang="0">
                                  <a:pos x="39" y="123"/>
                                </a:cxn>
                                <a:cxn ang="0">
                                  <a:pos x="65" y="131"/>
                                </a:cxn>
                                <a:cxn ang="0">
                                  <a:pos x="90" y="127"/>
                                </a:cxn>
                                <a:cxn ang="0">
                                  <a:pos x="112" y="114"/>
                                </a:cxn>
                                <a:cxn ang="0">
                                  <a:pos x="129" y="98"/>
                                </a:cxn>
                                <a:cxn ang="0">
                                  <a:pos x="137" y="72"/>
                                </a:cxn>
                                <a:cxn ang="0">
                                  <a:pos x="133" y="47"/>
                                </a:cxn>
                                <a:cxn ang="0">
                                  <a:pos x="120" y="26"/>
                                </a:cxn>
                                <a:cxn ang="0">
                                  <a:pos x="99" y="9"/>
                                </a:cxn>
                              </a:cxnLst>
                              <a:rect l="0" t="0" r="r" b="b"/>
                              <a:pathLst>
                                <a:path w="137" h="131">
                                  <a:moveTo>
                                    <a:pt x="99" y="9"/>
                                  </a:moveTo>
                                  <a:lnTo>
                                    <a:pt x="73" y="0"/>
                                  </a:lnTo>
                                  <a:lnTo>
                                    <a:pt x="47" y="5"/>
                                  </a:lnTo>
                                  <a:lnTo>
                                    <a:pt x="26" y="13"/>
                                  </a:lnTo>
                                  <a:lnTo>
                                    <a:pt x="9" y="34"/>
                                  </a:lnTo>
                                  <a:lnTo>
                                    <a:pt x="0" y="60"/>
                                  </a:lnTo>
                                  <a:lnTo>
                                    <a:pt x="5" y="85"/>
                                  </a:lnTo>
                                  <a:lnTo>
                                    <a:pt x="18" y="106"/>
                                  </a:lnTo>
                                  <a:lnTo>
                                    <a:pt x="39" y="123"/>
                                  </a:lnTo>
                                  <a:lnTo>
                                    <a:pt x="65" y="131"/>
                                  </a:lnTo>
                                  <a:lnTo>
                                    <a:pt x="90" y="127"/>
                                  </a:lnTo>
                                  <a:lnTo>
                                    <a:pt x="112" y="114"/>
                                  </a:lnTo>
                                  <a:lnTo>
                                    <a:pt x="129" y="98"/>
                                  </a:lnTo>
                                  <a:lnTo>
                                    <a:pt x="137" y="72"/>
                                  </a:lnTo>
                                  <a:lnTo>
                                    <a:pt x="133" y="47"/>
                                  </a:lnTo>
                                  <a:lnTo>
                                    <a:pt x="120" y="26"/>
                                  </a:lnTo>
                                  <a:lnTo>
                                    <a:pt x="99" y="9"/>
                                  </a:lnTo>
                                  <a:close/>
                                </a:path>
                              </a:pathLst>
                            </a:custGeom>
                            <a:solidFill>
                              <a:srgbClr val="910000"/>
                            </a:solidFill>
                            <a:ln w="9525">
                              <a:noFill/>
                              <a:round/>
                              <a:headEnd/>
                              <a:tailEnd/>
                            </a:ln>
                          </p:spPr>
                          <p:txBody>
                            <a:bodyPr/>
                            <a:lstStyle/>
                            <a:p>
                              <a:endParaRPr lang="en-US"/>
                            </a:p>
                          </p:txBody>
                        </p:sp>
                        <p:sp>
                          <p:nvSpPr>
                            <p:cNvPr id="266757" name="Freeform 517"/>
                            <p:cNvSpPr>
                              <a:spLocks/>
                            </p:cNvSpPr>
                            <p:nvPr/>
                          </p:nvSpPr>
                          <p:spPr bwMode="auto">
                            <a:xfrm>
                              <a:off x="1077" y="1006"/>
                              <a:ext cx="128" cy="122"/>
                            </a:xfrm>
                            <a:custGeom>
                              <a:avLst/>
                              <a:gdLst/>
                              <a:ahLst/>
                              <a:cxnLst>
                                <a:cxn ang="0">
                                  <a:pos x="94" y="8"/>
                                </a:cxn>
                                <a:cxn ang="0">
                                  <a:pos x="72" y="0"/>
                                </a:cxn>
                                <a:cxn ang="0">
                                  <a:pos x="47" y="0"/>
                                </a:cxn>
                                <a:cxn ang="0">
                                  <a:pos x="25" y="12"/>
                                </a:cxn>
                                <a:cxn ang="0">
                                  <a:pos x="8" y="29"/>
                                </a:cxn>
                                <a:cxn ang="0">
                                  <a:pos x="0" y="55"/>
                                </a:cxn>
                                <a:cxn ang="0">
                                  <a:pos x="4" y="76"/>
                                </a:cxn>
                                <a:cxn ang="0">
                                  <a:pos x="17" y="97"/>
                                </a:cxn>
                                <a:cxn ang="0">
                                  <a:pos x="34" y="114"/>
                                </a:cxn>
                                <a:cxn ang="0">
                                  <a:pos x="60" y="122"/>
                                </a:cxn>
                                <a:cxn ang="0">
                                  <a:pos x="81" y="118"/>
                                </a:cxn>
                                <a:cxn ang="0">
                                  <a:pos x="102" y="105"/>
                                </a:cxn>
                                <a:cxn ang="0">
                                  <a:pos x="120" y="88"/>
                                </a:cxn>
                                <a:cxn ang="0">
                                  <a:pos x="128" y="67"/>
                                </a:cxn>
                                <a:cxn ang="0">
                                  <a:pos x="124" y="42"/>
                                </a:cxn>
                                <a:cxn ang="0">
                                  <a:pos x="111" y="21"/>
                                </a:cxn>
                                <a:cxn ang="0">
                                  <a:pos x="94" y="8"/>
                                </a:cxn>
                              </a:cxnLst>
                              <a:rect l="0" t="0" r="r" b="b"/>
                              <a:pathLst>
                                <a:path w="128" h="122">
                                  <a:moveTo>
                                    <a:pt x="94" y="8"/>
                                  </a:moveTo>
                                  <a:lnTo>
                                    <a:pt x="72" y="0"/>
                                  </a:lnTo>
                                  <a:lnTo>
                                    <a:pt x="47" y="0"/>
                                  </a:lnTo>
                                  <a:lnTo>
                                    <a:pt x="25" y="12"/>
                                  </a:lnTo>
                                  <a:lnTo>
                                    <a:pt x="8" y="29"/>
                                  </a:lnTo>
                                  <a:lnTo>
                                    <a:pt x="0" y="55"/>
                                  </a:lnTo>
                                  <a:lnTo>
                                    <a:pt x="4" y="76"/>
                                  </a:lnTo>
                                  <a:lnTo>
                                    <a:pt x="17" y="97"/>
                                  </a:lnTo>
                                  <a:lnTo>
                                    <a:pt x="34" y="114"/>
                                  </a:lnTo>
                                  <a:lnTo>
                                    <a:pt x="60" y="122"/>
                                  </a:lnTo>
                                  <a:lnTo>
                                    <a:pt x="81" y="118"/>
                                  </a:lnTo>
                                  <a:lnTo>
                                    <a:pt x="102" y="105"/>
                                  </a:lnTo>
                                  <a:lnTo>
                                    <a:pt x="120" y="88"/>
                                  </a:lnTo>
                                  <a:lnTo>
                                    <a:pt x="128" y="67"/>
                                  </a:lnTo>
                                  <a:lnTo>
                                    <a:pt x="124" y="42"/>
                                  </a:lnTo>
                                  <a:lnTo>
                                    <a:pt x="111" y="21"/>
                                  </a:lnTo>
                                  <a:lnTo>
                                    <a:pt x="94" y="8"/>
                                  </a:lnTo>
                                  <a:close/>
                                </a:path>
                              </a:pathLst>
                            </a:custGeom>
                            <a:solidFill>
                              <a:srgbClr val="A10000"/>
                            </a:solidFill>
                            <a:ln w="9525">
                              <a:noFill/>
                              <a:round/>
                              <a:headEnd/>
                              <a:tailEnd/>
                            </a:ln>
                          </p:spPr>
                          <p:txBody>
                            <a:bodyPr/>
                            <a:lstStyle/>
                            <a:p>
                              <a:endParaRPr lang="en-US"/>
                            </a:p>
                          </p:txBody>
                        </p:sp>
                        <p:sp>
                          <p:nvSpPr>
                            <p:cNvPr id="266758" name="Freeform 518"/>
                            <p:cNvSpPr>
                              <a:spLocks/>
                            </p:cNvSpPr>
                            <p:nvPr/>
                          </p:nvSpPr>
                          <p:spPr bwMode="auto">
                            <a:xfrm>
                              <a:off x="1090" y="1014"/>
                              <a:ext cx="102" cy="106"/>
                            </a:xfrm>
                            <a:custGeom>
                              <a:avLst/>
                              <a:gdLst/>
                              <a:ahLst/>
                              <a:cxnLst>
                                <a:cxn ang="0">
                                  <a:pos x="77" y="4"/>
                                </a:cxn>
                                <a:cxn ang="0">
                                  <a:pos x="55" y="0"/>
                                </a:cxn>
                                <a:cxn ang="0">
                                  <a:pos x="34" y="0"/>
                                </a:cxn>
                                <a:cxn ang="0">
                                  <a:pos x="17" y="9"/>
                                </a:cxn>
                                <a:cxn ang="0">
                                  <a:pos x="4" y="25"/>
                                </a:cxn>
                                <a:cxn ang="0">
                                  <a:pos x="0" y="47"/>
                                </a:cxn>
                                <a:cxn ang="0">
                                  <a:pos x="0" y="68"/>
                                </a:cxn>
                                <a:cxn ang="0">
                                  <a:pos x="8" y="85"/>
                                </a:cxn>
                                <a:cxn ang="0">
                                  <a:pos x="25" y="97"/>
                                </a:cxn>
                                <a:cxn ang="0">
                                  <a:pos x="47" y="106"/>
                                </a:cxn>
                                <a:cxn ang="0">
                                  <a:pos x="68" y="101"/>
                                </a:cxn>
                                <a:cxn ang="0">
                                  <a:pos x="85" y="93"/>
                                </a:cxn>
                                <a:cxn ang="0">
                                  <a:pos x="98" y="76"/>
                                </a:cxn>
                                <a:cxn ang="0">
                                  <a:pos x="102" y="55"/>
                                </a:cxn>
                                <a:cxn ang="0">
                                  <a:pos x="102" y="38"/>
                                </a:cxn>
                                <a:cxn ang="0">
                                  <a:pos x="94" y="21"/>
                                </a:cxn>
                                <a:cxn ang="0">
                                  <a:pos x="77" y="4"/>
                                </a:cxn>
                              </a:cxnLst>
                              <a:rect l="0" t="0" r="r" b="b"/>
                              <a:pathLst>
                                <a:path w="102" h="106">
                                  <a:moveTo>
                                    <a:pt x="77" y="4"/>
                                  </a:moveTo>
                                  <a:lnTo>
                                    <a:pt x="55" y="0"/>
                                  </a:lnTo>
                                  <a:lnTo>
                                    <a:pt x="34" y="0"/>
                                  </a:lnTo>
                                  <a:lnTo>
                                    <a:pt x="17" y="9"/>
                                  </a:lnTo>
                                  <a:lnTo>
                                    <a:pt x="4" y="25"/>
                                  </a:lnTo>
                                  <a:lnTo>
                                    <a:pt x="0" y="47"/>
                                  </a:lnTo>
                                  <a:lnTo>
                                    <a:pt x="0" y="68"/>
                                  </a:lnTo>
                                  <a:lnTo>
                                    <a:pt x="8" y="85"/>
                                  </a:lnTo>
                                  <a:lnTo>
                                    <a:pt x="25" y="97"/>
                                  </a:lnTo>
                                  <a:lnTo>
                                    <a:pt x="47" y="106"/>
                                  </a:lnTo>
                                  <a:lnTo>
                                    <a:pt x="68" y="101"/>
                                  </a:lnTo>
                                  <a:lnTo>
                                    <a:pt x="85" y="93"/>
                                  </a:lnTo>
                                  <a:lnTo>
                                    <a:pt x="98" y="76"/>
                                  </a:lnTo>
                                  <a:lnTo>
                                    <a:pt x="102" y="55"/>
                                  </a:lnTo>
                                  <a:lnTo>
                                    <a:pt x="102" y="38"/>
                                  </a:lnTo>
                                  <a:lnTo>
                                    <a:pt x="94" y="21"/>
                                  </a:lnTo>
                                  <a:lnTo>
                                    <a:pt x="77" y="4"/>
                                  </a:lnTo>
                                  <a:close/>
                                </a:path>
                              </a:pathLst>
                            </a:custGeom>
                            <a:solidFill>
                              <a:srgbClr val="B40000"/>
                            </a:solidFill>
                            <a:ln w="9525">
                              <a:noFill/>
                              <a:round/>
                              <a:headEnd/>
                              <a:tailEnd/>
                            </a:ln>
                          </p:spPr>
                          <p:txBody>
                            <a:bodyPr/>
                            <a:lstStyle/>
                            <a:p>
                              <a:endParaRPr lang="en-US"/>
                            </a:p>
                          </p:txBody>
                        </p:sp>
                        <p:sp>
                          <p:nvSpPr>
                            <p:cNvPr id="266759" name="Freeform 519"/>
                            <p:cNvSpPr>
                              <a:spLocks/>
                            </p:cNvSpPr>
                            <p:nvPr/>
                          </p:nvSpPr>
                          <p:spPr bwMode="auto">
                            <a:xfrm>
                              <a:off x="1098" y="1023"/>
                              <a:ext cx="86" cy="88"/>
                            </a:xfrm>
                            <a:custGeom>
                              <a:avLst/>
                              <a:gdLst/>
                              <a:ahLst/>
                              <a:cxnLst>
                                <a:cxn ang="0">
                                  <a:pos x="64" y="4"/>
                                </a:cxn>
                                <a:cxn ang="0">
                                  <a:pos x="47" y="0"/>
                                </a:cxn>
                                <a:cxn ang="0">
                                  <a:pos x="30" y="0"/>
                                </a:cxn>
                                <a:cxn ang="0">
                                  <a:pos x="17" y="8"/>
                                </a:cxn>
                                <a:cxn ang="0">
                                  <a:pos x="4" y="21"/>
                                </a:cxn>
                                <a:cxn ang="0">
                                  <a:pos x="0" y="38"/>
                                </a:cxn>
                                <a:cxn ang="0">
                                  <a:pos x="0" y="54"/>
                                </a:cxn>
                                <a:cxn ang="0">
                                  <a:pos x="9" y="71"/>
                                </a:cxn>
                                <a:cxn ang="0">
                                  <a:pos x="21" y="84"/>
                                </a:cxn>
                                <a:cxn ang="0">
                                  <a:pos x="39" y="88"/>
                                </a:cxn>
                                <a:cxn ang="0">
                                  <a:pos x="56" y="84"/>
                                </a:cxn>
                                <a:cxn ang="0">
                                  <a:pos x="69" y="76"/>
                                </a:cxn>
                                <a:cxn ang="0">
                                  <a:pos x="81" y="63"/>
                                </a:cxn>
                                <a:cxn ang="0">
                                  <a:pos x="86" y="46"/>
                                </a:cxn>
                                <a:cxn ang="0">
                                  <a:pos x="86" y="29"/>
                                </a:cxn>
                                <a:cxn ang="0">
                                  <a:pos x="77" y="16"/>
                                </a:cxn>
                                <a:cxn ang="0">
                                  <a:pos x="64" y="4"/>
                                </a:cxn>
                              </a:cxnLst>
                              <a:rect l="0" t="0" r="r" b="b"/>
                              <a:pathLst>
                                <a:path w="86" h="88">
                                  <a:moveTo>
                                    <a:pt x="64" y="4"/>
                                  </a:moveTo>
                                  <a:lnTo>
                                    <a:pt x="47" y="0"/>
                                  </a:lnTo>
                                  <a:lnTo>
                                    <a:pt x="30" y="0"/>
                                  </a:lnTo>
                                  <a:lnTo>
                                    <a:pt x="17" y="8"/>
                                  </a:lnTo>
                                  <a:lnTo>
                                    <a:pt x="4" y="21"/>
                                  </a:lnTo>
                                  <a:lnTo>
                                    <a:pt x="0" y="38"/>
                                  </a:lnTo>
                                  <a:lnTo>
                                    <a:pt x="0" y="54"/>
                                  </a:lnTo>
                                  <a:lnTo>
                                    <a:pt x="9" y="71"/>
                                  </a:lnTo>
                                  <a:lnTo>
                                    <a:pt x="21" y="84"/>
                                  </a:lnTo>
                                  <a:lnTo>
                                    <a:pt x="39" y="88"/>
                                  </a:lnTo>
                                  <a:lnTo>
                                    <a:pt x="56" y="84"/>
                                  </a:lnTo>
                                  <a:lnTo>
                                    <a:pt x="69" y="76"/>
                                  </a:lnTo>
                                  <a:lnTo>
                                    <a:pt x="81" y="63"/>
                                  </a:lnTo>
                                  <a:lnTo>
                                    <a:pt x="86" y="46"/>
                                  </a:lnTo>
                                  <a:lnTo>
                                    <a:pt x="86" y="29"/>
                                  </a:lnTo>
                                  <a:lnTo>
                                    <a:pt x="77" y="16"/>
                                  </a:lnTo>
                                  <a:lnTo>
                                    <a:pt x="64" y="4"/>
                                  </a:lnTo>
                                  <a:close/>
                                </a:path>
                              </a:pathLst>
                            </a:custGeom>
                            <a:solidFill>
                              <a:srgbClr val="C60000"/>
                            </a:solidFill>
                            <a:ln w="9525">
                              <a:noFill/>
                              <a:round/>
                              <a:headEnd/>
                              <a:tailEnd/>
                            </a:ln>
                          </p:spPr>
                          <p:txBody>
                            <a:bodyPr/>
                            <a:lstStyle/>
                            <a:p>
                              <a:endParaRPr lang="en-US"/>
                            </a:p>
                          </p:txBody>
                        </p:sp>
                        <p:sp>
                          <p:nvSpPr>
                            <p:cNvPr id="266760" name="Freeform 520"/>
                            <p:cNvSpPr>
                              <a:spLocks/>
                            </p:cNvSpPr>
                            <p:nvPr/>
                          </p:nvSpPr>
                          <p:spPr bwMode="auto">
                            <a:xfrm>
                              <a:off x="1102" y="1031"/>
                              <a:ext cx="77" cy="76"/>
                            </a:xfrm>
                            <a:custGeom>
                              <a:avLst/>
                              <a:gdLst/>
                              <a:ahLst/>
                              <a:cxnLst>
                                <a:cxn ang="0">
                                  <a:pos x="56" y="4"/>
                                </a:cxn>
                                <a:cxn ang="0">
                                  <a:pos x="43" y="0"/>
                                </a:cxn>
                                <a:cxn ang="0">
                                  <a:pos x="30" y="0"/>
                                </a:cxn>
                                <a:cxn ang="0">
                                  <a:pos x="17" y="8"/>
                                </a:cxn>
                                <a:cxn ang="0">
                                  <a:pos x="5" y="21"/>
                                </a:cxn>
                                <a:cxn ang="0">
                                  <a:pos x="0" y="34"/>
                                </a:cxn>
                                <a:cxn ang="0">
                                  <a:pos x="5" y="46"/>
                                </a:cxn>
                                <a:cxn ang="0">
                                  <a:pos x="9" y="59"/>
                                </a:cxn>
                                <a:cxn ang="0">
                                  <a:pos x="22" y="72"/>
                                </a:cxn>
                                <a:cxn ang="0">
                                  <a:pos x="35" y="76"/>
                                </a:cxn>
                                <a:cxn ang="0">
                                  <a:pos x="52" y="76"/>
                                </a:cxn>
                                <a:cxn ang="0">
                                  <a:pos x="65" y="68"/>
                                </a:cxn>
                                <a:cxn ang="0">
                                  <a:pos x="73" y="55"/>
                                </a:cxn>
                                <a:cxn ang="0">
                                  <a:pos x="77" y="42"/>
                                </a:cxn>
                                <a:cxn ang="0">
                                  <a:pos x="77" y="25"/>
                                </a:cxn>
                                <a:cxn ang="0">
                                  <a:pos x="69" y="13"/>
                                </a:cxn>
                                <a:cxn ang="0">
                                  <a:pos x="56" y="4"/>
                                </a:cxn>
                              </a:cxnLst>
                              <a:rect l="0" t="0" r="r" b="b"/>
                              <a:pathLst>
                                <a:path w="77" h="76">
                                  <a:moveTo>
                                    <a:pt x="56" y="4"/>
                                  </a:moveTo>
                                  <a:lnTo>
                                    <a:pt x="43" y="0"/>
                                  </a:lnTo>
                                  <a:lnTo>
                                    <a:pt x="30" y="0"/>
                                  </a:lnTo>
                                  <a:lnTo>
                                    <a:pt x="17" y="8"/>
                                  </a:lnTo>
                                  <a:lnTo>
                                    <a:pt x="5" y="21"/>
                                  </a:lnTo>
                                  <a:lnTo>
                                    <a:pt x="0" y="34"/>
                                  </a:lnTo>
                                  <a:lnTo>
                                    <a:pt x="5" y="46"/>
                                  </a:lnTo>
                                  <a:lnTo>
                                    <a:pt x="9" y="59"/>
                                  </a:lnTo>
                                  <a:lnTo>
                                    <a:pt x="22" y="72"/>
                                  </a:lnTo>
                                  <a:lnTo>
                                    <a:pt x="35" y="76"/>
                                  </a:lnTo>
                                  <a:lnTo>
                                    <a:pt x="52" y="76"/>
                                  </a:lnTo>
                                  <a:lnTo>
                                    <a:pt x="65" y="68"/>
                                  </a:lnTo>
                                  <a:lnTo>
                                    <a:pt x="73" y="55"/>
                                  </a:lnTo>
                                  <a:lnTo>
                                    <a:pt x="77" y="42"/>
                                  </a:lnTo>
                                  <a:lnTo>
                                    <a:pt x="77" y="25"/>
                                  </a:lnTo>
                                  <a:lnTo>
                                    <a:pt x="69" y="13"/>
                                  </a:lnTo>
                                  <a:lnTo>
                                    <a:pt x="56" y="4"/>
                                  </a:lnTo>
                                  <a:close/>
                                </a:path>
                              </a:pathLst>
                            </a:custGeom>
                            <a:solidFill>
                              <a:srgbClr val="D70000"/>
                            </a:solidFill>
                            <a:ln w="9525">
                              <a:noFill/>
                              <a:round/>
                              <a:headEnd/>
                              <a:tailEnd/>
                            </a:ln>
                          </p:spPr>
                          <p:txBody>
                            <a:bodyPr/>
                            <a:lstStyle/>
                            <a:p>
                              <a:endParaRPr lang="en-US"/>
                            </a:p>
                          </p:txBody>
                        </p:sp>
                        <p:sp>
                          <p:nvSpPr>
                            <p:cNvPr id="266761" name="Freeform 521"/>
                            <p:cNvSpPr>
                              <a:spLocks/>
                            </p:cNvSpPr>
                            <p:nvPr/>
                          </p:nvSpPr>
                          <p:spPr bwMode="auto">
                            <a:xfrm>
                              <a:off x="1107" y="1035"/>
                              <a:ext cx="68" cy="68"/>
                            </a:xfrm>
                            <a:custGeom>
                              <a:avLst/>
                              <a:gdLst/>
                              <a:ahLst/>
                              <a:cxnLst>
                                <a:cxn ang="0">
                                  <a:pos x="51" y="4"/>
                                </a:cxn>
                                <a:cxn ang="0">
                                  <a:pos x="38" y="0"/>
                                </a:cxn>
                                <a:cxn ang="0">
                                  <a:pos x="25" y="0"/>
                                </a:cxn>
                                <a:cxn ang="0">
                                  <a:pos x="12" y="9"/>
                                </a:cxn>
                                <a:cxn ang="0">
                                  <a:pos x="4" y="17"/>
                                </a:cxn>
                                <a:cxn ang="0">
                                  <a:pos x="0" y="30"/>
                                </a:cxn>
                                <a:cxn ang="0">
                                  <a:pos x="0" y="42"/>
                                </a:cxn>
                                <a:cxn ang="0">
                                  <a:pos x="8" y="55"/>
                                </a:cxn>
                                <a:cxn ang="0">
                                  <a:pos x="17" y="64"/>
                                </a:cxn>
                                <a:cxn ang="0">
                                  <a:pos x="30" y="68"/>
                                </a:cxn>
                                <a:cxn ang="0">
                                  <a:pos x="42" y="68"/>
                                </a:cxn>
                                <a:cxn ang="0">
                                  <a:pos x="55" y="59"/>
                                </a:cxn>
                                <a:cxn ang="0">
                                  <a:pos x="64" y="51"/>
                                </a:cxn>
                                <a:cxn ang="0">
                                  <a:pos x="68" y="38"/>
                                </a:cxn>
                                <a:cxn ang="0">
                                  <a:pos x="68" y="26"/>
                                </a:cxn>
                                <a:cxn ang="0">
                                  <a:pos x="60" y="13"/>
                                </a:cxn>
                                <a:cxn ang="0">
                                  <a:pos x="51" y="4"/>
                                </a:cxn>
                              </a:cxnLst>
                              <a:rect l="0" t="0" r="r" b="b"/>
                              <a:pathLst>
                                <a:path w="68" h="68">
                                  <a:moveTo>
                                    <a:pt x="51" y="4"/>
                                  </a:moveTo>
                                  <a:lnTo>
                                    <a:pt x="38" y="0"/>
                                  </a:lnTo>
                                  <a:lnTo>
                                    <a:pt x="25" y="0"/>
                                  </a:lnTo>
                                  <a:lnTo>
                                    <a:pt x="12" y="9"/>
                                  </a:lnTo>
                                  <a:lnTo>
                                    <a:pt x="4" y="17"/>
                                  </a:lnTo>
                                  <a:lnTo>
                                    <a:pt x="0" y="30"/>
                                  </a:lnTo>
                                  <a:lnTo>
                                    <a:pt x="0" y="42"/>
                                  </a:lnTo>
                                  <a:lnTo>
                                    <a:pt x="8" y="55"/>
                                  </a:lnTo>
                                  <a:lnTo>
                                    <a:pt x="17" y="64"/>
                                  </a:lnTo>
                                  <a:lnTo>
                                    <a:pt x="30" y="68"/>
                                  </a:lnTo>
                                  <a:lnTo>
                                    <a:pt x="42" y="68"/>
                                  </a:lnTo>
                                  <a:lnTo>
                                    <a:pt x="55" y="59"/>
                                  </a:lnTo>
                                  <a:lnTo>
                                    <a:pt x="64" y="51"/>
                                  </a:lnTo>
                                  <a:lnTo>
                                    <a:pt x="68" y="38"/>
                                  </a:lnTo>
                                  <a:lnTo>
                                    <a:pt x="68" y="26"/>
                                  </a:lnTo>
                                  <a:lnTo>
                                    <a:pt x="60" y="13"/>
                                  </a:lnTo>
                                  <a:lnTo>
                                    <a:pt x="51" y="4"/>
                                  </a:lnTo>
                                  <a:close/>
                                </a:path>
                              </a:pathLst>
                            </a:custGeom>
                            <a:solidFill>
                              <a:srgbClr val="E50000"/>
                            </a:solidFill>
                            <a:ln w="9525">
                              <a:noFill/>
                              <a:round/>
                              <a:headEnd/>
                              <a:tailEnd/>
                            </a:ln>
                          </p:spPr>
                          <p:txBody>
                            <a:bodyPr/>
                            <a:lstStyle/>
                            <a:p>
                              <a:endParaRPr lang="en-US"/>
                            </a:p>
                          </p:txBody>
                        </p:sp>
                        <p:sp>
                          <p:nvSpPr>
                            <p:cNvPr id="266762" name="Freeform 522"/>
                            <p:cNvSpPr>
                              <a:spLocks/>
                            </p:cNvSpPr>
                            <p:nvPr/>
                          </p:nvSpPr>
                          <p:spPr bwMode="auto">
                            <a:xfrm>
                              <a:off x="1115" y="1044"/>
                              <a:ext cx="52" cy="50"/>
                            </a:xfrm>
                            <a:custGeom>
                              <a:avLst/>
                              <a:gdLst/>
                              <a:ahLst/>
                              <a:cxnLst>
                                <a:cxn ang="0">
                                  <a:pos x="39" y="4"/>
                                </a:cxn>
                                <a:cxn ang="0">
                                  <a:pos x="30" y="0"/>
                                </a:cxn>
                                <a:cxn ang="0">
                                  <a:pos x="22" y="0"/>
                                </a:cxn>
                                <a:cxn ang="0">
                                  <a:pos x="4" y="12"/>
                                </a:cxn>
                                <a:cxn ang="0">
                                  <a:pos x="0" y="21"/>
                                </a:cxn>
                                <a:cxn ang="0">
                                  <a:pos x="0" y="33"/>
                                </a:cxn>
                                <a:cxn ang="0">
                                  <a:pos x="4" y="42"/>
                                </a:cxn>
                                <a:cxn ang="0">
                                  <a:pos x="13" y="46"/>
                                </a:cxn>
                                <a:cxn ang="0">
                                  <a:pos x="22" y="50"/>
                                </a:cxn>
                                <a:cxn ang="0">
                                  <a:pos x="34" y="50"/>
                                </a:cxn>
                                <a:cxn ang="0">
                                  <a:pos x="43" y="46"/>
                                </a:cxn>
                                <a:cxn ang="0">
                                  <a:pos x="47" y="38"/>
                                </a:cxn>
                                <a:cxn ang="0">
                                  <a:pos x="52" y="29"/>
                                </a:cxn>
                                <a:cxn ang="0">
                                  <a:pos x="52" y="17"/>
                                </a:cxn>
                                <a:cxn ang="0">
                                  <a:pos x="47" y="8"/>
                                </a:cxn>
                                <a:cxn ang="0">
                                  <a:pos x="39" y="4"/>
                                </a:cxn>
                              </a:cxnLst>
                              <a:rect l="0" t="0" r="r" b="b"/>
                              <a:pathLst>
                                <a:path w="52" h="50">
                                  <a:moveTo>
                                    <a:pt x="39" y="4"/>
                                  </a:moveTo>
                                  <a:lnTo>
                                    <a:pt x="30" y="0"/>
                                  </a:lnTo>
                                  <a:lnTo>
                                    <a:pt x="22" y="0"/>
                                  </a:lnTo>
                                  <a:lnTo>
                                    <a:pt x="4" y="12"/>
                                  </a:lnTo>
                                  <a:lnTo>
                                    <a:pt x="0" y="21"/>
                                  </a:lnTo>
                                  <a:lnTo>
                                    <a:pt x="0" y="33"/>
                                  </a:lnTo>
                                  <a:lnTo>
                                    <a:pt x="4" y="42"/>
                                  </a:lnTo>
                                  <a:lnTo>
                                    <a:pt x="13" y="46"/>
                                  </a:lnTo>
                                  <a:lnTo>
                                    <a:pt x="22" y="50"/>
                                  </a:lnTo>
                                  <a:lnTo>
                                    <a:pt x="34" y="50"/>
                                  </a:lnTo>
                                  <a:lnTo>
                                    <a:pt x="43" y="46"/>
                                  </a:lnTo>
                                  <a:lnTo>
                                    <a:pt x="47" y="38"/>
                                  </a:lnTo>
                                  <a:lnTo>
                                    <a:pt x="52" y="29"/>
                                  </a:lnTo>
                                  <a:lnTo>
                                    <a:pt x="52" y="17"/>
                                  </a:lnTo>
                                  <a:lnTo>
                                    <a:pt x="47" y="8"/>
                                  </a:lnTo>
                                  <a:lnTo>
                                    <a:pt x="39" y="4"/>
                                  </a:lnTo>
                                  <a:close/>
                                </a:path>
                              </a:pathLst>
                            </a:custGeom>
                            <a:solidFill>
                              <a:srgbClr val="F00000"/>
                            </a:solidFill>
                            <a:ln w="9525">
                              <a:noFill/>
                              <a:round/>
                              <a:headEnd/>
                              <a:tailEnd/>
                            </a:ln>
                          </p:spPr>
                          <p:txBody>
                            <a:bodyPr/>
                            <a:lstStyle/>
                            <a:p>
                              <a:endParaRPr lang="en-US"/>
                            </a:p>
                          </p:txBody>
                        </p:sp>
                        <p:sp>
                          <p:nvSpPr>
                            <p:cNvPr id="266763" name="Freeform 523"/>
                            <p:cNvSpPr>
                              <a:spLocks/>
                            </p:cNvSpPr>
                            <p:nvPr/>
                          </p:nvSpPr>
                          <p:spPr bwMode="auto">
                            <a:xfrm>
                              <a:off x="1124" y="1052"/>
                              <a:ext cx="34" cy="34"/>
                            </a:xfrm>
                            <a:custGeom>
                              <a:avLst/>
                              <a:gdLst/>
                              <a:ahLst/>
                              <a:cxnLst>
                                <a:cxn ang="0">
                                  <a:pos x="25" y="0"/>
                                </a:cxn>
                                <a:cxn ang="0">
                                  <a:pos x="13" y="0"/>
                                </a:cxn>
                                <a:cxn ang="0">
                                  <a:pos x="4" y="9"/>
                                </a:cxn>
                                <a:cxn ang="0">
                                  <a:pos x="0" y="21"/>
                                </a:cxn>
                                <a:cxn ang="0">
                                  <a:pos x="8" y="30"/>
                                </a:cxn>
                                <a:cxn ang="0">
                                  <a:pos x="17" y="34"/>
                                </a:cxn>
                                <a:cxn ang="0">
                                  <a:pos x="21" y="34"/>
                                </a:cxn>
                                <a:cxn ang="0">
                                  <a:pos x="34" y="25"/>
                                </a:cxn>
                                <a:cxn ang="0">
                                  <a:pos x="34" y="13"/>
                                </a:cxn>
                                <a:cxn ang="0">
                                  <a:pos x="25" y="0"/>
                                </a:cxn>
                              </a:cxnLst>
                              <a:rect l="0" t="0" r="r" b="b"/>
                              <a:pathLst>
                                <a:path w="34" h="34">
                                  <a:moveTo>
                                    <a:pt x="25" y="0"/>
                                  </a:moveTo>
                                  <a:lnTo>
                                    <a:pt x="13" y="0"/>
                                  </a:lnTo>
                                  <a:lnTo>
                                    <a:pt x="4" y="9"/>
                                  </a:lnTo>
                                  <a:lnTo>
                                    <a:pt x="0" y="21"/>
                                  </a:lnTo>
                                  <a:lnTo>
                                    <a:pt x="8" y="30"/>
                                  </a:lnTo>
                                  <a:lnTo>
                                    <a:pt x="17" y="34"/>
                                  </a:lnTo>
                                  <a:lnTo>
                                    <a:pt x="21" y="34"/>
                                  </a:lnTo>
                                  <a:lnTo>
                                    <a:pt x="34" y="25"/>
                                  </a:lnTo>
                                  <a:lnTo>
                                    <a:pt x="34" y="13"/>
                                  </a:lnTo>
                                  <a:lnTo>
                                    <a:pt x="25" y="0"/>
                                  </a:lnTo>
                                  <a:close/>
                                </a:path>
                              </a:pathLst>
                            </a:custGeom>
                            <a:solidFill>
                              <a:srgbClr val="F70000"/>
                            </a:solidFill>
                            <a:ln w="9525">
                              <a:noFill/>
                              <a:round/>
                              <a:headEnd/>
                              <a:tailEnd/>
                            </a:ln>
                          </p:spPr>
                          <p:txBody>
                            <a:bodyPr/>
                            <a:lstStyle/>
                            <a:p>
                              <a:endParaRPr lang="en-US"/>
                            </a:p>
                          </p:txBody>
                        </p:sp>
                        <p:sp>
                          <p:nvSpPr>
                            <p:cNvPr id="266764" name="Freeform 524"/>
                            <p:cNvSpPr>
                              <a:spLocks/>
                            </p:cNvSpPr>
                            <p:nvPr/>
                          </p:nvSpPr>
                          <p:spPr bwMode="auto">
                            <a:xfrm>
                              <a:off x="1132" y="1061"/>
                              <a:ext cx="17" cy="16"/>
                            </a:xfrm>
                            <a:custGeom>
                              <a:avLst/>
                              <a:gdLst/>
                              <a:ahLst/>
                              <a:cxnLst>
                                <a:cxn ang="0">
                                  <a:pos x="13" y="0"/>
                                </a:cxn>
                                <a:cxn ang="0">
                                  <a:pos x="9" y="0"/>
                                </a:cxn>
                                <a:cxn ang="0">
                                  <a:pos x="0" y="4"/>
                                </a:cxn>
                                <a:cxn ang="0">
                                  <a:pos x="0" y="12"/>
                                </a:cxn>
                                <a:cxn ang="0">
                                  <a:pos x="5" y="16"/>
                                </a:cxn>
                                <a:cxn ang="0">
                                  <a:pos x="13" y="16"/>
                                </a:cxn>
                                <a:cxn ang="0">
                                  <a:pos x="17" y="12"/>
                                </a:cxn>
                                <a:cxn ang="0">
                                  <a:pos x="17" y="8"/>
                                </a:cxn>
                                <a:cxn ang="0">
                                  <a:pos x="13" y="0"/>
                                </a:cxn>
                              </a:cxnLst>
                              <a:rect l="0" t="0" r="r" b="b"/>
                              <a:pathLst>
                                <a:path w="17" h="16">
                                  <a:moveTo>
                                    <a:pt x="13" y="0"/>
                                  </a:moveTo>
                                  <a:lnTo>
                                    <a:pt x="9" y="0"/>
                                  </a:lnTo>
                                  <a:lnTo>
                                    <a:pt x="0" y="4"/>
                                  </a:lnTo>
                                  <a:lnTo>
                                    <a:pt x="0" y="12"/>
                                  </a:lnTo>
                                  <a:lnTo>
                                    <a:pt x="5" y="16"/>
                                  </a:lnTo>
                                  <a:lnTo>
                                    <a:pt x="13" y="16"/>
                                  </a:lnTo>
                                  <a:lnTo>
                                    <a:pt x="17" y="12"/>
                                  </a:lnTo>
                                  <a:lnTo>
                                    <a:pt x="17" y="8"/>
                                  </a:lnTo>
                                  <a:lnTo>
                                    <a:pt x="13" y="0"/>
                                  </a:lnTo>
                                  <a:close/>
                                </a:path>
                              </a:pathLst>
                            </a:custGeom>
                            <a:solidFill>
                              <a:srgbClr val="FC0000"/>
                            </a:solidFill>
                            <a:ln w="9525">
                              <a:noFill/>
                              <a:round/>
                              <a:headEnd/>
                              <a:tailEnd/>
                            </a:ln>
                          </p:spPr>
                          <p:txBody>
                            <a:bodyPr/>
                            <a:lstStyle/>
                            <a:p>
                              <a:endParaRPr lang="en-US"/>
                            </a:p>
                          </p:txBody>
                        </p:sp>
                      </p:grpSp>
                      <p:sp>
                        <p:nvSpPr>
                          <p:cNvPr id="266765" name="Freeform 525"/>
                          <p:cNvSpPr>
                            <a:spLocks/>
                          </p:cNvSpPr>
                          <p:nvPr/>
                        </p:nvSpPr>
                        <p:spPr bwMode="auto">
                          <a:xfrm>
                            <a:off x="1055" y="985"/>
                            <a:ext cx="176" cy="173"/>
                          </a:xfrm>
                          <a:custGeom>
                            <a:avLst/>
                            <a:gdLst/>
                            <a:ahLst/>
                            <a:cxnLst>
                              <a:cxn ang="0">
                                <a:pos x="129" y="12"/>
                              </a:cxn>
                              <a:cxn ang="0">
                                <a:pos x="94" y="0"/>
                              </a:cxn>
                              <a:cxn ang="0">
                                <a:pos x="64" y="4"/>
                              </a:cxn>
                              <a:cxn ang="0">
                                <a:pos x="35" y="21"/>
                              </a:cxn>
                              <a:cxn ang="0">
                                <a:pos x="9" y="46"/>
                              </a:cxn>
                              <a:cxn ang="0">
                                <a:pos x="0" y="80"/>
                              </a:cxn>
                              <a:cxn ang="0">
                                <a:pos x="5" y="114"/>
                              </a:cxn>
                              <a:cxn ang="0">
                                <a:pos x="22" y="143"/>
                              </a:cxn>
                              <a:cxn ang="0">
                                <a:pos x="47" y="164"/>
                              </a:cxn>
                              <a:cxn ang="0">
                                <a:pos x="82" y="173"/>
                              </a:cxn>
                              <a:cxn ang="0">
                                <a:pos x="112" y="168"/>
                              </a:cxn>
                              <a:cxn ang="0">
                                <a:pos x="142" y="151"/>
                              </a:cxn>
                              <a:cxn ang="0">
                                <a:pos x="163" y="126"/>
                              </a:cxn>
                              <a:cxn ang="0">
                                <a:pos x="176" y="92"/>
                              </a:cxn>
                              <a:cxn ang="0">
                                <a:pos x="171" y="63"/>
                              </a:cxn>
                              <a:cxn ang="0">
                                <a:pos x="154" y="33"/>
                              </a:cxn>
                              <a:cxn ang="0">
                                <a:pos x="129" y="12"/>
                              </a:cxn>
                            </a:cxnLst>
                            <a:rect l="0" t="0" r="r" b="b"/>
                            <a:pathLst>
                              <a:path w="176" h="173">
                                <a:moveTo>
                                  <a:pt x="129" y="12"/>
                                </a:moveTo>
                                <a:lnTo>
                                  <a:pt x="94" y="0"/>
                                </a:lnTo>
                                <a:lnTo>
                                  <a:pt x="64" y="4"/>
                                </a:lnTo>
                                <a:lnTo>
                                  <a:pt x="35" y="21"/>
                                </a:lnTo>
                                <a:lnTo>
                                  <a:pt x="9" y="46"/>
                                </a:lnTo>
                                <a:lnTo>
                                  <a:pt x="0" y="80"/>
                                </a:lnTo>
                                <a:lnTo>
                                  <a:pt x="5" y="114"/>
                                </a:lnTo>
                                <a:lnTo>
                                  <a:pt x="22" y="143"/>
                                </a:lnTo>
                                <a:lnTo>
                                  <a:pt x="47" y="164"/>
                                </a:lnTo>
                                <a:lnTo>
                                  <a:pt x="82" y="173"/>
                                </a:lnTo>
                                <a:lnTo>
                                  <a:pt x="112" y="168"/>
                                </a:lnTo>
                                <a:lnTo>
                                  <a:pt x="142" y="151"/>
                                </a:lnTo>
                                <a:lnTo>
                                  <a:pt x="163" y="126"/>
                                </a:lnTo>
                                <a:lnTo>
                                  <a:pt x="176" y="92"/>
                                </a:lnTo>
                                <a:lnTo>
                                  <a:pt x="171" y="63"/>
                                </a:lnTo>
                                <a:lnTo>
                                  <a:pt x="154" y="33"/>
                                </a:lnTo>
                                <a:lnTo>
                                  <a:pt x="129" y="12"/>
                                </a:lnTo>
                                <a:close/>
                              </a:path>
                            </a:pathLst>
                          </a:custGeom>
                          <a:noFill/>
                          <a:ln w="6350">
                            <a:solidFill>
                              <a:srgbClr val="000000"/>
                            </a:solidFill>
                            <a:prstDash val="solid"/>
                            <a:round/>
                            <a:headEnd/>
                            <a:tailEnd/>
                          </a:ln>
                        </p:spPr>
                        <p:txBody>
                          <a:bodyPr/>
                          <a:lstStyle/>
                          <a:p>
                            <a:endParaRPr lang="en-US"/>
                          </a:p>
                        </p:txBody>
                      </p:sp>
                    </p:grpSp>
                    <p:grpSp>
                      <p:nvGrpSpPr>
                        <p:cNvPr id="266570" name="Group 526"/>
                        <p:cNvGrpSpPr>
                          <a:grpSpLocks/>
                        </p:cNvGrpSpPr>
                        <p:nvPr/>
                      </p:nvGrpSpPr>
                      <p:grpSpPr bwMode="auto">
                        <a:xfrm>
                          <a:off x="931" y="997"/>
                          <a:ext cx="176" cy="173"/>
                          <a:chOff x="931" y="997"/>
                          <a:chExt cx="176" cy="173"/>
                        </a:xfrm>
                      </p:grpSpPr>
                      <p:grpSp>
                        <p:nvGrpSpPr>
                          <p:cNvPr id="266584" name="Group 527"/>
                          <p:cNvGrpSpPr>
                            <a:grpSpLocks/>
                          </p:cNvGrpSpPr>
                          <p:nvPr/>
                        </p:nvGrpSpPr>
                        <p:grpSpPr bwMode="auto">
                          <a:xfrm>
                            <a:off x="931" y="997"/>
                            <a:ext cx="176" cy="173"/>
                            <a:chOff x="931" y="997"/>
                            <a:chExt cx="176" cy="173"/>
                          </a:xfrm>
                        </p:grpSpPr>
                        <p:sp>
                          <p:nvSpPr>
                            <p:cNvPr id="266768" name="Freeform 528"/>
                            <p:cNvSpPr>
                              <a:spLocks/>
                            </p:cNvSpPr>
                            <p:nvPr/>
                          </p:nvSpPr>
                          <p:spPr bwMode="auto">
                            <a:xfrm>
                              <a:off x="931" y="997"/>
                              <a:ext cx="176" cy="173"/>
                            </a:xfrm>
                            <a:custGeom>
                              <a:avLst/>
                              <a:gdLst/>
                              <a:ahLst/>
                              <a:cxnLst>
                                <a:cxn ang="0">
                                  <a:pos x="129" y="9"/>
                                </a:cxn>
                                <a:cxn ang="0">
                                  <a:pos x="99" y="0"/>
                                </a:cxn>
                                <a:cxn ang="0">
                                  <a:pos x="64" y="4"/>
                                </a:cxn>
                                <a:cxn ang="0">
                                  <a:pos x="34" y="17"/>
                                </a:cxn>
                                <a:cxn ang="0">
                                  <a:pos x="13" y="42"/>
                                </a:cxn>
                                <a:cxn ang="0">
                                  <a:pos x="0" y="76"/>
                                </a:cxn>
                                <a:cxn ang="0">
                                  <a:pos x="4" y="110"/>
                                </a:cxn>
                                <a:cxn ang="0">
                                  <a:pos x="22" y="139"/>
                                </a:cxn>
                                <a:cxn ang="0">
                                  <a:pos x="47" y="161"/>
                                </a:cxn>
                                <a:cxn ang="0">
                                  <a:pos x="81" y="173"/>
                                </a:cxn>
                                <a:cxn ang="0">
                                  <a:pos x="116" y="169"/>
                                </a:cxn>
                                <a:cxn ang="0">
                                  <a:pos x="146" y="152"/>
                                </a:cxn>
                                <a:cxn ang="0">
                                  <a:pos x="167" y="127"/>
                                </a:cxn>
                                <a:cxn ang="0">
                                  <a:pos x="176" y="93"/>
                                </a:cxn>
                                <a:cxn ang="0">
                                  <a:pos x="171" y="64"/>
                                </a:cxn>
                                <a:cxn ang="0">
                                  <a:pos x="154" y="34"/>
                                </a:cxn>
                                <a:cxn ang="0">
                                  <a:pos x="129" y="9"/>
                                </a:cxn>
                              </a:cxnLst>
                              <a:rect l="0" t="0" r="r" b="b"/>
                              <a:pathLst>
                                <a:path w="176" h="173">
                                  <a:moveTo>
                                    <a:pt x="129" y="9"/>
                                  </a:moveTo>
                                  <a:lnTo>
                                    <a:pt x="99" y="0"/>
                                  </a:lnTo>
                                  <a:lnTo>
                                    <a:pt x="64" y="4"/>
                                  </a:lnTo>
                                  <a:lnTo>
                                    <a:pt x="34" y="17"/>
                                  </a:lnTo>
                                  <a:lnTo>
                                    <a:pt x="13" y="42"/>
                                  </a:lnTo>
                                  <a:lnTo>
                                    <a:pt x="0" y="76"/>
                                  </a:lnTo>
                                  <a:lnTo>
                                    <a:pt x="4" y="110"/>
                                  </a:lnTo>
                                  <a:lnTo>
                                    <a:pt x="22" y="139"/>
                                  </a:lnTo>
                                  <a:lnTo>
                                    <a:pt x="47" y="161"/>
                                  </a:lnTo>
                                  <a:lnTo>
                                    <a:pt x="81" y="173"/>
                                  </a:lnTo>
                                  <a:lnTo>
                                    <a:pt x="116" y="169"/>
                                  </a:lnTo>
                                  <a:lnTo>
                                    <a:pt x="146" y="152"/>
                                  </a:lnTo>
                                  <a:lnTo>
                                    <a:pt x="167" y="127"/>
                                  </a:lnTo>
                                  <a:lnTo>
                                    <a:pt x="176" y="93"/>
                                  </a:lnTo>
                                  <a:lnTo>
                                    <a:pt x="171" y="64"/>
                                  </a:lnTo>
                                  <a:lnTo>
                                    <a:pt x="154" y="34"/>
                                  </a:lnTo>
                                  <a:lnTo>
                                    <a:pt x="129" y="9"/>
                                  </a:lnTo>
                                  <a:close/>
                                </a:path>
                              </a:pathLst>
                            </a:custGeom>
                            <a:solidFill>
                              <a:srgbClr val="172F76"/>
                            </a:solidFill>
                            <a:ln w="9525">
                              <a:noFill/>
                              <a:round/>
                              <a:headEnd/>
                              <a:tailEnd/>
                            </a:ln>
                          </p:spPr>
                          <p:txBody>
                            <a:bodyPr/>
                            <a:lstStyle/>
                            <a:p>
                              <a:endParaRPr lang="en-US"/>
                            </a:p>
                          </p:txBody>
                        </p:sp>
                        <p:sp>
                          <p:nvSpPr>
                            <p:cNvPr id="266769" name="Freeform 529"/>
                            <p:cNvSpPr>
                              <a:spLocks/>
                            </p:cNvSpPr>
                            <p:nvPr/>
                          </p:nvSpPr>
                          <p:spPr bwMode="auto">
                            <a:xfrm>
                              <a:off x="935" y="997"/>
                              <a:ext cx="167" cy="161"/>
                            </a:xfrm>
                            <a:custGeom>
                              <a:avLst/>
                              <a:gdLst/>
                              <a:ahLst/>
                              <a:cxnLst>
                                <a:cxn ang="0">
                                  <a:pos x="125" y="9"/>
                                </a:cxn>
                                <a:cxn ang="0">
                                  <a:pos x="90" y="0"/>
                                </a:cxn>
                                <a:cxn ang="0">
                                  <a:pos x="60" y="0"/>
                                </a:cxn>
                                <a:cxn ang="0">
                                  <a:pos x="30" y="17"/>
                                </a:cxn>
                                <a:cxn ang="0">
                                  <a:pos x="9" y="42"/>
                                </a:cxn>
                                <a:cxn ang="0">
                                  <a:pos x="0" y="72"/>
                                </a:cxn>
                                <a:cxn ang="0">
                                  <a:pos x="0" y="106"/>
                                </a:cxn>
                                <a:cxn ang="0">
                                  <a:pos x="18" y="131"/>
                                </a:cxn>
                                <a:cxn ang="0">
                                  <a:pos x="43" y="152"/>
                                </a:cxn>
                                <a:cxn ang="0">
                                  <a:pos x="73" y="161"/>
                                </a:cxn>
                                <a:cxn ang="0">
                                  <a:pos x="107" y="161"/>
                                </a:cxn>
                                <a:cxn ang="0">
                                  <a:pos x="133" y="144"/>
                                </a:cxn>
                                <a:cxn ang="0">
                                  <a:pos x="155" y="118"/>
                                </a:cxn>
                                <a:cxn ang="0">
                                  <a:pos x="167" y="89"/>
                                </a:cxn>
                                <a:cxn ang="0">
                                  <a:pos x="163" y="59"/>
                                </a:cxn>
                                <a:cxn ang="0">
                                  <a:pos x="150" y="30"/>
                                </a:cxn>
                                <a:cxn ang="0">
                                  <a:pos x="125" y="9"/>
                                </a:cxn>
                              </a:cxnLst>
                              <a:rect l="0" t="0" r="r" b="b"/>
                              <a:pathLst>
                                <a:path w="167" h="161">
                                  <a:moveTo>
                                    <a:pt x="125" y="9"/>
                                  </a:moveTo>
                                  <a:lnTo>
                                    <a:pt x="90" y="0"/>
                                  </a:lnTo>
                                  <a:lnTo>
                                    <a:pt x="60" y="0"/>
                                  </a:lnTo>
                                  <a:lnTo>
                                    <a:pt x="30" y="17"/>
                                  </a:lnTo>
                                  <a:lnTo>
                                    <a:pt x="9" y="42"/>
                                  </a:lnTo>
                                  <a:lnTo>
                                    <a:pt x="0" y="72"/>
                                  </a:lnTo>
                                  <a:lnTo>
                                    <a:pt x="0" y="106"/>
                                  </a:lnTo>
                                  <a:lnTo>
                                    <a:pt x="18" y="131"/>
                                  </a:lnTo>
                                  <a:lnTo>
                                    <a:pt x="43" y="152"/>
                                  </a:lnTo>
                                  <a:lnTo>
                                    <a:pt x="73" y="161"/>
                                  </a:lnTo>
                                  <a:lnTo>
                                    <a:pt x="107" y="161"/>
                                  </a:lnTo>
                                  <a:lnTo>
                                    <a:pt x="133" y="144"/>
                                  </a:lnTo>
                                  <a:lnTo>
                                    <a:pt x="155" y="118"/>
                                  </a:lnTo>
                                  <a:lnTo>
                                    <a:pt x="167" y="89"/>
                                  </a:lnTo>
                                  <a:lnTo>
                                    <a:pt x="163" y="59"/>
                                  </a:lnTo>
                                  <a:lnTo>
                                    <a:pt x="150" y="30"/>
                                  </a:lnTo>
                                  <a:lnTo>
                                    <a:pt x="125" y="9"/>
                                  </a:lnTo>
                                  <a:close/>
                                </a:path>
                              </a:pathLst>
                            </a:custGeom>
                            <a:solidFill>
                              <a:srgbClr val="18317B"/>
                            </a:solidFill>
                            <a:ln w="9525">
                              <a:noFill/>
                              <a:round/>
                              <a:headEnd/>
                              <a:tailEnd/>
                            </a:ln>
                          </p:spPr>
                          <p:txBody>
                            <a:bodyPr/>
                            <a:lstStyle/>
                            <a:p>
                              <a:endParaRPr lang="en-US"/>
                            </a:p>
                          </p:txBody>
                        </p:sp>
                        <p:sp>
                          <p:nvSpPr>
                            <p:cNvPr id="266770" name="Freeform 530"/>
                            <p:cNvSpPr>
                              <a:spLocks/>
                            </p:cNvSpPr>
                            <p:nvPr/>
                          </p:nvSpPr>
                          <p:spPr bwMode="auto">
                            <a:xfrm>
                              <a:off x="944" y="1001"/>
                              <a:ext cx="150" cy="148"/>
                            </a:xfrm>
                            <a:custGeom>
                              <a:avLst/>
                              <a:gdLst/>
                              <a:ahLst/>
                              <a:cxnLst>
                                <a:cxn ang="0">
                                  <a:pos x="111" y="9"/>
                                </a:cxn>
                                <a:cxn ang="0">
                                  <a:pos x="81" y="0"/>
                                </a:cxn>
                                <a:cxn ang="0">
                                  <a:pos x="56" y="5"/>
                                </a:cxn>
                                <a:cxn ang="0">
                                  <a:pos x="30" y="17"/>
                                </a:cxn>
                                <a:cxn ang="0">
                                  <a:pos x="9" y="43"/>
                                </a:cxn>
                                <a:cxn ang="0">
                                  <a:pos x="0" y="68"/>
                                </a:cxn>
                                <a:cxn ang="0">
                                  <a:pos x="0" y="98"/>
                                </a:cxn>
                                <a:cxn ang="0">
                                  <a:pos x="13" y="123"/>
                                </a:cxn>
                                <a:cxn ang="0">
                                  <a:pos x="39" y="140"/>
                                </a:cxn>
                                <a:cxn ang="0">
                                  <a:pos x="64" y="148"/>
                                </a:cxn>
                                <a:cxn ang="0">
                                  <a:pos x="94" y="148"/>
                                </a:cxn>
                                <a:cxn ang="0">
                                  <a:pos x="120" y="135"/>
                                </a:cxn>
                                <a:cxn ang="0">
                                  <a:pos x="141" y="110"/>
                                </a:cxn>
                                <a:cxn ang="0">
                                  <a:pos x="150" y="85"/>
                                </a:cxn>
                                <a:cxn ang="0">
                                  <a:pos x="146" y="55"/>
                                </a:cxn>
                                <a:cxn ang="0">
                                  <a:pos x="133" y="30"/>
                                </a:cxn>
                                <a:cxn ang="0">
                                  <a:pos x="111" y="9"/>
                                </a:cxn>
                              </a:cxnLst>
                              <a:rect l="0" t="0" r="r" b="b"/>
                              <a:pathLst>
                                <a:path w="150" h="148">
                                  <a:moveTo>
                                    <a:pt x="111" y="9"/>
                                  </a:moveTo>
                                  <a:lnTo>
                                    <a:pt x="81" y="0"/>
                                  </a:lnTo>
                                  <a:lnTo>
                                    <a:pt x="56" y="5"/>
                                  </a:lnTo>
                                  <a:lnTo>
                                    <a:pt x="30" y="17"/>
                                  </a:lnTo>
                                  <a:lnTo>
                                    <a:pt x="9" y="43"/>
                                  </a:lnTo>
                                  <a:lnTo>
                                    <a:pt x="0" y="68"/>
                                  </a:lnTo>
                                  <a:lnTo>
                                    <a:pt x="0" y="98"/>
                                  </a:lnTo>
                                  <a:lnTo>
                                    <a:pt x="13" y="123"/>
                                  </a:lnTo>
                                  <a:lnTo>
                                    <a:pt x="39" y="140"/>
                                  </a:lnTo>
                                  <a:lnTo>
                                    <a:pt x="64" y="148"/>
                                  </a:lnTo>
                                  <a:lnTo>
                                    <a:pt x="94" y="148"/>
                                  </a:lnTo>
                                  <a:lnTo>
                                    <a:pt x="120" y="135"/>
                                  </a:lnTo>
                                  <a:lnTo>
                                    <a:pt x="141" y="110"/>
                                  </a:lnTo>
                                  <a:lnTo>
                                    <a:pt x="150" y="85"/>
                                  </a:lnTo>
                                  <a:lnTo>
                                    <a:pt x="146" y="55"/>
                                  </a:lnTo>
                                  <a:lnTo>
                                    <a:pt x="133" y="30"/>
                                  </a:lnTo>
                                  <a:lnTo>
                                    <a:pt x="111" y="9"/>
                                  </a:lnTo>
                                  <a:close/>
                                </a:path>
                              </a:pathLst>
                            </a:custGeom>
                            <a:solidFill>
                              <a:srgbClr val="193484"/>
                            </a:solidFill>
                            <a:ln w="9525">
                              <a:noFill/>
                              <a:round/>
                              <a:headEnd/>
                              <a:tailEnd/>
                            </a:ln>
                          </p:spPr>
                          <p:txBody>
                            <a:bodyPr/>
                            <a:lstStyle/>
                            <a:p>
                              <a:endParaRPr lang="en-US"/>
                            </a:p>
                          </p:txBody>
                        </p:sp>
                        <p:sp>
                          <p:nvSpPr>
                            <p:cNvPr id="266771" name="Freeform 531"/>
                            <p:cNvSpPr>
                              <a:spLocks/>
                            </p:cNvSpPr>
                            <p:nvPr/>
                          </p:nvSpPr>
                          <p:spPr bwMode="auto">
                            <a:xfrm>
                              <a:off x="953" y="1010"/>
                              <a:ext cx="132" cy="135"/>
                            </a:xfrm>
                            <a:custGeom>
                              <a:avLst/>
                              <a:gdLst/>
                              <a:ahLst/>
                              <a:cxnLst>
                                <a:cxn ang="0">
                                  <a:pos x="98" y="8"/>
                                </a:cxn>
                                <a:cxn ang="0">
                                  <a:pos x="72" y="0"/>
                                </a:cxn>
                                <a:cxn ang="0">
                                  <a:pos x="47" y="4"/>
                                </a:cxn>
                                <a:cxn ang="0">
                                  <a:pos x="25" y="17"/>
                                </a:cxn>
                                <a:cxn ang="0">
                                  <a:pos x="8" y="34"/>
                                </a:cxn>
                                <a:cxn ang="0">
                                  <a:pos x="0" y="59"/>
                                </a:cxn>
                                <a:cxn ang="0">
                                  <a:pos x="4" y="84"/>
                                </a:cxn>
                                <a:cxn ang="0">
                                  <a:pos x="12" y="110"/>
                                </a:cxn>
                                <a:cxn ang="0">
                                  <a:pos x="34" y="126"/>
                                </a:cxn>
                                <a:cxn ang="0">
                                  <a:pos x="59" y="135"/>
                                </a:cxn>
                                <a:cxn ang="0">
                                  <a:pos x="85" y="131"/>
                                </a:cxn>
                                <a:cxn ang="0">
                                  <a:pos x="107" y="118"/>
                                </a:cxn>
                                <a:cxn ang="0">
                                  <a:pos x="124" y="97"/>
                                </a:cxn>
                                <a:cxn ang="0">
                                  <a:pos x="132" y="72"/>
                                </a:cxn>
                                <a:cxn ang="0">
                                  <a:pos x="128" y="46"/>
                                </a:cxn>
                                <a:cxn ang="0">
                                  <a:pos x="115" y="25"/>
                                </a:cxn>
                                <a:cxn ang="0">
                                  <a:pos x="98" y="8"/>
                                </a:cxn>
                              </a:cxnLst>
                              <a:rect l="0" t="0" r="r" b="b"/>
                              <a:pathLst>
                                <a:path w="132" h="135">
                                  <a:moveTo>
                                    <a:pt x="98" y="8"/>
                                  </a:moveTo>
                                  <a:lnTo>
                                    <a:pt x="72" y="0"/>
                                  </a:lnTo>
                                  <a:lnTo>
                                    <a:pt x="47" y="4"/>
                                  </a:lnTo>
                                  <a:lnTo>
                                    <a:pt x="25" y="17"/>
                                  </a:lnTo>
                                  <a:lnTo>
                                    <a:pt x="8" y="34"/>
                                  </a:lnTo>
                                  <a:lnTo>
                                    <a:pt x="0" y="59"/>
                                  </a:lnTo>
                                  <a:lnTo>
                                    <a:pt x="4" y="84"/>
                                  </a:lnTo>
                                  <a:lnTo>
                                    <a:pt x="12" y="110"/>
                                  </a:lnTo>
                                  <a:lnTo>
                                    <a:pt x="34" y="126"/>
                                  </a:lnTo>
                                  <a:lnTo>
                                    <a:pt x="59" y="135"/>
                                  </a:lnTo>
                                  <a:lnTo>
                                    <a:pt x="85" y="131"/>
                                  </a:lnTo>
                                  <a:lnTo>
                                    <a:pt x="107" y="118"/>
                                  </a:lnTo>
                                  <a:lnTo>
                                    <a:pt x="124" y="97"/>
                                  </a:lnTo>
                                  <a:lnTo>
                                    <a:pt x="132" y="72"/>
                                  </a:lnTo>
                                  <a:lnTo>
                                    <a:pt x="128" y="46"/>
                                  </a:lnTo>
                                  <a:lnTo>
                                    <a:pt x="115" y="25"/>
                                  </a:lnTo>
                                  <a:lnTo>
                                    <a:pt x="98" y="8"/>
                                  </a:lnTo>
                                  <a:close/>
                                </a:path>
                              </a:pathLst>
                            </a:custGeom>
                            <a:solidFill>
                              <a:srgbClr val="1C3991"/>
                            </a:solidFill>
                            <a:ln w="9525">
                              <a:noFill/>
                              <a:round/>
                              <a:headEnd/>
                              <a:tailEnd/>
                            </a:ln>
                          </p:spPr>
                          <p:txBody>
                            <a:bodyPr/>
                            <a:lstStyle/>
                            <a:p>
                              <a:endParaRPr lang="en-US"/>
                            </a:p>
                          </p:txBody>
                        </p:sp>
                        <p:sp>
                          <p:nvSpPr>
                            <p:cNvPr id="266772" name="Freeform 532"/>
                            <p:cNvSpPr>
                              <a:spLocks/>
                            </p:cNvSpPr>
                            <p:nvPr/>
                          </p:nvSpPr>
                          <p:spPr bwMode="auto">
                            <a:xfrm>
                              <a:off x="957" y="1014"/>
                              <a:ext cx="124" cy="127"/>
                            </a:xfrm>
                            <a:custGeom>
                              <a:avLst/>
                              <a:gdLst/>
                              <a:ahLst/>
                              <a:cxnLst>
                                <a:cxn ang="0">
                                  <a:pos x="90" y="9"/>
                                </a:cxn>
                                <a:cxn ang="0">
                                  <a:pos x="68" y="0"/>
                                </a:cxn>
                                <a:cxn ang="0">
                                  <a:pos x="43" y="4"/>
                                </a:cxn>
                                <a:cxn ang="0">
                                  <a:pos x="21" y="17"/>
                                </a:cxn>
                                <a:cxn ang="0">
                                  <a:pos x="4" y="34"/>
                                </a:cxn>
                                <a:cxn ang="0">
                                  <a:pos x="0" y="59"/>
                                </a:cxn>
                                <a:cxn ang="0">
                                  <a:pos x="0" y="80"/>
                                </a:cxn>
                                <a:cxn ang="0">
                                  <a:pos x="13" y="101"/>
                                </a:cxn>
                                <a:cxn ang="0">
                                  <a:pos x="30" y="118"/>
                                </a:cxn>
                                <a:cxn ang="0">
                                  <a:pos x="55" y="127"/>
                                </a:cxn>
                                <a:cxn ang="0">
                                  <a:pos x="77" y="122"/>
                                </a:cxn>
                                <a:cxn ang="0">
                                  <a:pos x="98" y="110"/>
                                </a:cxn>
                                <a:cxn ang="0">
                                  <a:pos x="115" y="93"/>
                                </a:cxn>
                                <a:cxn ang="0">
                                  <a:pos x="124" y="72"/>
                                </a:cxn>
                                <a:cxn ang="0">
                                  <a:pos x="120" y="47"/>
                                </a:cxn>
                                <a:cxn ang="0">
                                  <a:pos x="107" y="25"/>
                                </a:cxn>
                                <a:cxn ang="0">
                                  <a:pos x="90" y="9"/>
                                </a:cxn>
                              </a:cxnLst>
                              <a:rect l="0" t="0" r="r" b="b"/>
                              <a:pathLst>
                                <a:path w="124" h="127">
                                  <a:moveTo>
                                    <a:pt x="90" y="9"/>
                                  </a:moveTo>
                                  <a:lnTo>
                                    <a:pt x="68" y="0"/>
                                  </a:lnTo>
                                  <a:lnTo>
                                    <a:pt x="43" y="4"/>
                                  </a:lnTo>
                                  <a:lnTo>
                                    <a:pt x="21" y="17"/>
                                  </a:lnTo>
                                  <a:lnTo>
                                    <a:pt x="4" y="34"/>
                                  </a:lnTo>
                                  <a:lnTo>
                                    <a:pt x="0" y="59"/>
                                  </a:lnTo>
                                  <a:lnTo>
                                    <a:pt x="0" y="80"/>
                                  </a:lnTo>
                                  <a:lnTo>
                                    <a:pt x="13" y="101"/>
                                  </a:lnTo>
                                  <a:lnTo>
                                    <a:pt x="30" y="118"/>
                                  </a:lnTo>
                                  <a:lnTo>
                                    <a:pt x="55" y="127"/>
                                  </a:lnTo>
                                  <a:lnTo>
                                    <a:pt x="77" y="122"/>
                                  </a:lnTo>
                                  <a:lnTo>
                                    <a:pt x="98" y="110"/>
                                  </a:lnTo>
                                  <a:lnTo>
                                    <a:pt x="115" y="93"/>
                                  </a:lnTo>
                                  <a:lnTo>
                                    <a:pt x="124" y="72"/>
                                  </a:lnTo>
                                  <a:lnTo>
                                    <a:pt x="120" y="47"/>
                                  </a:lnTo>
                                  <a:lnTo>
                                    <a:pt x="107" y="25"/>
                                  </a:lnTo>
                                  <a:lnTo>
                                    <a:pt x="90" y="9"/>
                                  </a:lnTo>
                                  <a:close/>
                                </a:path>
                              </a:pathLst>
                            </a:custGeom>
                            <a:solidFill>
                              <a:srgbClr val="2040A1"/>
                            </a:solidFill>
                            <a:ln w="9525">
                              <a:noFill/>
                              <a:round/>
                              <a:headEnd/>
                              <a:tailEnd/>
                            </a:ln>
                          </p:spPr>
                          <p:txBody>
                            <a:bodyPr/>
                            <a:lstStyle/>
                            <a:p>
                              <a:endParaRPr lang="en-US"/>
                            </a:p>
                          </p:txBody>
                        </p:sp>
                        <p:sp>
                          <p:nvSpPr>
                            <p:cNvPr id="266773" name="Freeform 533"/>
                            <p:cNvSpPr>
                              <a:spLocks/>
                            </p:cNvSpPr>
                            <p:nvPr/>
                          </p:nvSpPr>
                          <p:spPr bwMode="auto">
                            <a:xfrm>
                              <a:off x="965" y="1027"/>
                              <a:ext cx="107" cy="101"/>
                            </a:xfrm>
                            <a:custGeom>
                              <a:avLst/>
                              <a:gdLst/>
                              <a:ahLst/>
                              <a:cxnLst>
                                <a:cxn ang="0">
                                  <a:pos x="77" y="4"/>
                                </a:cxn>
                                <a:cxn ang="0">
                                  <a:pos x="56" y="0"/>
                                </a:cxn>
                                <a:cxn ang="0">
                                  <a:pos x="39" y="0"/>
                                </a:cxn>
                                <a:cxn ang="0">
                                  <a:pos x="22" y="8"/>
                                </a:cxn>
                                <a:cxn ang="0">
                                  <a:pos x="5" y="25"/>
                                </a:cxn>
                                <a:cxn ang="0">
                                  <a:pos x="0" y="46"/>
                                </a:cxn>
                                <a:cxn ang="0">
                                  <a:pos x="0" y="67"/>
                                </a:cxn>
                                <a:cxn ang="0">
                                  <a:pos x="9" y="84"/>
                                </a:cxn>
                                <a:cxn ang="0">
                                  <a:pos x="26" y="97"/>
                                </a:cxn>
                                <a:cxn ang="0">
                                  <a:pos x="47" y="101"/>
                                </a:cxn>
                                <a:cxn ang="0">
                                  <a:pos x="69" y="101"/>
                                </a:cxn>
                                <a:cxn ang="0">
                                  <a:pos x="86" y="93"/>
                                </a:cxn>
                                <a:cxn ang="0">
                                  <a:pos x="99" y="76"/>
                                </a:cxn>
                                <a:cxn ang="0">
                                  <a:pos x="107" y="55"/>
                                </a:cxn>
                                <a:cxn ang="0">
                                  <a:pos x="103" y="34"/>
                                </a:cxn>
                                <a:cxn ang="0">
                                  <a:pos x="95" y="17"/>
                                </a:cxn>
                                <a:cxn ang="0">
                                  <a:pos x="77" y="4"/>
                                </a:cxn>
                              </a:cxnLst>
                              <a:rect l="0" t="0" r="r" b="b"/>
                              <a:pathLst>
                                <a:path w="107" h="101">
                                  <a:moveTo>
                                    <a:pt x="77" y="4"/>
                                  </a:moveTo>
                                  <a:lnTo>
                                    <a:pt x="56" y="0"/>
                                  </a:lnTo>
                                  <a:lnTo>
                                    <a:pt x="39" y="0"/>
                                  </a:lnTo>
                                  <a:lnTo>
                                    <a:pt x="22" y="8"/>
                                  </a:lnTo>
                                  <a:lnTo>
                                    <a:pt x="5" y="25"/>
                                  </a:lnTo>
                                  <a:lnTo>
                                    <a:pt x="0" y="46"/>
                                  </a:lnTo>
                                  <a:lnTo>
                                    <a:pt x="0" y="67"/>
                                  </a:lnTo>
                                  <a:lnTo>
                                    <a:pt x="9" y="84"/>
                                  </a:lnTo>
                                  <a:lnTo>
                                    <a:pt x="26" y="97"/>
                                  </a:lnTo>
                                  <a:lnTo>
                                    <a:pt x="47" y="101"/>
                                  </a:lnTo>
                                  <a:lnTo>
                                    <a:pt x="69" y="101"/>
                                  </a:lnTo>
                                  <a:lnTo>
                                    <a:pt x="86" y="93"/>
                                  </a:lnTo>
                                  <a:lnTo>
                                    <a:pt x="99" y="76"/>
                                  </a:lnTo>
                                  <a:lnTo>
                                    <a:pt x="107" y="55"/>
                                  </a:lnTo>
                                  <a:lnTo>
                                    <a:pt x="103" y="34"/>
                                  </a:lnTo>
                                  <a:lnTo>
                                    <a:pt x="95" y="17"/>
                                  </a:lnTo>
                                  <a:lnTo>
                                    <a:pt x="77" y="4"/>
                                  </a:lnTo>
                                  <a:close/>
                                </a:path>
                              </a:pathLst>
                            </a:custGeom>
                            <a:solidFill>
                              <a:srgbClr val="2347B4"/>
                            </a:solidFill>
                            <a:ln w="9525">
                              <a:noFill/>
                              <a:round/>
                              <a:headEnd/>
                              <a:tailEnd/>
                            </a:ln>
                          </p:spPr>
                          <p:txBody>
                            <a:bodyPr/>
                            <a:lstStyle/>
                            <a:p>
                              <a:endParaRPr lang="en-US"/>
                            </a:p>
                          </p:txBody>
                        </p:sp>
                        <p:sp>
                          <p:nvSpPr>
                            <p:cNvPr id="266774" name="Freeform 534"/>
                            <p:cNvSpPr>
                              <a:spLocks/>
                            </p:cNvSpPr>
                            <p:nvPr/>
                          </p:nvSpPr>
                          <p:spPr bwMode="auto">
                            <a:xfrm>
                              <a:off x="974" y="1035"/>
                              <a:ext cx="86" cy="85"/>
                            </a:xfrm>
                            <a:custGeom>
                              <a:avLst/>
                              <a:gdLst/>
                              <a:ahLst/>
                              <a:cxnLst>
                                <a:cxn ang="0">
                                  <a:pos x="64" y="4"/>
                                </a:cxn>
                                <a:cxn ang="0">
                                  <a:pos x="47" y="0"/>
                                </a:cxn>
                                <a:cxn ang="0">
                                  <a:pos x="30" y="0"/>
                                </a:cxn>
                                <a:cxn ang="0">
                                  <a:pos x="17" y="9"/>
                                </a:cxn>
                                <a:cxn ang="0">
                                  <a:pos x="4" y="21"/>
                                </a:cxn>
                                <a:cxn ang="0">
                                  <a:pos x="0" y="38"/>
                                </a:cxn>
                                <a:cxn ang="0">
                                  <a:pos x="0" y="55"/>
                                </a:cxn>
                                <a:cxn ang="0">
                                  <a:pos x="9" y="68"/>
                                </a:cxn>
                                <a:cxn ang="0">
                                  <a:pos x="21" y="80"/>
                                </a:cxn>
                                <a:cxn ang="0">
                                  <a:pos x="38" y="85"/>
                                </a:cxn>
                                <a:cxn ang="0">
                                  <a:pos x="56" y="85"/>
                                </a:cxn>
                                <a:cxn ang="0">
                                  <a:pos x="73" y="76"/>
                                </a:cxn>
                                <a:cxn ang="0">
                                  <a:pos x="81" y="64"/>
                                </a:cxn>
                                <a:cxn ang="0">
                                  <a:pos x="86" y="47"/>
                                </a:cxn>
                                <a:cxn ang="0">
                                  <a:pos x="86" y="30"/>
                                </a:cxn>
                                <a:cxn ang="0">
                                  <a:pos x="77" y="13"/>
                                </a:cxn>
                                <a:cxn ang="0">
                                  <a:pos x="64" y="4"/>
                                </a:cxn>
                              </a:cxnLst>
                              <a:rect l="0" t="0" r="r" b="b"/>
                              <a:pathLst>
                                <a:path w="86" h="85">
                                  <a:moveTo>
                                    <a:pt x="64" y="4"/>
                                  </a:moveTo>
                                  <a:lnTo>
                                    <a:pt x="47" y="0"/>
                                  </a:lnTo>
                                  <a:lnTo>
                                    <a:pt x="30" y="0"/>
                                  </a:lnTo>
                                  <a:lnTo>
                                    <a:pt x="17" y="9"/>
                                  </a:lnTo>
                                  <a:lnTo>
                                    <a:pt x="4" y="21"/>
                                  </a:lnTo>
                                  <a:lnTo>
                                    <a:pt x="0" y="38"/>
                                  </a:lnTo>
                                  <a:lnTo>
                                    <a:pt x="0" y="55"/>
                                  </a:lnTo>
                                  <a:lnTo>
                                    <a:pt x="9" y="68"/>
                                  </a:lnTo>
                                  <a:lnTo>
                                    <a:pt x="21" y="80"/>
                                  </a:lnTo>
                                  <a:lnTo>
                                    <a:pt x="38" y="85"/>
                                  </a:lnTo>
                                  <a:lnTo>
                                    <a:pt x="56" y="85"/>
                                  </a:lnTo>
                                  <a:lnTo>
                                    <a:pt x="73" y="76"/>
                                  </a:lnTo>
                                  <a:lnTo>
                                    <a:pt x="81" y="64"/>
                                  </a:lnTo>
                                  <a:lnTo>
                                    <a:pt x="86" y="47"/>
                                  </a:lnTo>
                                  <a:lnTo>
                                    <a:pt x="86" y="30"/>
                                  </a:lnTo>
                                  <a:lnTo>
                                    <a:pt x="77" y="13"/>
                                  </a:lnTo>
                                  <a:lnTo>
                                    <a:pt x="64" y="4"/>
                                  </a:lnTo>
                                  <a:close/>
                                </a:path>
                              </a:pathLst>
                            </a:custGeom>
                            <a:solidFill>
                              <a:srgbClr val="274FC6"/>
                            </a:solidFill>
                            <a:ln w="9525">
                              <a:noFill/>
                              <a:round/>
                              <a:headEnd/>
                              <a:tailEnd/>
                            </a:ln>
                          </p:spPr>
                          <p:txBody>
                            <a:bodyPr/>
                            <a:lstStyle/>
                            <a:p>
                              <a:endParaRPr lang="en-US"/>
                            </a:p>
                          </p:txBody>
                        </p:sp>
                        <p:sp>
                          <p:nvSpPr>
                            <p:cNvPr id="266775" name="Freeform 535"/>
                            <p:cNvSpPr>
                              <a:spLocks/>
                            </p:cNvSpPr>
                            <p:nvPr/>
                          </p:nvSpPr>
                          <p:spPr bwMode="auto">
                            <a:xfrm>
                              <a:off x="983" y="1044"/>
                              <a:ext cx="72" cy="71"/>
                            </a:xfrm>
                            <a:custGeom>
                              <a:avLst/>
                              <a:gdLst/>
                              <a:ahLst/>
                              <a:cxnLst>
                                <a:cxn ang="0">
                                  <a:pos x="55" y="4"/>
                                </a:cxn>
                                <a:cxn ang="0">
                                  <a:pos x="38" y="0"/>
                                </a:cxn>
                                <a:cxn ang="0">
                                  <a:pos x="25" y="0"/>
                                </a:cxn>
                                <a:cxn ang="0">
                                  <a:pos x="12" y="4"/>
                                </a:cxn>
                                <a:cxn ang="0">
                                  <a:pos x="4" y="17"/>
                                </a:cxn>
                                <a:cxn ang="0">
                                  <a:pos x="0" y="33"/>
                                </a:cxn>
                                <a:cxn ang="0">
                                  <a:pos x="0" y="46"/>
                                </a:cxn>
                                <a:cxn ang="0">
                                  <a:pos x="4" y="59"/>
                                </a:cxn>
                                <a:cxn ang="0">
                                  <a:pos x="17" y="67"/>
                                </a:cxn>
                                <a:cxn ang="0">
                                  <a:pos x="34" y="71"/>
                                </a:cxn>
                                <a:cxn ang="0">
                                  <a:pos x="47" y="71"/>
                                </a:cxn>
                                <a:cxn ang="0">
                                  <a:pos x="59" y="67"/>
                                </a:cxn>
                                <a:cxn ang="0">
                                  <a:pos x="68" y="55"/>
                                </a:cxn>
                                <a:cxn ang="0">
                                  <a:pos x="72" y="38"/>
                                </a:cxn>
                                <a:cxn ang="0">
                                  <a:pos x="72" y="25"/>
                                </a:cxn>
                                <a:cxn ang="0">
                                  <a:pos x="68" y="12"/>
                                </a:cxn>
                                <a:cxn ang="0">
                                  <a:pos x="55" y="4"/>
                                </a:cxn>
                              </a:cxnLst>
                              <a:rect l="0" t="0" r="r" b="b"/>
                              <a:pathLst>
                                <a:path w="72" h="71">
                                  <a:moveTo>
                                    <a:pt x="55" y="4"/>
                                  </a:moveTo>
                                  <a:lnTo>
                                    <a:pt x="38" y="0"/>
                                  </a:lnTo>
                                  <a:lnTo>
                                    <a:pt x="25" y="0"/>
                                  </a:lnTo>
                                  <a:lnTo>
                                    <a:pt x="12" y="4"/>
                                  </a:lnTo>
                                  <a:lnTo>
                                    <a:pt x="4" y="17"/>
                                  </a:lnTo>
                                  <a:lnTo>
                                    <a:pt x="0" y="33"/>
                                  </a:lnTo>
                                  <a:lnTo>
                                    <a:pt x="0" y="46"/>
                                  </a:lnTo>
                                  <a:lnTo>
                                    <a:pt x="4" y="59"/>
                                  </a:lnTo>
                                  <a:lnTo>
                                    <a:pt x="17" y="67"/>
                                  </a:lnTo>
                                  <a:lnTo>
                                    <a:pt x="34" y="71"/>
                                  </a:lnTo>
                                  <a:lnTo>
                                    <a:pt x="47" y="71"/>
                                  </a:lnTo>
                                  <a:lnTo>
                                    <a:pt x="59" y="67"/>
                                  </a:lnTo>
                                  <a:lnTo>
                                    <a:pt x="68" y="55"/>
                                  </a:lnTo>
                                  <a:lnTo>
                                    <a:pt x="72" y="38"/>
                                  </a:lnTo>
                                  <a:lnTo>
                                    <a:pt x="72" y="25"/>
                                  </a:lnTo>
                                  <a:lnTo>
                                    <a:pt x="68" y="12"/>
                                  </a:lnTo>
                                  <a:lnTo>
                                    <a:pt x="55" y="4"/>
                                  </a:lnTo>
                                  <a:close/>
                                </a:path>
                              </a:pathLst>
                            </a:custGeom>
                            <a:solidFill>
                              <a:srgbClr val="2B56D7"/>
                            </a:solidFill>
                            <a:ln w="9525">
                              <a:noFill/>
                              <a:round/>
                              <a:headEnd/>
                              <a:tailEnd/>
                            </a:ln>
                          </p:spPr>
                          <p:txBody>
                            <a:bodyPr/>
                            <a:lstStyle/>
                            <a:p>
                              <a:endParaRPr lang="en-US"/>
                            </a:p>
                          </p:txBody>
                        </p:sp>
                        <p:sp>
                          <p:nvSpPr>
                            <p:cNvPr id="266776" name="Freeform 536"/>
                            <p:cNvSpPr>
                              <a:spLocks/>
                            </p:cNvSpPr>
                            <p:nvPr/>
                          </p:nvSpPr>
                          <p:spPr bwMode="auto">
                            <a:xfrm>
                              <a:off x="983" y="1048"/>
                              <a:ext cx="68" cy="67"/>
                            </a:xfrm>
                            <a:custGeom>
                              <a:avLst/>
                              <a:gdLst/>
                              <a:ahLst/>
                              <a:cxnLst>
                                <a:cxn ang="0">
                                  <a:pos x="51" y="4"/>
                                </a:cxn>
                                <a:cxn ang="0">
                                  <a:pos x="38" y="0"/>
                                </a:cxn>
                                <a:cxn ang="0">
                                  <a:pos x="25" y="0"/>
                                </a:cxn>
                                <a:cxn ang="0">
                                  <a:pos x="12" y="4"/>
                                </a:cxn>
                                <a:cxn ang="0">
                                  <a:pos x="4" y="17"/>
                                </a:cxn>
                                <a:cxn ang="0">
                                  <a:pos x="0" y="29"/>
                                </a:cxn>
                                <a:cxn ang="0">
                                  <a:pos x="4" y="42"/>
                                </a:cxn>
                                <a:cxn ang="0">
                                  <a:pos x="8" y="55"/>
                                </a:cxn>
                                <a:cxn ang="0">
                                  <a:pos x="21" y="63"/>
                                </a:cxn>
                                <a:cxn ang="0">
                                  <a:pos x="34" y="67"/>
                                </a:cxn>
                                <a:cxn ang="0">
                                  <a:pos x="47" y="63"/>
                                </a:cxn>
                                <a:cxn ang="0">
                                  <a:pos x="55" y="59"/>
                                </a:cxn>
                                <a:cxn ang="0">
                                  <a:pos x="64" y="46"/>
                                </a:cxn>
                                <a:cxn ang="0">
                                  <a:pos x="68" y="34"/>
                                </a:cxn>
                                <a:cxn ang="0">
                                  <a:pos x="68" y="21"/>
                                </a:cxn>
                                <a:cxn ang="0">
                                  <a:pos x="64" y="13"/>
                                </a:cxn>
                                <a:cxn ang="0">
                                  <a:pos x="51" y="4"/>
                                </a:cxn>
                              </a:cxnLst>
                              <a:rect l="0" t="0" r="r" b="b"/>
                              <a:pathLst>
                                <a:path w="68" h="67">
                                  <a:moveTo>
                                    <a:pt x="51" y="4"/>
                                  </a:moveTo>
                                  <a:lnTo>
                                    <a:pt x="38" y="0"/>
                                  </a:lnTo>
                                  <a:lnTo>
                                    <a:pt x="25" y="0"/>
                                  </a:lnTo>
                                  <a:lnTo>
                                    <a:pt x="12" y="4"/>
                                  </a:lnTo>
                                  <a:lnTo>
                                    <a:pt x="4" y="17"/>
                                  </a:lnTo>
                                  <a:lnTo>
                                    <a:pt x="0" y="29"/>
                                  </a:lnTo>
                                  <a:lnTo>
                                    <a:pt x="4" y="42"/>
                                  </a:lnTo>
                                  <a:lnTo>
                                    <a:pt x="8" y="55"/>
                                  </a:lnTo>
                                  <a:lnTo>
                                    <a:pt x="21" y="63"/>
                                  </a:lnTo>
                                  <a:lnTo>
                                    <a:pt x="34" y="67"/>
                                  </a:lnTo>
                                  <a:lnTo>
                                    <a:pt x="47" y="63"/>
                                  </a:lnTo>
                                  <a:lnTo>
                                    <a:pt x="55" y="59"/>
                                  </a:lnTo>
                                  <a:lnTo>
                                    <a:pt x="64" y="46"/>
                                  </a:lnTo>
                                  <a:lnTo>
                                    <a:pt x="68" y="34"/>
                                  </a:lnTo>
                                  <a:lnTo>
                                    <a:pt x="68" y="21"/>
                                  </a:lnTo>
                                  <a:lnTo>
                                    <a:pt x="64" y="13"/>
                                  </a:lnTo>
                                  <a:lnTo>
                                    <a:pt x="51" y="4"/>
                                  </a:lnTo>
                                  <a:close/>
                                </a:path>
                              </a:pathLst>
                            </a:custGeom>
                            <a:solidFill>
                              <a:srgbClr val="2D5BE5"/>
                            </a:solidFill>
                            <a:ln w="9525">
                              <a:noFill/>
                              <a:round/>
                              <a:headEnd/>
                              <a:tailEnd/>
                            </a:ln>
                          </p:spPr>
                          <p:txBody>
                            <a:bodyPr/>
                            <a:lstStyle/>
                            <a:p>
                              <a:endParaRPr lang="en-US"/>
                            </a:p>
                          </p:txBody>
                        </p:sp>
                        <p:sp>
                          <p:nvSpPr>
                            <p:cNvPr id="266777" name="Freeform 537"/>
                            <p:cNvSpPr>
                              <a:spLocks/>
                            </p:cNvSpPr>
                            <p:nvPr/>
                          </p:nvSpPr>
                          <p:spPr bwMode="auto">
                            <a:xfrm>
                              <a:off x="995" y="1056"/>
                              <a:ext cx="47" cy="47"/>
                            </a:xfrm>
                            <a:custGeom>
                              <a:avLst/>
                              <a:gdLst/>
                              <a:ahLst/>
                              <a:cxnLst>
                                <a:cxn ang="0">
                                  <a:pos x="35" y="0"/>
                                </a:cxn>
                                <a:cxn ang="0">
                                  <a:pos x="17" y="0"/>
                                </a:cxn>
                                <a:cxn ang="0">
                                  <a:pos x="0" y="13"/>
                                </a:cxn>
                                <a:cxn ang="0">
                                  <a:pos x="0" y="30"/>
                                </a:cxn>
                                <a:cxn ang="0">
                                  <a:pos x="13" y="47"/>
                                </a:cxn>
                                <a:cxn ang="0">
                                  <a:pos x="30" y="47"/>
                                </a:cxn>
                                <a:cxn ang="0">
                                  <a:pos x="47" y="34"/>
                                </a:cxn>
                                <a:cxn ang="0">
                                  <a:pos x="47" y="17"/>
                                </a:cxn>
                                <a:cxn ang="0">
                                  <a:pos x="35" y="0"/>
                                </a:cxn>
                              </a:cxnLst>
                              <a:rect l="0" t="0" r="r" b="b"/>
                              <a:pathLst>
                                <a:path w="47" h="47">
                                  <a:moveTo>
                                    <a:pt x="35" y="0"/>
                                  </a:moveTo>
                                  <a:lnTo>
                                    <a:pt x="17" y="0"/>
                                  </a:lnTo>
                                  <a:lnTo>
                                    <a:pt x="0" y="13"/>
                                  </a:lnTo>
                                  <a:lnTo>
                                    <a:pt x="0" y="30"/>
                                  </a:lnTo>
                                  <a:lnTo>
                                    <a:pt x="13" y="47"/>
                                  </a:lnTo>
                                  <a:lnTo>
                                    <a:pt x="30" y="47"/>
                                  </a:lnTo>
                                  <a:lnTo>
                                    <a:pt x="47" y="34"/>
                                  </a:lnTo>
                                  <a:lnTo>
                                    <a:pt x="47" y="17"/>
                                  </a:lnTo>
                                  <a:lnTo>
                                    <a:pt x="35" y="0"/>
                                  </a:lnTo>
                                  <a:close/>
                                </a:path>
                              </a:pathLst>
                            </a:custGeom>
                            <a:solidFill>
                              <a:srgbClr val="2F60F0"/>
                            </a:solidFill>
                            <a:ln w="9525">
                              <a:noFill/>
                              <a:round/>
                              <a:headEnd/>
                              <a:tailEnd/>
                            </a:ln>
                          </p:spPr>
                          <p:txBody>
                            <a:bodyPr/>
                            <a:lstStyle/>
                            <a:p>
                              <a:endParaRPr lang="en-US"/>
                            </a:p>
                          </p:txBody>
                        </p:sp>
                        <p:sp>
                          <p:nvSpPr>
                            <p:cNvPr id="266778" name="Freeform 538"/>
                            <p:cNvSpPr>
                              <a:spLocks/>
                            </p:cNvSpPr>
                            <p:nvPr/>
                          </p:nvSpPr>
                          <p:spPr bwMode="auto">
                            <a:xfrm>
                              <a:off x="1004" y="1065"/>
                              <a:ext cx="30" cy="29"/>
                            </a:xfrm>
                            <a:custGeom>
                              <a:avLst/>
                              <a:gdLst/>
                              <a:ahLst/>
                              <a:cxnLst>
                                <a:cxn ang="0">
                                  <a:pos x="21" y="0"/>
                                </a:cxn>
                                <a:cxn ang="0">
                                  <a:pos x="8" y="0"/>
                                </a:cxn>
                                <a:cxn ang="0">
                                  <a:pos x="0" y="8"/>
                                </a:cxn>
                                <a:cxn ang="0">
                                  <a:pos x="0" y="21"/>
                                </a:cxn>
                                <a:cxn ang="0">
                                  <a:pos x="8" y="29"/>
                                </a:cxn>
                                <a:cxn ang="0">
                                  <a:pos x="21" y="29"/>
                                </a:cxn>
                                <a:cxn ang="0">
                                  <a:pos x="30" y="21"/>
                                </a:cxn>
                                <a:cxn ang="0">
                                  <a:pos x="30" y="12"/>
                                </a:cxn>
                                <a:cxn ang="0">
                                  <a:pos x="21" y="0"/>
                                </a:cxn>
                              </a:cxnLst>
                              <a:rect l="0" t="0" r="r" b="b"/>
                              <a:pathLst>
                                <a:path w="30" h="29">
                                  <a:moveTo>
                                    <a:pt x="21" y="0"/>
                                  </a:moveTo>
                                  <a:lnTo>
                                    <a:pt x="8" y="0"/>
                                  </a:lnTo>
                                  <a:lnTo>
                                    <a:pt x="0" y="8"/>
                                  </a:lnTo>
                                  <a:lnTo>
                                    <a:pt x="0" y="21"/>
                                  </a:lnTo>
                                  <a:lnTo>
                                    <a:pt x="8" y="29"/>
                                  </a:lnTo>
                                  <a:lnTo>
                                    <a:pt x="21" y="29"/>
                                  </a:lnTo>
                                  <a:lnTo>
                                    <a:pt x="30" y="21"/>
                                  </a:lnTo>
                                  <a:lnTo>
                                    <a:pt x="30" y="12"/>
                                  </a:lnTo>
                                  <a:lnTo>
                                    <a:pt x="21" y="0"/>
                                  </a:lnTo>
                                  <a:close/>
                                </a:path>
                              </a:pathLst>
                            </a:custGeom>
                            <a:solidFill>
                              <a:srgbClr val="3163F7"/>
                            </a:solidFill>
                            <a:ln w="9525">
                              <a:noFill/>
                              <a:round/>
                              <a:headEnd/>
                              <a:tailEnd/>
                            </a:ln>
                          </p:spPr>
                          <p:txBody>
                            <a:bodyPr/>
                            <a:lstStyle/>
                            <a:p>
                              <a:endParaRPr lang="en-US"/>
                            </a:p>
                          </p:txBody>
                        </p:sp>
                        <p:sp>
                          <p:nvSpPr>
                            <p:cNvPr id="266779" name="Freeform 539"/>
                            <p:cNvSpPr>
                              <a:spLocks/>
                            </p:cNvSpPr>
                            <p:nvPr/>
                          </p:nvSpPr>
                          <p:spPr bwMode="auto">
                            <a:xfrm>
                              <a:off x="1012" y="1073"/>
                              <a:ext cx="13" cy="13"/>
                            </a:xfrm>
                            <a:custGeom>
                              <a:avLst/>
                              <a:gdLst/>
                              <a:ahLst/>
                              <a:cxnLst>
                                <a:cxn ang="0">
                                  <a:pos x="9" y="0"/>
                                </a:cxn>
                                <a:cxn ang="0">
                                  <a:pos x="5" y="0"/>
                                </a:cxn>
                                <a:cxn ang="0">
                                  <a:pos x="0" y="4"/>
                                </a:cxn>
                                <a:cxn ang="0">
                                  <a:pos x="0" y="9"/>
                                </a:cxn>
                                <a:cxn ang="0">
                                  <a:pos x="0" y="13"/>
                                </a:cxn>
                                <a:cxn ang="0">
                                  <a:pos x="9" y="13"/>
                                </a:cxn>
                                <a:cxn ang="0">
                                  <a:pos x="13" y="9"/>
                                </a:cxn>
                                <a:cxn ang="0">
                                  <a:pos x="13" y="4"/>
                                </a:cxn>
                                <a:cxn ang="0">
                                  <a:pos x="9" y="0"/>
                                </a:cxn>
                              </a:cxnLst>
                              <a:rect l="0" t="0" r="r" b="b"/>
                              <a:pathLst>
                                <a:path w="13" h="13">
                                  <a:moveTo>
                                    <a:pt x="9" y="0"/>
                                  </a:moveTo>
                                  <a:lnTo>
                                    <a:pt x="5" y="0"/>
                                  </a:lnTo>
                                  <a:lnTo>
                                    <a:pt x="0" y="4"/>
                                  </a:lnTo>
                                  <a:lnTo>
                                    <a:pt x="0" y="9"/>
                                  </a:lnTo>
                                  <a:lnTo>
                                    <a:pt x="0" y="13"/>
                                  </a:lnTo>
                                  <a:lnTo>
                                    <a:pt x="9" y="13"/>
                                  </a:lnTo>
                                  <a:lnTo>
                                    <a:pt x="13" y="9"/>
                                  </a:lnTo>
                                  <a:lnTo>
                                    <a:pt x="13" y="4"/>
                                  </a:lnTo>
                                  <a:lnTo>
                                    <a:pt x="9" y="0"/>
                                  </a:lnTo>
                                  <a:close/>
                                </a:path>
                              </a:pathLst>
                            </a:custGeom>
                            <a:solidFill>
                              <a:srgbClr val="3264FC"/>
                            </a:solidFill>
                            <a:ln w="9525">
                              <a:noFill/>
                              <a:round/>
                              <a:headEnd/>
                              <a:tailEnd/>
                            </a:ln>
                          </p:spPr>
                          <p:txBody>
                            <a:bodyPr/>
                            <a:lstStyle/>
                            <a:p>
                              <a:endParaRPr lang="en-US"/>
                            </a:p>
                          </p:txBody>
                        </p:sp>
                      </p:grpSp>
                      <p:sp>
                        <p:nvSpPr>
                          <p:cNvPr id="266780" name="Freeform 540"/>
                          <p:cNvSpPr>
                            <a:spLocks/>
                          </p:cNvSpPr>
                          <p:nvPr/>
                        </p:nvSpPr>
                        <p:spPr bwMode="auto">
                          <a:xfrm>
                            <a:off x="931" y="997"/>
                            <a:ext cx="176" cy="173"/>
                          </a:xfrm>
                          <a:custGeom>
                            <a:avLst/>
                            <a:gdLst/>
                            <a:ahLst/>
                            <a:cxnLst>
                              <a:cxn ang="0">
                                <a:pos x="129" y="9"/>
                              </a:cxn>
                              <a:cxn ang="0">
                                <a:pos x="99" y="0"/>
                              </a:cxn>
                              <a:cxn ang="0">
                                <a:pos x="64" y="4"/>
                              </a:cxn>
                              <a:cxn ang="0">
                                <a:pos x="34" y="17"/>
                              </a:cxn>
                              <a:cxn ang="0">
                                <a:pos x="13" y="42"/>
                              </a:cxn>
                              <a:cxn ang="0">
                                <a:pos x="0" y="76"/>
                              </a:cxn>
                              <a:cxn ang="0">
                                <a:pos x="4" y="110"/>
                              </a:cxn>
                              <a:cxn ang="0">
                                <a:pos x="22" y="139"/>
                              </a:cxn>
                              <a:cxn ang="0">
                                <a:pos x="47" y="161"/>
                              </a:cxn>
                              <a:cxn ang="0">
                                <a:pos x="81" y="173"/>
                              </a:cxn>
                              <a:cxn ang="0">
                                <a:pos x="116" y="169"/>
                              </a:cxn>
                              <a:cxn ang="0">
                                <a:pos x="146" y="152"/>
                              </a:cxn>
                              <a:cxn ang="0">
                                <a:pos x="167" y="127"/>
                              </a:cxn>
                              <a:cxn ang="0">
                                <a:pos x="176" y="93"/>
                              </a:cxn>
                              <a:cxn ang="0">
                                <a:pos x="171" y="64"/>
                              </a:cxn>
                              <a:cxn ang="0">
                                <a:pos x="154" y="34"/>
                              </a:cxn>
                              <a:cxn ang="0">
                                <a:pos x="129" y="9"/>
                              </a:cxn>
                            </a:cxnLst>
                            <a:rect l="0" t="0" r="r" b="b"/>
                            <a:pathLst>
                              <a:path w="176" h="173">
                                <a:moveTo>
                                  <a:pt x="129" y="9"/>
                                </a:moveTo>
                                <a:lnTo>
                                  <a:pt x="99" y="0"/>
                                </a:lnTo>
                                <a:lnTo>
                                  <a:pt x="64" y="4"/>
                                </a:lnTo>
                                <a:lnTo>
                                  <a:pt x="34" y="17"/>
                                </a:lnTo>
                                <a:lnTo>
                                  <a:pt x="13" y="42"/>
                                </a:lnTo>
                                <a:lnTo>
                                  <a:pt x="0" y="76"/>
                                </a:lnTo>
                                <a:lnTo>
                                  <a:pt x="4" y="110"/>
                                </a:lnTo>
                                <a:lnTo>
                                  <a:pt x="22" y="139"/>
                                </a:lnTo>
                                <a:lnTo>
                                  <a:pt x="47" y="161"/>
                                </a:lnTo>
                                <a:lnTo>
                                  <a:pt x="81" y="173"/>
                                </a:lnTo>
                                <a:lnTo>
                                  <a:pt x="116" y="169"/>
                                </a:lnTo>
                                <a:lnTo>
                                  <a:pt x="146" y="152"/>
                                </a:lnTo>
                                <a:lnTo>
                                  <a:pt x="167" y="127"/>
                                </a:lnTo>
                                <a:lnTo>
                                  <a:pt x="176" y="93"/>
                                </a:lnTo>
                                <a:lnTo>
                                  <a:pt x="171" y="64"/>
                                </a:lnTo>
                                <a:lnTo>
                                  <a:pt x="154" y="34"/>
                                </a:lnTo>
                                <a:lnTo>
                                  <a:pt x="129" y="9"/>
                                </a:lnTo>
                                <a:close/>
                              </a:path>
                            </a:pathLst>
                          </a:custGeom>
                          <a:noFill/>
                          <a:ln w="6350">
                            <a:solidFill>
                              <a:srgbClr val="000000"/>
                            </a:solidFill>
                            <a:prstDash val="solid"/>
                            <a:round/>
                            <a:headEnd/>
                            <a:tailEnd/>
                          </a:ln>
                        </p:spPr>
                        <p:txBody>
                          <a:bodyPr/>
                          <a:lstStyle/>
                          <a:p>
                            <a:endParaRPr lang="en-US"/>
                          </a:p>
                        </p:txBody>
                      </p:sp>
                    </p:grpSp>
                    <p:grpSp>
                      <p:nvGrpSpPr>
                        <p:cNvPr id="266585" name="Group 541"/>
                        <p:cNvGrpSpPr>
                          <a:grpSpLocks/>
                        </p:cNvGrpSpPr>
                        <p:nvPr/>
                      </p:nvGrpSpPr>
                      <p:grpSpPr bwMode="auto">
                        <a:xfrm>
                          <a:off x="940" y="1103"/>
                          <a:ext cx="175" cy="173"/>
                          <a:chOff x="940" y="1103"/>
                          <a:chExt cx="175" cy="173"/>
                        </a:xfrm>
                      </p:grpSpPr>
                      <p:grpSp>
                        <p:nvGrpSpPr>
                          <p:cNvPr id="266599" name="Group 542"/>
                          <p:cNvGrpSpPr>
                            <a:grpSpLocks/>
                          </p:cNvGrpSpPr>
                          <p:nvPr/>
                        </p:nvGrpSpPr>
                        <p:grpSpPr bwMode="auto">
                          <a:xfrm>
                            <a:off x="940" y="1103"/>
                            <a:ext cx="175" cy="173"/>
                            <a:chOff x="940" y="1103"/>
                            <a:chExt cx="175" cy="173"/>
                          </a:xfrm>
                        </p:grpSpPr>
                        <p:sp>
                          <p:nvSpPr>
                            <p:cNvPr id="266783" name="Freeform 543"/>
                            <p:cNvSpPr>
                              <a:spLocks/>
                            </p:cNvSpPr>
                            <p:nvPr/>
                          </p:nvSpPr>
                          <p:spPr bwMode="auto">
                            <a:xfrm>
                              <a:off x="940" y="1103"/>
                              <a:ext cx="175" cy="173"/>
                            </a:xfrm>
                            <a:custGeom>
                              <a:avLst/>
                              <a:gdLst/>
                              <a:ahLst/>
                              <a:cxnLst>
                                <a:cxn ang="0">
                                  <a:pos x="132" y="8"/>
                                </a:cxn>
                                <a:cxn ang="0">
                                  <a:pos x="98" y="0"/>
                                </a:cxn>
                                <a:cxn ang="0">
                                  <a:pos x="64" y="4"/>
                                </a:cxn>
                                <a:cxn ang="0">
                                  <a:pos x="34" y="21"/>
                                </a:cxn>
                                <a:cxn ang="0">
                                  <a:pos x="13" y="46"/>
                                </a:cxn>
                                <a:cxn ang="0">
                                  <a:pos x="0" y="80"/>
                                </a:cxn>
                                <a:cxn ang="0">
                                  <a:pos x="4" y="109"/>
                                </a:cxn>
                                <a:cxn ang="0">
                                  <a:pos x="21" y="139"/>
                                </a:cxn>
                                <a:cxn ang="0">
                                  <a:pos x="47" y="160"/>
                                </a:cxn>
                                <a:cxn ang="0">
                                  <a:pos x="81" y="173"/>
                                </a:cxn>
                                <a:cxn ang="0">
                                  <a:pos x="115" y="169"/>
                                </a:cxn>
                                <a:cxn ang="0">
                                  <a:pos x="145" y="152"/>
                                </a:cxn>
                                <a:cxn ang="0">
                                  <a:pos x="167" y="126"/>
                                </a:cxn>
                                <a:cxn ang="0">
                                  <a:pos x="175" y="93"/>
                                </a:cxn>
                                <a:cxn ang="0">
                                  <a:pos x="175" y="63"/>
                                </a:cxn>
                                <a:cxn ang="0">
                                  <a:pos x="158" y="33"/>
                                </a:cxn>
                                <a:cxn ang="0">
                                  <a:pos x="132" y="8"/>
                                </a:cxn>
                              </a:cxnLst>
                              <a:rect l="0" t="0" r="r" b="b"/>
                              <a:pathLst>
                                <a:path w="175" h="173">
                                  <a:moveTo>
                                    <a:pt x="132" y="8"/>
                                  </a:moveTo>
                                  <a:lnTo>
                                    <a:pt x="98" y="0"/>
                                  </a:lnTo>
                                  <a:lnTo>
                                    <a:pt x="64" y="4"/>
                                  </a:lnTo>
                                  <a:lnTo>
                                    <a:pt x="34" y="21"/>
                                  </a:lnTo>
                                  <a:lnTo>
                                    <a:pt x="13" y="46"/>
                                  </a:lnTo>
                                  <a:lnTo>
                                    <a:pt x="0" y="80"/>
                                  </a:lnTo>
                                  <a:lnTo>
                                    <a:pt x="4" y="109"/>
                                  </a:lnTo>
                                  <a:lnTo>
                                    <a:pt x="21" y="139"/>
                                  </a:lnTo>
                                  <a:lnTo>
                                    <a:pt x="47" y="160"/>
                                  </a:lnTo>
                                  <a:lnTo>
                                    <a:pt x="81" y="173"/>
                                  </a:lnTo>
                                  <a:lnTo>
                                    <a:pt x="115" y="169"/>
                                  </a:lnTo>
                                  <a:lnTo>
                                    <a:pt x="145" y="152"/>
                                  </a:lnTo>
                                  <a:lnTo>
                                    <a:pt x="167" y="126"/>
                                  </a:lnTo>
                                  <a:lnTo>
                                    <a:pt x="175" y="93"/>
                                  </a:lnTo>
                                  <a:lnTo>
                                    <a:pt x="175" y="63"/>
                                  </a:lnTo>
                                  <a:lnTo>
                                    <a:pt x="158" y="33"/>
                                  </a:lnTo>
                                  <a:lnTo>
                                    <a:pt x="132" y="8"/>
                                  </a:lnTo>
                                  <a:close/>
                                </a:path>
                              </a:pathLst>
                            </a:custGeom>
                            <a:solidFill>
                              <a:srgbClr val="760000"/>
                            </a:solidFill>
                            <a:ln w="9525">
                              <a:noFill/>
                              <a:round/>
                              <a:headEnd/>
                              <a:tailEnd/>
                            </a:ln>
                          </p:spPr>
                          <p:txBody>
                            <a:bodyPr/>
                            <a:lstStyle/>
                            <a:p>
                              <a:endParaRPr lang="en-US"/>
                            </a:p>
                          </p:txBody>
                        </p:sp>
                        <p:sp>
                          <p:nvSpPr>
                            <p:cNvPr id="266784" name="Freeform 544"/>
                            <p:cNvSpPr>
                              <a:spLocks/>
                            </p:cNvSpPr>
                            <p:nvPr/>
                          </p:nvSpPr>
                          <p:spPr bwMode="auto">
                            <a:xfrm>
                              <a:off x="944" y="1103"/>
                              <a:ext cx="167" cy="160"/>
                            </a:xfrm>
                            <a:custGeom>
                              <a:avLst/>
                              <a:gdLst/>
                              <a:ahLst/>
                              <a:cxnLst>
                                <a:cxn ang="0">
                                  <a:pos x="124" y="8"/>
                                </a:cxn>
                                <a:cxn ang="0">
                                  <a:pos x="90" y="0"/>
                                </a:cxn>
                                <a:cxn ang="0">
                                  <a:pos x="60" y="0"/>
                                </a:cxn>
                                <a:cxn ang="0">
                                  <a:pos x="30" y="17"/>
                                </a:cxn>
                                <a:cxn ang="0">
                                  <a:pos x="9" y="42"/>
                                </a:cxn>
                                <a:cxn ang="0">
                                  <a:pos x="0" y="71"/>
                                </a:cxn>
                                <a:cxn ang="0">
                                  <a:pos x="4" y="105"/>
                                </a:cxn>
                                <a:cxn ang="0">
                                  <a:pos x="17" y="131"/>
                                </a:cxn>
                                <a:cxn ang="0">
                                  <a:pos x="43" y="152"/>
                                </a:cxn>
                                <a:cxn ang="0">
                                  <a:pos x="77" y="160"/>
                                </a:cxn>
                                <a:cxn ang="0">
                                  <a:pos x="107" y="160"/>
                                </a:cxn>
                                <a:cxn ang="0">
                                  <a:pos x="137" y="143"/>
                                </a:cxn>
                                <a:cxn ang="0">
                                  <a:pos x="158" y="118"/>
                                </a:cxn>
                                <a:cxn ang="0">
                                  <a:pos x="167" y="88"/>
                                </a:cxn>
                                <a:cxn ang="0">
                                  <a:pos x="163" y="59"/>
                                </a:cxn>
                                <a:cxn ang="0">
                                  <a:pos x="150" y="29"/>
                                </a:cxn>
                                <a:cxn ang="0">
                                  <a:pos x="124" y="8"/>
                                </a:cxn>
                              </a:cxnLst>
                              <a:rect l="0" t="0" r="r" b="b"/>
                              <a:pathLst>
                                <a:path w="167" h="160">
                                  <a:moveTo>
                                    <a:pt x="124" y="8"/>
                                  </a:moveTo>
                                  <a:lnTo>
                                    <a:pt x="90" y="0"/>
                                  </a:lnTo>
                                  <a:lnTo>
                                    <a:pt x="60" y="0"/>
                                  </a:lnTo>
                                  <a:lnTo>
                                    <a:pt x="30" y="17"/>
                                  </a:lnTo>
                                  <a:lnTo>
                                    <a:pt x="9" y="42"/>
                                  </a:lnTo>
                                  <a:lnTo>
                                    <a:pt x="0" y="71"/>
                                  </a:lnTo>
                                  <a:lnTo>
                                    <a:pt x="4" y="105"/>
                                  </a:lnTo>
                                  <a:lnTo>
                                    <a:pt x="17" y="131"/>
                                  </a:lnTo>
                                  <a:lnTo>
                                    <a:pt x="43" y="152"/>
                                  </a:lnTo>
                                  <a:lnTo>
                                    <a:pt x="77" y="160"/>
                                  </a:lnTo>
                                  <a:lnTo>
                                    <a:pt x="107" y="160"/>
                                  </a:lnTo>
                                  <a:lnTo>
                                    <a:pt x="137" y="143"/>
                                  </a:lnTo>
                                  <a:lnTo>
                                    <a:pt x="158" y="118"/>
                                  </a:lnTo>
                                  <a:lnTo>
                                    <a:pt x="167" y="88"/>
                                  </a:lnTo>
                                  <a:lnTo>
                                    <a:pt x="163" y="59"/>
                                  </a:lnTo>
                                  <a:lnTo>
                                    <a:pt x="150" y="29"/>
                                  </a:lnTo>
                                  <a:lnTo>
                                    <a:pt x="124" y="8"/>
                                  </a:lnTo>
                                  <a:close/>
                                </a:path>
                              </a:pathLst>
                            </a:custGeom>
                            <a:solidFill>
                              <a:srgbClr val="7B0000"/>
                            </a:solidFill>
                            <a:ln w="9525">
                              <a:noFill/>
                              <a:round/>
                              <a:headEnd/>
                              <a:tailEnd/>
                            </a:ln>
                          </p:spPr>
                          <p:txBody>
                            <a:bodyPr/>
                            <a:lstStyle/>
                            <a:p>
                              <a:endParaRPr lang="en-US"/>
                            </a:p>
                          </p:txBody>
                        </p:sp>
                        <p:sp>
                          <p:nvSpPr>
                            <p:cNvPr id="266785" name="Freeform 545"/>
                            <p:cNvSpPr>
                              <a:spLocks/>
                            </p:cNvSpPr>
                            <p:nvPr/>
                          </p:nvSpPr>
                          <p:spPr bwMode="auto">
                            <a:xfrm>
                              <a:off x="953" y="1111"/>
                              <a:ext cx="149" cy="144"/>
                            </a:xfrm>
                            <a:custGeom>
                              <a:avLst/>
                              <a:gdLst/>
                              <a:ahLst/>
                              <a:cxnLst>
                                <a:cxn ang="0">
                                  <a:pos x="111" y="9"/>
                                </a:cxn>
                                <a:cxn ang="0">
                                  <a:pos x="81" y="0"/>
                                </a:cxn>
                                <a:cxn ang="0">
                                  <a:pos x="55" y="0"/>
                                </a:cxn>
                                <a:cxn ang="0">
                                  <a:pos x="30" y="13"/>
                                </a:cxn>
                                <a:cxn ang="0">
                                  <a:pos x="8" y="38"/>
                                </a:cxn>
                                <a:cxn ang="0">
                                  <a:pos x="0" y="63"/>
                                </a:cxn>
                                <a:cxn ang="0">
                                  <a:pos x="4" y="93"/>
                                </a:cxn>
                                <a:cxn ang="0">
                                  <a:pos x="17" y="118"/>
                                </a:cxn>
                                <a:cxn ang="0">
                                  <a:pos x="38" y="135"/>
                                </a:cxn>
                                <a:cxn ang="0">
                                  <a:pos x="68" y="144"/>
                                </a:cxn>
                                <a:cxn ang="0">
                                  <a:pos x="98" y="144"/>
                                </a:cxn>
                                <a:cxn ang="0">
                                  <a:pos x="119" y="131"/>
                                </a:cxn>
                                <a:cxn ang="0">
                                  <a:pos x="141" y="106"/>
                                </a:cxn>
                                <a:cxn ang="0">
                                  <a:pos x="149" y="80"/>
                                </a:cxn>
                                <a:cxn ang="0">
                                  <a:pos x="145" y="51"/>
                                </a:cxn>
                                <a:cxn ang="0">
                                  <a:pos x="132" y="25"/>
                                </a:cxn>
                                <a:cxn ang="0">
                                  <a:pos x="111" y="9"/>
                                </a:cxn>
                              </a:cxnLst>
                              <a:rect l="0" t="0" r="r" b="b"/>
                              <a:pathLst>
                                <a:path w="149" h="144">
                                  <a:moveTo>
                                    <a:pt x="111" y="9"/>
                                  </a:moveTo>
                                  <a:lnTo>
                                    <a:pt x="81" y="0"/>
                                  </a:lnTo>
                                  <a:lnTo>
                                    <a:pt x="55" y="0"/>
                                  </a:lnTo>
                                  <a:lnTo>
                                    <a:pt x="30" y="13"/>
                                  </a:lnTo>
                                  <a:lnTo>
                                    <a:pt x="8" y="38"/>
                                  </a:lnTo>
                                  <a:lnTo>
                                    <a:pt x="0" y="63"/>
                                  </a:lnTo>
                                  <a:lnTo>
                                    <a:pt x="4" y="93"/>
                                  </a:lnTo>
                                  <a:lnTo>
                                    <a:pt x="17" y="118"/>
                                  </a:lnTo>
                                  <a:lnTo>
                                    <a:pt x="38" y="135"/>
                                  </a:lnTo>
                                  <a:lnTo>
                                    <a:pt x="68" y="144"/>
                                  </a:lnTo>
                                  <a:lnTo>
                                    <a:pt x="98" y="144"/>
                                  </a:lnTo>
                                  <a:lnTo>
                                    <a:pt x="119" y="131"/>
                                  </a:lnTo>
                                  <a:lnTo>
                                    <a:pt x="141" y="106"/>
                                  </a:lnTo>
                                  <a:lnTo>
                                    <a:pt x="149" y="80"/>
                                  </a:lnTo>
                                  <a:lnTo>
                                    <a:pt x="145" y="51"/>
                                  </a:lnTo>
                                  <a:lnTo>
                                    <a:pt x="132" y="25"/>
                                  </a:lnTo>
                                  <a:lnTo>
                                    <a:pt x="111" y="9"/>
                                  </a:lnTo>
                                  <a:close/>
                                </a:path>
                              </a:pathLst>
                            </a:custGeom>
                            <a:solidFill>
                              <a:srgbClr val="840000"/>
                            </a:solidFill>
                            <a:ln w="9525">
                              <a:noFill/>
                              <a:round/>
                              <a:headEnd/>
                              <a:tailEnd/>
                            </a:ln>
                          </p:spPr>
                          <p:txBody>
                            <a:bodyPr/>
                            <a:lstStyle/>
                            <a:p>
                              <a:endParaRPr lang="en-US"/>
                            </a:p>
                          </p:txBody>
                        </p:sp>
                        <p:sp>
                          <p:nvSpPr>
                            <p:cNvPr id="266786" name="Freeform 546"/>
                            <p:cNvSpPr>
                              <a:spLocks/>
                            </p:cNvSpPr>
                            <p:nvPr/>
                          </p:nvSpPr>
                          <p:spPr bwMode="auto">
                            <a:xfrm>
                              <a:off x="961" y="1115"/>
                              <a:ext cx="133" cy="135"/>
                            </a:xfrm>
                            <a:custGeom>
                              <a:avLst/>
                              <a:gdLst/>
                              <a:ahLst/>
                              <a:cxnLst>
                                <a:cxn ang="0">
                                  <a:pos x="99" y="9"/>
                                </a:cxn>
                                <a:cxn ang="0">
                                  <a:pos x="73" y="0"/>
                                </a:cxn>
                                <a:cxn ang="0">
                                  <a:pos x="47" y="5"/>
                                </a:cxn>
                                <a:cxn ang="0">
                                  <a:pos x="26" y="17"/>
                                </a:cxn>
                                <a:cxn ang="0">
                                  <a:pos x="9" y="38"/>
                                </a:cxn>
                                <a:cxn ang="0">
                                  <a:pos x="0" y="64"/>
                                </a:cxn>
                                <a:cxn ang="0">
                                  <a:pos x="4" y="89"/>
                                </a:cxn>
                                <a:cxn ang="0">
                                  <a:pos x="17" y="110"/>
                                </a:cxn>
                                <a:cxn ang="0">
                                  <a:pos x="34" y="127"/>
                                </a:cxn>
                                <a:cxn ang="0">
                                  <a:pos x="60" y="135"/>
                                </a:cxn>
                                <a:cxn ang="0">
                                  <a:pos x="86" y="131"/>
                                </a:cxn>
                                <a:cxn ang="0">
                                  <a:pos x="107" y="119"/>
                                </a:cxn>
                                <a:cxn ang="0">
                                  <a:pos x="124" y="97"/>
                                </a:cxn>
                                <a:cxn ang="0">
                                  <a:pos x="133" y="72"/>
                                </a:cxn>
                                <a:cxn ang="0">
                                  <a:pos x="129" y="47"/>
                                </a:cxn>
                                <a:cxn ang="0">
                                  <a:pos x="116" y="26"/>
                                </a:cxn>
                                <a:cxn ang="0">
                                  <a:pos x="99" y="9"/>
                                </a:cxn>
                              </a:cxnLst>
                              <a:rect l="0" t="0" r="r" b="b"/>
                              <a:pathLst>
                                <a:path w="133" h="135">
                                  <a:moveTo>
                                    <a:pt x="99" y="9"/>
                                  </a:moveTo>
                                  <a:lnTo>
                                    <a:pt x="73" y="0"/>
                                  </a:lnTo>
                                  <a:lnTo>
                                    <a:pt x="47" y="5"/>
                                  </a:lnTo>
                                  <a:lnTo>
                                    <a:pt x="26" y="17"/>
                                  </a:lnTo>
                                  <a:lnTo>
                                    <a:pt x="9" y="38"/>
                                  </a:lnTo>
                                  <a:lnTo>
                                    <a:pt x="0" y="64"/>
                                  </a:lnTo>
                                  <a:lnTo>
                                    <a:pt x="4" y="89"/>
                                  </a:lnTo>
                                  <a:lnTo>
                                    <a:pt x="17" y="110"/>
                                  </a:lnTo>
                                  <a:lnTo>
                                    <a:pt x="34" y="127"/>
                                  </a:lnTo>
                                  <a:lnTo>
                                    <a:pt x="60" y="135"/>
                                  </a:lnTo>
                                  <a:lnTo>
                                    <a:pt x="86" y="131"/>
                                  </a:lnTo>
                                  <a:lnTo>
                                    <a:pt x="107" y="119"/>
                                  </a:lnTo>
                                  <a:lnTo>
                                    <a:pt x="124" y="97"/>
                                  </a:lnTo>
                                  <a:lnTo>
                                    <a:pt x="133" y="72"/>
                                  </a:lnTo>
                                  <a:lnTo>
                                    <a:pt x="129" y="47"/>
                                  </a:lnTo>
                                  <a:lnTo>
                                    <a:pt x="116" y="26"/>
                                  </a:lnTo>
                                  <a:lnTo>
                                    <a:pt x="99" y="9"/>
                                  </a:lnTo>
                                  <a:close/>
                                </a:path>
                              </a:pathLst>
                            </a:custGeom>
                            <a:solidFill>
                              <a:srgbClr val="910000"/>
                            </a:solidFill>
                            <a:ln w="9525">
                              <a:noFill/>
                              <a:round/>
                              <a:headEnd/>
                              <a:tailEnd/>
                            </a:ln>
                          </p:spPr>
                          <p:txBody>
                            <a:bodyPr/>
                            <a:lstStyle/>
                            <a:p>
                              <a:endParaRPr lang="en-US"/>
                            </a:p>
                          </p:txBody>
                        </p:sp>
                        <p:sp>
                          <p:nvSpPr>
                            <p:cNvPr id="266787" name="Freeform 547"/>
                            <p:cNvSpPr>
                              <a:spLocks/>
                            </p:cNvSpPr>
                            <p:nvPr/>
                          </p:nvSpPr>
                          <p:spPr bwMode="auto">
                            <a:xfrm>
                              <a:off x="965" y="1120"/>
                              <a:ext cx="125" cy="126"/>
                            </a:xfrm>
                            <a:custGeom>
                              <a:avLst/>
                              <a:gdLst/>
                              <a:ahLst/>
                              <a:cxnLst>
                                <a:cxn ang="0">
                                  <a:pos x="90" y="8"/>
                                </a:cxn>
                                <a:cxn ang="0">
                                  <a:pos x="69" y="0"/>
                                </a:cxn>
                                <a:cxn ang="0">
                                  <a:pos x="43" y="4"/>
                                </a:cxn>
                                <a:cxn ang="0">
                                  <a:pos x="26" y="16"/>
                                </a:cxn>
                                <a:cxn ang="0">
                                  <a:pos x="9" y="33"/>
                                </a:cxn>
                                <a:cxn ang="0">
                                  <a:pos x="0" y="59"/>
                                </a:cxn>
                                <a:cxn ang="0">
                                  <a:pos x="5" y="80"/>
                                </a:cxn>
                                <a:cxn ang="0">
                                  <a:pos x="18" y="101"/>
                                </a:cxn>
                                <a:cxn ang="0">
                                  <a:pos x="35" y="118"/>
                                </a:cxn>
                                <a:cxn ang="0">
                                  <a:pos x="56" y="126"/>
                                </a:cxn>
                                <a:cxn ang="0">
                                  <a:pos x="82" y="122"/>
                                </a:cxn>
                                <a:cxn ang="0">
                                  <a:pos x="99" y="109"/>
                                </a:cxn>
                                <a:cxn ang="0">
                                  <a:pos x="116" y="92"/>
                                </a:cxn>
                                <a:cxn ang="0">
                                  <a:pos x="125" y="71"/>
                                </a:cxn>
                                <a:cxn ang="0">
                                  <a:pos x="125" y="46"/>
                                </a:cxn>
                                <a:cxn ang="0">
                                  <a:pos x="112" y="25"/>
                                </a:cxn>
                                <a:cxn ang="0">
                                  <a:pos x="90" y="8"/>
                                </a:cxn>
                              </a:cxnLst>
                              <a:rect l="0" t="0" r="r" b="b"/>
                              <a:pathLst>
                                <a:path w="125" h="126">
                                  <a:moveTo>
                                    <a:pt x="90" y="8"/>
                                  </a:moveTo>
                                  <a:lnTo>
                                    <a:pt x="69" y="0"/>
                                  </a:lnTo>
                                  <a:lnTo>
                                    <a:pt x="43" y="4"/>
                                  </a:lnTo>
                                  <a:lnTo>
                                    <a:pt x="26" y="16"/>
                                  </a:lnTo>
                                  <a:lnTo>
                                    <a:pt x="9" y="33"/>
                                  </a:lnTo>
                                  <a:lnTo>
                                    <a:pt x="0" y="59"/>
                                  </a:lnTo>
                                  <a:lnTo>
                                    <a:pt x="5" y="80"/>
                                  </a:lnTo>
                                  <a:lnTo>
                                    <a:pt x="18" y="101"/>
                                  </a:lnTo>
                                  <a:lnTo>
                                    <a:pt x="35" y="118"/>
                                  </a:lnTo>
                                  <a:lnTo>
                                    <a:pt x="56" y="126"/>
                                  </a:lnTo>
                                  <a:lnTo>
                                    <a:pt x="82" y="122"/>
                                  </a:lnTo>
                                  <a:lnTo>
                                    <a:pt x="99" y="109"/>
                                  </a:lnTo>
                                  <a:lnTo>
                                    <a:pt x="116" y="92"/>
                                  </a:lnTo>
                                  <a:lnTo>
                                    <a:pt x="125" y="71"/>
                                  </a:lnTo>
                                  <a:lnTo>
                                    <a:pt x="125" y="46"/>
                                  </a:lnTo>
                                  <a:lnTo>
                                    <a:pt x="112" y="25"/>
                                  </a:lnTo>
                                  <a:lnTo>
                                    <a:pt x="90" y="8"/>
                                  </a:lnTo>
                                  <a:close/>
                                </a:path>
                              </a:pathLst>
                            </a:custGeom>
                            <a:solidFill>
                              <a:srgbClr val="A10000"/>
                            </a:solidFill>
                            <a:ln w="9525">
                              <a:noFill/>
                              <a:round/>
                              <a:headEnd/>
                              <a:tailEnd/>
                            </a:ln>
                          </p:spPr>
                          <p:txBody>
                            <a:bodyPr/>
                            <a:lstStyle/>
                            <a:p>
                              <a:endParaRPr lang="en-US"/>
                            </a:p>
                          </p:txBody>
                        </p:sp>
                        <p:sp>
                          <p:nvSpPr>
                            <p:cNvPr id="266788" name="Freeform 548"/>
                            <p:cNvSpPr>
                              <a:spLocks/>
                            </p:cNvSpPr>
                            <p:nvPr/>
                          </p:nvSpPr>
                          <p:spPr bwMode="auto">
                            <a:xfrm>
                              <a:off x="974" y="1132"/>
                              <a:ext cx="107" cy="102"/>
                            </a:xfrm>
                            <a:custGeom>
                              <a:avLst/>
                              <a:gdLst/>
                              <a:ahLst/>
                              <a:cxnLst>
                                <a:cxn ang="0">
                                  <a:pos x="81" y="4"/>
                                </a:cxn>
                                <a:cxn ang="0">
                                  <a:pos x="60" y="0"/>
                                </a:cxn>
                                <a:cxn ang="0">
                                  <a:pos x="38" y="0"/>
                                </a:cxn>
                                <a:cxn ang="0">
                                  <a:pos x="21" y="9"/>
                                </a:cxn>
                                <a:cxn ang="0">
                                  <a:pos x="9" y="26"/>
                                </a:cxn>
                                <a:cxn ang="0">
                                  <a:pos x="0" y="47"/>
                                </a:cxn>
                                <a:cxn ang="0">
                                  <a:pos x="0" y="68"/>
                                </a:cxn>
                                <a:cxn ang="0">
                                  <a:pos x="13" y="85"/>
                                </a:cxn>
                                <a:cxn ang="0">
                                  <a:pos x="30" y="97"/>
                                </a:cxn>
                                <a:cxn ang="0">
                                  <a:pos x="51" y="102"/>
                                </a:cxn>
                                <a:cxn ang="0">
                                  <a:pos x="68" y="102"/>
                                </a:cxn>
                                <a:cxn ang="0">
                                  <a:pos x="90" y="93"/>
                                </a:cxn>
                                <a:cxn ang="0">
                                  <a:pos x="103" y="76"/>
                                </a:cxn>
                                <a:cxn ang="0">
                                  <a:pos x="107" y="55"/>
                                </a:cxn>
                                <a:cxn ang="0">
                                  <a:pos x="107" y="34"/>
                                </a:cxn>
                                <a:cxn ang="0">
                                  <a:pos x="98" y="17"/>
                                </a:cxn>
                                <a:cxn ang="0">
                                  <a:pos x="81" y="4"/>
                                </a:cxn>
                              </a:cxnLst>
                              <a:rect l="0" t="0" r="r" b="b"/>
                              <a:pathLst>
                                <a:path w="107" h="102">
                                  <a:moveTo>
                                    <a:pt x="81" y="4"/>
                                  </a:moveTo>
                                  <a:lnTo>
                                    <a:pt x="60" y="0"/>
                                  </a:lnTo>
                                  <a:lnTo>
                                    <a:pt x="38" y="0"/>
                                  </a:lnTo>
                                  <a:lnTo>
                                    <a:pt x="21" y="9"/>
                                  </a:lnTo>
                                  <a:lnTo>
                                    <a:pt x="9" y="26"/>
                                  </a:lnTo>
                                  <a:lnTo>
                                    <a:pt x="0" y="47"/>
                                  </a:lnTo>
                                  <a:lnTo>
                                    <a:pt x="0" y="68"/>
                                  </a:lnTo>
                                  <a:lnTo>
                                    <a:pt x="13" y="85"/>
                                  </a:lnTo>
                                  <a:lnTo>
                                    <a:pt x="30" y="97"/>
                                  </a:lnTo>
                                  <a:lnTo>
                                    <a:pt x="51" y="102"/>
                                  </a:lnTo>
                                  <a:lnTo>
                                    <a:pt x="68" y="102"/>
                                  </a:lnTo>
                                  <a:lnTo>
                                    <a:pt x="90" y="93"/>
                                  </a:lnTo>
                                  <a:lnTo>
                                    <a:pt x="103" y="76"/>
                                  </a:lnTo>
                                  <a:lnTo>
                                    <a:pt x="107" y="55"/>
                                  </a:lnTo>
                                  <a:lnTo>
                                    <a:pt x="107" y="34"/>
                                  </a:lnTo>
                                  <a:lnTo>
                                    <a:pt x="98" y="17"/>
                                  </a:lnTo>
                                  <a:lnTo>
                                    <a:pt x="81" y="4"/>
                                  </a:lnTo>
                                  <a:close/>
                                </a:path>
                              </a:pathLst>
                            </a:custGeom>
                            <a:solidFill>
                              <a:srgbClr val="B40000"/>
                            </a:solidFill>
                            <a:ln w="9525">
                              <a:noFill/>
                              <a:round/>
                              <a:headEnd/>
                              <a:tailEnd/>
                            </a:ln>
                          </p:spPr>
                          <p:txBody>
                            <a:bodyPr/>
                            <a:lstStyle/>
                            <a:p>
                              <a:endParaRPr lang="en-US"/>
                            </a:p>
                          </p:txBody>
                        </p:sp>
                        <p:sp>
                          <p:nvSpPr>
                            <p:cNvPr id="266789" name="Freeform 549"/>
                            <p:cNvSpPr>
                              <a:spLocks/>
                            </p:cNvSpPr>
                            <p:nvPr/>
                          </p:nvSpPr>
                          <p:spPr bwMode="auto">
                            <a:xfrm>
                              <a:off x="983" y="1141"/>
                              <a:ext cx="89" cy="84"/>
                            </a:xfrm>
                            <a:custGeom>
                              <a:avLst/>
                              <a:gdLst/>
                              <a:ahLst/>
                              <a:cxnLst>
                                <a:cxn ang="0">
                                  <a:pos x="68" y="4"/>
                                </a:cxn>
                                <a:cxn ang="0">
                                  <a:pos x="51" y="0"/>
                                </a:cxn>
                                <a:cxn ang="0">
                                  <a:pos x="29" y="0"/>
                                </a:cxn>
                                <a:cxn ang="0">
                                  <a:pos x="17" y="8"/>
                                </a:cxn>
                                <a:cxn ang="0">
                                  <a:pos x="4" y="21"/>
                                </a:cxn>
                                <a:cxn ang="0">
                                  <a:pos x="0" y="38"/>
                                </a:cxn>
                                <a:cxn ang="0">
                                  <a:pos x="0" y="55"/>
                                </a:cxn>
                                <a:cxn ang="0">
                                  <a:pos x="8" y="71"/>
                                </a:cxn>
                                <a:cxn ang="0">
                                  <a:pos x="21" y="80"/>
                                </a:cxn>
                                <a:cxn ang="0">
                                  <a:pos x="38" y="84"/>
                                </a:cxn>
                                <a:cxn ang="0">
                                  <a:pos x="59" y="84"/>
                                </a:cxn>
                                <a:cxn ang="0">
                                  <a:pos x="72" y="76"/>
                                </a:cxn>
                                <a:cxn ang="0">
                                  <a:pos x="85" y="63"/>
                                </a:cxn>
                                <a:cxn ang="0">
                                  <a:pos x="89" y="46"/>
                                </a:cxn>
                                <a:cxn ang="0">
                                  <a:pos x="89" y="29"/>
                                </a:cxn>
                                <a:cxn ang="0">
                                  <a:pos x="81" y="17"/>
                                </a:cxn>
                                <a:cxn ang="0">
                                  <a:pos x="68" y="4"/>
                                </a:cxn>
                              </a:cxnLst>
                              <a:rect l="0" t="0" r="r" b="b"/>
                              <a:pathLst>
                                <a:path w="89" h="84">
                                  <a:moveTo>
                                    <a:pt x="68" y="4"/>
                                  </a:moveTo>
                                  <a:lnTo>
                                    <a:pt x="51" y="0"/>
                                  </a:lnTo>
                                  <a:lnTo>
                                    <a:pt x="29" y="0"/>
                                  </a:lnTo>
                                  <a:lnTo>
                                    <a:pt x="17" y="8"/>
                                  </a:lnTo>
                                  <a:lnTo>
                                    <a:pt x="4" y="21"/>
                                  </a:lnTo>
                                  <a:lnTo>
                                    <a:pt x="0" y="38"/>
                                  </a:lnTo>
                                  <a:lnTo>
                                    <a:pt x="0" y="55"/>
                                  </a:lnTo>
                                  <a:lnTo>
                                    <a:pt x="8" y="71"/>
                                  </a:lnTo>
                                  <a:lnTo>
                                    <a:pt x="21" y="80"/>
                                  </a:lnTo>
                                  <a:lnTo>
                                    <a:pt x="38" y="84"/>
                                  </a:lnTo>
                                  <a:lnTo>
                                    <a:pt x="59" y="84"/>
                                  </a:lnTo>
                                  <a:lnTo>
                                    <a:pt x="72" y="76"/>
                                  </a:lnTo>
                                  <a:lnTo>
                                    <a:pt x="85" y="63"/>
                                  </a:lnTo>
                                  <a:lnTo>
                                    <a:pt x="89" y="46"/>
                                  </a:lnTo>
                                  <a:lnTo>
                                    <a:pt x="89" y="29"/>
                                  </a:lnTo>
                                  <a:lnTo>
                                    <a:pt x="81" y="17"/>
                                  </a:lnTo>
                                  <a:lnTo>
                                    <a:pt x="68" y="4"/>
                                  </a:lnTo>
                                  <a:close/>
                                </a:path>
                              </a:pathLst>
                            </a:custGeom>
                            <a:solidFill>
                              <a:srgbClr val="C60000"/>
                            </a:solidFill>
                            <a:ln w="9525">
                              <a:noFill/>
                              <a:round/>
                              <a:headEnd/>
                              <a:tailEnd/>
                            </a:ln>
                          </p:spPr>
                          <p:txBody>
                            <a:bodyPr/>
                            <a:lstStyle/>
                            <a:p>
                              <a:endParaRPr lang="en-US"/>
                            </a:p>
                          </p:txBody>
                        </p:sp>
                        <p:sp>
                          <p:nvSpPr>
                            <p:cNvPr id="266790" name="Freeform 550"/>
                            <p:cNvSpPr>
                              <a:spLocks/>
                            </p:cNvSpPr>
                            <p:nvPr/>
                          </p:nvSpPr>
                          <p:spPr bwMode="auto">
                            <a:xfrm>
                              <a:off x="991" y="1149"/>
                              <a:ext cx="77" cy="76"/>
                            </a:xfrm>
                            <a:custGeom>
                              <a:avLst/>
                              <a:gdLst/>
                              <a:ahLst/>
                              <a:cxnLst>
                                <a:cxn ang="0">
                                  <a:pos x="56" y="4"/>
                                </a:cxn>
                                <a:cxn ang="0">
                                  <a:pos x="43" y="0"/>
                                </a:cxn>
                                <a:cxn ang="0">
                                  <a:pos x="26" y="0"/>
                                </a:cxn>
                                <a:cxn ang="0">
                                  <a:pos x="13" y="4"/>
                                </a:cxn>
                                <a:cxn ang="0">
                                  <a:pos x="4" y="17"/>
                                </a:cxn>
                                <a:cxn ang="0">
                                  <a:pos x="0" y="34"/>
                                </a:cxn>
                                <a:cxn ang="0">
                                  <a:pos x="0" y="47"/>
                                </a:cxn>
                                <a:cxn ang="0">
                                  <a:pos x="4" y="59"/>
                                </a:cxn>
                                <a:cxn ang="0">
                                  <a:pos x="17" y="72"/>
                                </a:cxn>
                                <a:cxn ang="0">
                                  <a:pos x="34" y="76"/>
                                </a:cxn>
                                <a:cxn ang="0">
                                  <a:pos x="47" y="72"/>
                                </a:cxn>
                                <a:cxn ang="0">
                                  <a:pos x="60" y="68"/>
                                </a:cxn>
                                <a:cxn ang="0">
                                  <a:pos x="73" y="55"/>
                                </a:cxn>
                                <a:cxn ang="0">
                                  <a:pos x="77" y="42"/>
                                </a:cxn>
                                <a:cxn ang="0">
                                  <a:pos x="73" y="25"/>
                                </a:cxn>
                                <a:cxn ang="0">
                                  <a:pos x="69" y="13"/>
                                </a:cxn>
                                <a:cxn ang="0">
                                  <a:pos x="56" y="4"/>
                                </a:cxn>
                              </a:cxnLst>
                              <a:rect l="0" t="0" r="r" b="b"/>
                              <a:pathLst>
                                <a:path w="77" h="76">
                                  <a:moveTo>
                                    <a:pt x="56" y="4"/>
                                  </a:moveTo>
                                  <a:lnTo>
                                    <a:pt x="43" y="0"/>
                                  </a:lnTo>
                                  <a:lnTo>
                                    <a:pt x="26" y="0"/>
                                  </a:lnTo>
                                  <a:lnTo>
                                    <a:pt x="13" y="4"/>
                                  </a:lnTo>
                                  <a:lnTo>
                                    <a:pt x="4" y="17"/>
                                  </a:lnTo>
                                  <a:lnTo>
                                    <a:pt x="0" y="34"/>
                                  </a:lnTo>
                                  <a:lnTo>
                                    <a:pt x="0" y="47"/>
                                  </a:lnTo>
                                  <a:lnTo>
                                    <a:pt x="4" y="59"/>
                                  </a:lnTo>
                                  <a:lnTo>
                                    <a:pt x="17" y="72"/>
                                  </a:lnTo>
                                  <a:lnTo>
                                    <a:pt x="34" y="76"/>
                                  </a:lnTo>
                                  <a:lnTo>
                                    <a:pt x="47" y="72"/>
                                  </a:lnTo>
                                  <a:lnTo>
                                    <a:pt x="60" y="68"/>
                                  </a:lnTo>
                                  <a:lnTo>
                                    <a:pt x="73" y="55"/>
                                  </a:lnTo>
                                  <a:lnTo>
                                    <a:pt x="77" y="42"/>
                                  </a:lnTo>
                                  <a:lnTo>
                                    <a:pt x="73" y="25"/>
                                  </a:lnTo>
                                  <a:lnTo>
                                    <a:pt x="69" y="13"/>
                                  </a:lnTo>
                                  <a:lnTo>
                                    <a:pt x="56" y="4"/>
                                  </a:lnTo>
                                  <a:close/>
                                </a:path>
                              </a:pathLst>
                            </a:custGeom>
                            <a:solidFill>
                              <a:srgbClr val="D70000"/>
                            </a:solidFill>
                            <a:ln w="9525">
                              <a:noFill/>
                              <a:round/>
                              <a:headEnd/>
                              <a:tailEnd/>
                            </a:ln>
                          </p:spPr>
                          <p:txBody>
                            <a:bodyPr/>
                            <a:lstStyle/>
                            <a:p>
                              <a:endParaRPr lang="en-US"/>
                            </a:p>
                          </p:txBody>
                        </p:sp>
                        <p:sp>
                          <p:nvSpPr>
                            <p:cNvPr id="266791" name="Freeform 551"/>
                            <p:cNvSpPr>
                              <a:spLocks/>
                            </p:cNvSpPr>
                            <p:nvPr/>
                          </p:nvSpPr>
                          <p:spPr bwMode="auto">
                            <a:xfrm>
                              <a:off x="995" y="1153"/>
                              <a:ext cx="69" cy="68"/>
                            </a:xfrm>
                            <a:custGeom>
                              <a:avLst/>
                              <a:gdLst/>
                              <a:ahLst/>
                              <a:cxnLst>
                                <a:cxn ang="0">
                                  <a:pos x="52" y="5"/>
                                </a:cxn>
                                <a:cxn ang="0">
                                  <a:pos x="39" y="0"/>
                                </a:cxn>
                                <a:cxn ang="0">
                                  <a:pos x="26" y="0"/>
                                </a:cxn>
                                <a:cxn ang="0">
                                  <a:pos x="13" y="9"/>
                                </a:cxn>
                                <a:cxn ang="0">
                                  <a:pos x="5" y="17"/>
                                </a:cxn>
                                <a:cxn ang="0">
                                  <a:pos x="0" y="30"/>
                                </a:cxn>
                                <a:cxn ang="0">
                                  <a:pos x="0" y="43"/>
                                </a:cxn>
                                <a:cxn ang="0">
                                  <a:pos x="9" y="55"/>
                                </a:cxn>
                                <a:cxn ang="0">
                                  <a:pos x="17" y="64"/>
                                </a:cxn>
                                <a:cxn ang="0">
                                  <a:pos x="30" y="68"/>
                                </a:cxn>
                                <a:cxn ang="0">
                                  <a:pos x="43" y="64"/>
                                </a:cxn>
                                <a:cxn ang="0">
                                  <a:pos x="56" y="59"/>
                                </a:cxn>
                                <a:cxn ang="0">
                                  <a:pos x="65" y="51"/>
                                </a:cxn>
                                <a:cxn ang="0">
                                  <a:pos x="69" y="38"/>
                                </a:cxn>
                                <a:cxn ang="0">
                                  <a:pos x="65" y="26"/>
                                </a:cxn>
                                <a:cxn ang="0">
                                  <a:pos x="60" y="13"/>
                                </a:cxn>
                                <a:cxn ang="0">
                                  <a:pos x="52" y="5"/>
                                </a:cxn>
                              </a:cxnLst>
                              <a:rect l="0" t="0" r="r" b="b"/>
                              <a:pathLst>
                                <a:path w="69" h="68">
                                  <a:moveTo>
                                    <a:pt x="52" y="5"/>
                                  </a:moveTo>
                                  <a:lnTo>
                                    <a:pt x="39" y="0"/>
                                  </a:lnTo>
                                  <a:lnTo>
                                    <a:pt x="26" y="0"/>
                                  </a:lnTo>
                                  <a:lnTo>
                                    <a:pt x="13" y="9"/>
                                  </a:lnTo>
                                  <a:lnTo>
                                    <a:pt x="5" y="17"/>
                                  </a:lnTo>
                                  <a:lnTo>
                                    <a:pt x="0" y="30"/>
                                  </a:lnTo>
                                  <a:lnTo>
                                    <a:pt x="0" y="43"/>
                                  </a:lnTo>
                                  <a:lnTo>
                                    <a:pt x="9" y="55"/>
                                  </a:lnTo>
                                  <a:lnTo>
                                    <a:pt x="17" y="64"/>
                                  </a:lnTo>
                                  <a:lnTo>
                                    <a:pt x="30" y="68"/>
                                  </a:lnTo>
                                  <a:lnTo>
                                    <a:pt x="43" y="64"/>
                                  </a:lnTo>
                                  <a:lnTo>
                                    <a:pt x="56" y="59"/>
                                  </a:lnTo>
                                  <a:lnTo>
                                    <a:pt x="65" y="51"/>
                                  </a:lnTo>
                                  <a:lnTo>
                                    <a:pt x="69" y="38"/>
                                  </a:lnTo>
                                  <a:lnTo>
                                    <a:pt x="65" y="26"/>
                                  </a:lnTo>
                                  <a:lnTo>
                                    <a:pt x="60" y="13"/>
                                  </a:lnTo>
                                  <a:lnTo>
                                    <a:pt x="52" y="5"/>
                                  </a:lnTo>
                                  <a:close/>
                                </a:path>
                              </a:pathLst>
                            </a:custGeom>
                            <a:solidFill>
                              <a:srgbClr val="E50000"/>
                            </a:solidFill>
                            <a:ln w="9525">
                              <a:noFill/>
                              <a:round/>
                              <a:headEnd/>
                              <a:tailEnd/>
                            </a:ln>
                          </p:spPr>
                          <p:txBody>
                            <a:bodyPr/>
                            <a:lstStyle/>
                            <a:p>
                              <a:endParaRPr lang="en-US"/>
                            </a:p>
                          </p:txBody>
                        </p:sp>
                        <p:sp>
                          <p:nvSpPr>
                            <p:cNvPr id="266792" name="Freeform 552"/>
                            <p:cNvSpPr>
                              <a:spLocks/>
                            </p:cNvSpPr>
                            <p:nvPr/>
                          </p:nvSpPr>
                          <p:spPr bwMode="auto">
                            <a:xfrm>
                              <a:off x="1004" y="1162"/>
                              <a:ext cx="51" cy="50"/>
                            </a:xfrm>
                            <a:custGeom>
                              <a:avLst/>
                              <a:gdLst/>
                              <a:ahLst/>
                              <a:cxnLst>
                                <a:cxn ang="0">
                                  <a:pos x="38" y="0"/>
                                </a:cxn>
                                <a:cxn ang="0">
                                  <a:pos x="17" y="0"/>
                                </a:cxn>
                                <a:cxn ang="0">
                                  <a:pos x="0" y="12"/>
                                </a:cxn>
                                <a:cxn ang="0">
                                  <a:pos x="0" y="29"/>
                                </a:cxn>
                                <a:cxn ang="0">
                                  <a:pos x="13" y="46"/>
                                </a:cxn>
                                <a:cxn ang="0">
                                  <a:pos x="21" y="50"/>
                                </a:cxn>
                                <a:cxn ang="0">
                                  <a:pos x="30" y="50"/>
                                </a:cxn>
                                <a:cxn ang="0">
                                  <a:pos x="47" y="38"/>
                                </a:cxn>
                                <a:cxn ang="0">
                                  <a:pos x="51" y="29"/>
                                </a:cxn>
                                <a:cxn ang="0">
                                  <a:pos x="51" y="17"/>
                                </a:cxn>
                                <a:cxn ang="0">
                                  <a:pos x="38" y="0"/>
                                </a:cxn>
                              </a:cxnLst>
                              <a:rect l="0" t="0" r="r" b="b"/>
                              <a:pathLst>
                                <a:path w="51" h="50">
                                  <a:moveTo>
                                    <a:pt x="38" y="0"/>
                                  </a:moveTo>
                                  <a:lnTo>
                                    <a:pt x="17" y="0"/>
                                  </a:lnTo>
                                  <a:lnTo>
                                    <a:pt x="0" y="12"/>
                                  </a:lnTo>
                                  <a:lnTo>
                                    <a:pt x="0" y="29"/>
                                  </a:lnTo>
                                  <a:lnTo>
                                    <a:pt x="13" y="46"/>
                                  </a:lnTo>
                                  <a:lnTo>
                                    <a:pt x="21" y="50"/>
                                  </a:lnTo>
                                  <a:lnTo>
                                    <a:pt x="30" y="50"/>
                                  </a:lnTo>
                                  <a:lnTo>
                                    <a:pt x="47" y="38"/>
                                  </a:lnTo>
                                  <a:lnTo>
                                    <a:pt x="51" y="29"/>
                                  </a:lnTo>
                                  <a:lnTo>
                                    <a:pt x="51" y="17"/>
                                  </a:lnTo>
                                  <a:lnTo>
                                    <a:pt x="38" y="0"/>
                                  </a:lnTo>
                                  <a:close/>
                                </a:path>
                              </a:pathLst>
                            </a:custGeom>
                            <a:solidFill>
                              <a:srgbClr val="F00000"/>
                            </a:solidFill>
                            <a:ln w="9525">
                              <a:noFill/>
                              <a:round/>
                              <a:headEnd/>
                              <a:tailEnd/>
                            </a:ln>
                          </p:spPr>
                          <p:txBody>
                            <a:bodyPr/>
                            <a:lstStyle/>
                            <a:p>
                              <a:endParaRPr lang="en-US"/>
                            </a:p>
                          </p:txBody>
                        </p:sp>
                        <p:sp>
                          <p:nvSpPr>
                            <p:cNvPr id="266793" name="Freeform 553"/>
                            <p:cNvSpPr>
                              <a:spLocks/>
                            </p:cNvSpPr>
                            <p:nvPr/>
                          </p:nvSpPr>
                          <p:spPr bwMode="auto">
                            <a:xfrm>
                              <a:off x="1012" y="1170"/>
                              <a:ext cx="35" cy="34"/>
                            </a:xfrm>
                            <a:custGeom>
                              <a:avLst/>
                              <a:gdLst/>
                              <a:ahLst/>
                              <a:cxnLst>
                                <a:cxn ang="0">
                                  <a:pos x="26" y="0"/>
                                </a:cxn>
                                <a:cxn ang="0">
                                  <a:pos x="13" y="0"/>
                                </a:cxn>
                                <a:cxn ang="0">
                                  <a:pos x="0" y="9"/>
                                </a:cxn>
                                <a:cxn ang="0">
                                  <a:pos x="0" y="21"/>
                                </a:cxn>
                                <a:cxn ang="0">
                                  <a:pos x="9" y="30"/>
                                </a:cxn>
                                <a:cxn ang="0">
                                  <a:pos x="22" y="34"/>
                                </a:cxn>
                                <a:cxn ang="0">
                                  <a:pos x="30" y="26"/>
                                </a:cxn>
                                <a:cxn ang="0">
                                  <a:pos x="35" y="13"/>
                                </a:cxn>
                                <a:cxn ang="0">
                                  <a:pos x="26" y="0"/>
                                </a:cxn>
                              </a:cxnLst>
                              <a:rect l="0" t="0" r="r" b="b"/>
                              <a:pathLst>
                                <a:path w="35" h="34">
                                  <a:moveTo>
                                    <a:pt x="26" y="0"/>
                                  </a:moveTo>
                                  <a:lnTo>
                                    <a:pt x="13" y="0"/>
                                  </a:lnTo>
                                  <a:lnTo>
                                    <a:pt x="0" y="9"/>
                                  </a:lnTo>
                                  <a:lnTo>
                                    <a:pt x="0" y="21"/>
                                  </a:lnTo>
                                  <a:lnTo>
                                    <a:pt x="9" y="30"/>
                                  </a:lnTo>
                                  <a:lnTo>
                                    <a:pt x="22" y="34"/>
                                  </a:lnTo>
                                  <a:lnTo>
                                    <a:pt x="30" y="26"/>
                                  </a:lnTo>
                                  <a:lnTo>
                                    <a:pt x="35" y="13"/>
                                  </a:lnTo>
                                  <a:lnTo>
                                    <a:pt x="26" y="0"/>
                                  </a:lnTo>
                                  <a:close/>
                                </a:path>
                              </a:pathLst>
                            </a:custGeom>
                            <a:solidFill>
                              <a:srgbClr val="F70000"/>
                            </a:solidFill>
                            <a:ln w="9525">
                              <a:noFill/>
                              <a:round/>
                              <a:headEnd/>
                              <a:tailEnd/>
                            </a:ln>
                          </p:spPr>
                          <p:txBody>
                            <a:bodyPr/>
                            <a:lstStyle/>
                            <a:p>
                              <a:endParaRPr lang="en-US"/>
                            </a:p>
                          </p:txBody>
                        </p:sp>
                        <p:sp>
                          <p:nvSpPr>
                            <p:cNvPr id="266794" name="Freeform 554"/>
                            <p:cNvSpPr>
                              <a:spLocks/>
                            </p:cNvSpPr>
                            <p:nvPr/>
                          </p:nvSpPr>
                          <p:spPr bwMode="auto">
                            <a:xfrm>
                              <a:off x="1021" y="1179"/>
                              <a:ext cx="17" cy="17"/>
                            </a:xfrm>
                            <a:custGeom>
                              <a:avLst/>
                              <a:gdLst/>
                              <a:ahLst/>
                              <a:cxnLst>
                                <a:cxn ang="0">
                                  <a:pos x="13" y="0"/>
                                </a:cxn>
                                <a:cxn ang="0">
                                  <a:pos x="4" y="0"/>
                                </a:cxn>
                                <a:cxn ang="0">
                                  <a:pos x="0" y="4"/>
                                </a:cxn>
                                <a:cxn ang="0">
                                  <a:pos x="0" y="8"/>
                                </a:cxn>
                                <a:cxn ang="0">
                                  <a:pos x="4" y="12"/>
                                </a:cxn>
                                <a:cxn ang="0">
                                  <a:pos x="9" y="17"/>
                                </a:cxn>
                                <a:cxn ang="0">
                                  <a:pos x="13" y="12"/>
                                </a:cxn>
                                <a:cxn ang="0">
                                  <a:pos x="17" y="4"/>
                                </a:cxn>
                                <a:cxn ang="0">
                                  <a:pos x="13" y="0"/>
                                </a:cxn>
                              </a:cxnLst>
                              <a:rect l="0" t="0" r="r" b="b"/>
                              <a:pathLst>
                                <a:path w="17" h="17">
                                  <a:moveTo>
                                    <a:pt x="13" y="0"/>
                                  </a:moveTo>
                                  <a:lnTo>
                                    <a:pt x="4" y="0"/>
                                  </a:lnTo>
                                  <a:lnTo>
                                    <a:pt x="0" y="4"/>
                                  </a:lnTo>
                                  <a:lnTo>
                                    <a:pt x="0" y="8"/>
                                  </a:lnTo>
                                  <a:lnTo>
                                    <a:pt x="4" y="12"/>
                                  </a:lnTo>
                                  <a:lnTo>
                                    <a:pt x="9" y="17"/>
                                  </a:lnTo>
                                  <a:lnTo>
                                    <a:pt x="13" y="12"/>
                                  </a:lnTo>
                                  <a:lnTo>
                                    <a:pt x="17" y="4"/>
                                  </a:lnTo>
                                  <a:lnTo>
                                    <a:pt x="13" y="0"/>
                                  </a:lnTo>
                                  <a:close/>
                                </a:path>
                              </a:pathLst>
                            </a:custGeom>
                            <a:solidFill>
                              <a:srgbClr val="FC0000"/>
                            </a:solidFill>
                            <a:ln w="9525">
                              <a:noFill/>
                              <a:round/>
                              <a:headEnd/>
                              <a:tailEnd/>
                            </a:ln>
                          </p:spPr>
                          <p:txBody>
                            <a:bodyPr/>
                            <a:lstStyle/>
                            <a:p>
                              <a:endParaRPr lang="en-US"/>
                            </a:p>
                          </p:txBody>
                        </p:sp>
                      </p:grpSp>
                      <p:sp>
                        <p:nvSpPr>
                          <p:cNvPr id="266795" name="Freeform 555"/>
                          <p:cNvSpPr>
                            <a:spLocks/>
                          </p:cNvSpPr>
                          <p:nvPr/>
                        </p:nvSpPr>
                        <p:spPr bwMode="auto">
                          <a:xfrm>
                            <a:off x="940" y="1103"/>
                            <a:ext cx="175" cy="173"/>
                          </a:xfrm>
                          <a:custGeom>
                            <a:avLst/>
                            <a:gdLst/>
                            <a:ahLst/>
                            <a:cxnLst>
                              <a:cxn ang="0">
                                <a:pos x="132" y="8"/>
                              </a:cxn>
                              <a:cxn ang="0">
                                <a:pos x="98" y="0"/>
                              </a:cxn>
                              <a:cxn ang="0">
                                <a:pos x="64" y="4"/>
                              </a:cxn>
                              <a:cxn ang="0">
                                <a:pos x="34" y="21"/>
                              </a:cxn>
                              <a:cxn ang="0">
                                <a:pos x="13" y="46"/>
                              </a:cxn>
                              <a:cxn ang="0">
                                <a:pos x="0" y="80"/>
                              </a:cxn>
                              <a:cxn ang="0">
                                <a:pos x="4" y="109"/>
                              </a:cxn>
                              <a:cxn ang="0">
                                <a:pos x="21" y="139"/>
                              </a:cxn>
                              <a:cxn ang="0">
                                <a:pos x="47" y="160"/>
                              </a:cxn>
                              <a:cxn ang="0">
                                <a:pos x="81" y="173"/>
                              </a:cxn>
                              <a:cxn ang="0">
                                <a:pos x="115" y="169"/>
                              </a:cxn>
                              <a:cxn ang="0">
                                <a:pos x="145" y="152"/>
                              </a:cxn>
                              <a:cxn ang="0">
                                <a:pos x="167" y="126"/>
                              </a:cxn>
                              <a:cxn ang="0">
                                <a:pos x="175" y="93"/>
                              </a:cxn>
                              <a:cxn ang="0">
                                <a:pos x="175" y="63"/>
                              </a:cxn>
                              <a:cxn ang="0">
                                <a:pos x="158" y="33"/>
                              </a:cxn>
                              <a:cxn ang="0">
                                <a:pos x="132" y="8"/>
                              </a:cxn>
                            </a:cxnLst>
                            <a:rect l="0" t="0" r="r" b="b"/>
                            <a:pathLst>
                              <a:path w="175" h="173">
                                <a:moveTo>
                                  <a:pt x="132" y="8"/>
                                </a:moveTo>
                                <a:lnTo>
                                  <a:pt x="98" y="0"/>
                                </a:lnTo>
                                <a:lnTo>
                                  <a:pt x="64" y="4"/>
                                </a:lnTo>
                                <a:lnTo>
                                  <a:pt x="34" y="21"/>
                                </a:lnTo>
                                <a:lnTo>
                                  <a:pt x="13" y="46"/>
                                </a:lnTo>
                                <a:lnTo>
                                  <a:pt x="0" y="80"/>
                                </a:lnTo>
                                <a:lnTo>
                                  <a:pt x="4" y="109"/>
                                </a:lnTo>
                                <a:lnTo>
                                  <a:pt x="21" y="139"/>
                                </a:lnTo>
                                <a:lnTo>
                                  <a:pt x="47" y="160"/>
                                </a:lnTo>
                                <a:lnTo>
                                  <a:pt x="81" y="173"/>
                                </a:lnTo>
                                <a:lnTo>
                                  <a:pt x="115" y="169"/>
                                </a:lnTo>
                                <a:lnTo>
                                  <a:pt x="145" y="152"/>
                                </a:lnTo>
                                <a:lnTo>
                                  <a:pt x="167" y="126"/>
                                </a:lnTo>
                                <a:lnTo>
                                  <a:pt x="175" y="93"/>
                                </a:lnTo>
                                <a:lnTo>
                                  <a:pt x="175" y="63"/>
                                </a:lnTo>
                                <a:lnTo>
                                  <a:pt x="158" y="33"/>
                                </a:lnTo>
                                <a:lnTo>
                                  <a:pt x="132" y="8"/>
                                </a:lnTo>
                                <a:close/>
                              </a:path>
                            </a:pathLst>
                          </a:custGeom>
                          <a:noFill/>
                          <a:ln w="6350">
                            <a:solidFill>
                              <a:srgbClr val="000000"/>
                            </a:solidFill>
                            <a:prstDash val="solid"/>
                            <a:round/>
                            <a:headEnd/>
                            <a:tailEnd/>
                          </a:ln>
                        </p:spPr>
                        <p:txBody>
                          <a:bodyPr/>
                          <a:lstStyle/>
                          <a:p>
                            <a:endParaRPr lang="en-US"/>
                          </a:p>
                        </p:txBody>
                      </p:sp>
                    </p:grpSp>
                    <p:grpSp>
                      <p:nvGrpSpPr>
                        <p:cNvPr id="266600" name="Group 556"/>
                        <p:cNvGrpSpPr>
                          <a:grpSpLocks/>
                        </p:cNvGrpSpPr>
                        <p:nvPr/>
                      </p:nvGrpSpPr>
                      <p:grpSpPr bwMode="auto">
                        <a:xfrm>
                          <a:off x="1068" y="1107"/>
                          <a:ext cx="171" cy="173"/>
                          <a:chOff x="1068" y="1107"/>
                          <a:chExt cx="171" cy="173"/>
                        </a:xfrm>
                      </p:grpSpPr>
                      <p:grpSp>
                        <p:nvGrpSpPr>
                          <p:cNvPr id="266614" name="Group 557"/>
                          <p:cNvGrpSpPr>
                            <a:grpSpLocks/>
                          </p:cNvGrpSpPr>
                          <p:nvPr/>
                        </p:nvGrpSpPr>
                        <p:grpSpPr bwMode="auto">
                          <a:xfrm>
                            <a:off x="1068" y="1107"/>
                            <a:ext cx="171" cy="173"/>
                            <a:chOff x="1068" y="1107"/>
                            <a:chExt cx="171" cy="173"/>
                          </a:xfrm>
                        </p:grpSpPr>
                        <p:sp>
                          <p:nvSpPr>
                            <p:cNvPr id="266798" name="Freeform 558"/>
                            <p:cNvSpPr>
                              <a:spLocks/>
                            </p:cNvSpPr>
                            <p:nvPr/>
                          </p:nvSpPr>
                          <p:spPr bwMode="auto">
                            <a:xfrm>
                              <a:off x="1068" y="1107"/>
                              <a:ext cx="171" cy="173"/>
                            </a:xfrm>
                            <a:custGeom>
                              <a:avLst/>
                              <a:gdLst/>
                              <a:ahLst/>
                              <a:cxnLst>
                                <a:cxn ang="0">
                                  <a:pos x="129" y="8"/>
                                </a:cxn>
                                <a:cxn ang="0">
                                  <a:pos x="94" y="0"/>
                                </a:cxn>
                                <a:cxn ang="0">
                                  <a:pos x="60" y="4"/>
                                </a:cxn>
                                <a:cxn ang="0">
                                  <a:pos x="30" y="21"/>
                                </a:cxn>
                                <a:cxn ang="0">
                                  <a:pos x="9" y="46"/>
                                </a:cxn>
                                <a:cxn ang="0">
                                  <a:pos x="0" y="80"/>
                                </a:cxn>
                                <a:cxn ang="0">
                                  <a:pos x="0" y="110"/>
                                </a:cxn>
                                <a:cxn ang="0">
                                  <a:pos x="17" y="139"/>
                                </a:cxn>
                                <a:cxn ang="0">
                                  <a:pos x="43" y="160"/>
                                </a:cxn>
                                <a:cxn ang="0">
                                  <a:pos x="77" y="173"/>
                                </a:cxn>
                                <a:cxn ang="0">
                                  <a:pos x="111" y="169"/>
                                </a:cxn>
                                <a:cxn ang="0">
                                  <a:pos x="141" y="152"/>
                                </a:cxn>
                                <a:cxn ang="0">
                                  <a:pos x="163" y="127"/>
                                </a:cxn>
                                <a:cxn ang="0">
                                  <a:pos x="171" y="93"/>
                                </a:cxn>
                                <a:cxn ang="0">
                                  <a:pos x="171" y="63"/>
                                </a:cxn>
                                <a:cxn ang="0">
                                  <a:pos x="154" y="34"/>
                                </a:cxn>
                                <a:cxn ang="0">
                                  <a:pos x="129" y="8"/>
                                </a:cxn>
                              </a:cxnLst>
                              <a:rect l="0" t="0" r="r" b="b"/>
                              <a:pathLst>
                                <a:path w="171" h="173">
                                  <a:moveTo>
                                    <a:pt x="129" y="8"/>
                                  </a:moveTo>
                                  <a:lnTo>
                                    <a:pt x="94" y="0"/>
                                  </a:lnTo>
                                  <a:lnTo>
                                    <a:pt x="60" y="4"/>
                                  </a:lnTo>
                                  <a:lnTo>
                                    <a:pt x="30" y="21"/>
                                  </a:lnTo>
                                  <a:lnTo>
                                    <a:pt x="9" y="46"/>
                                  </a:lnTo>
                                  <a:lnTo>
                                    <a:pt x="0" y="80"/>
                                  </a:lnTo>
                                  <a:lnTo>
                                    <a:pt x="0" y="110"/>
                                  </a:lnTo>
                                  <a:lnTo>
                                    <a:pt x="17" y="139"/>
                                  </a:lnTo>
                                  <a:lnTo>
                                    <a:pt x="43" y="160"/>
                                  </a:lnTo>
                                  <a:lnTo>
                                    <a:pt x="77" y="173"/>
                                  </a:lnTo>
                                  <a:lnTo>
                                    <a:pt x="111" y="169"/>
                                  </a:lnTo>
                                  <a:lnTo>
                                    <a:pt x="141" y="152"/>
                                  </a:lnTo>
                                  <a:lnTo>
                                    <a:pt x="163" y="127"/>
                                  </a:lnTo>
                                  <a:lnTo>
                                    <a:pt x="171" y="93"/>
                                  </a:lnTo>
                                  <a:lnTo>
                                    <a:pt x="171" y="63"/>
                                  </a:lnTo>
                                  <a:lnTo>
                                    <a:pt x="154" y="34"/>
                                  </a:lnTo>
                                  <a:lnTo>
                                    <a:pt x="129" y="8"/>
                                  </a:lnTo>
                                  <a:close/>
                                </a:path>
                              </a:pathLst>
                            </a:custGeom>
                            <a:solidFill>
                              <a:srgbClr val="172F76"/>
                            </a:solidFill>
                            <a:ln w="9525">
                              <a:noFill/>
                              <a:round/>
                              <a:headEnd/>
                              <a:tailEnd/>
                            </a:ln>
                          </p:spPr>
                          <p:txBody>
                            <a:bodyPr/>
                            <a:lstStyle/>
                            <a:p>
                              <a:endParaRPr lang="en-US"/>
                            </a:p>
                          </p:txBody>
                        </p:sp>
                        <p:sp>
                          <p:nvSpPr>
                            <p:cNvPr id="266799" name="Freeform 559"/>
                            <p:cNvSpPr>
                              <a:spLocks/>
                            </p:cNvSpPr>
                            <p:nvPr/>
                          </p:nvSpPr>
                          <p:spPr bwMode="auto">
                            <a:xfrm>
                              <a:off x="1068" y="1107"/>
                              <a:ext cx="167" cy="160"/>
                            </a:xfrm>
                            <a:custGeom>
                              <a:avLst/>
                              <a:gdLst/>
                              <a:ahLst/>
                              <a:cxnLst>
                                <a:cxn ang="0">
                                  <a:pos x="124" y="8"/>
                                </a:cxn>
                                <a:cxn ang="0">
                                  <a:pos x="90" y="0"/>
                                </a:cxn>
                                <a:cxn ang="0">
                                  <a:pos x="60" y="0"/>
                                </a:cxn>
                                <a:cxn ang="0">
                                  <a:pos x="30" y="17"/>
                                </a:cxn>
                                <a:cxn ang="0">
                                  <a:pos x="9" y="42"/>
                                </a:cxn>
                                <a:cxn ang="0">
                                  <a:pos x="0" y="72"/>
                                </a:cxn>
                                <a:cxn ang="0">
                                  <a:pos x="4" y="105"/>
                                </a:cxn>
                                <a:cxn ang="0">
                                  <a:pos x="17" y="131"/>
                                </a:cxn>
                                <a:cxn ang="0">
                                  <a:pos x="43" y="152"/>
                                </a:cxn>
                                <a:cxn ang="0">
                                  <a:pos x="77" y="160"/>
                                </a:cxn>
                                <a:cxn ang="0">
                                  <a:pos x="107" y="160"/>
                                </a:cxn>
                                <a:cxn ang="0">
                                  <a:pos x="137" y="143"/>
                                </a:cxn>
                                <a:cxn ang="0">
                                  <a:pos x="158" y="118"/>
                                </a:cxn>
                                <a:cxn ang="0">
                                  <a:pos x="167" y="89"/>
                                </a:cxn>
                                <a:cxn ang="0">
                                  <a:pos x="163" y="59"/>
                                </a:cxn>
                                <a:cxn ang="0">
                                  <a:pos x="150" y="29"/>
                                </a:cxn>
                                <a:cxn ang="0">
                                  <a:pos x="124" y="8"/>
                                </a:cxn>
                              </a:cxnLst>
                              <a:rect l="0" t="0" r="r" b="b"/>
                              <a:pathLst>
                                <a:path w="167" h="160">
                                  <a:moveTo>
                                    <a:pt x="124" y="8"/>
                                  </a:moveTo>
                                  <a:lnTo>
                                    <a:pt x="90" y="0"/>
                                  </a:lnTo>
                                  <a:lnTo>
                                    <a:pt x="60" y="0"/>
                                  </a:lnTo>
                                  <a:lnTo>
                                    <a:pt x="30" y="17"/>
                                  </a:lnTo>
                                  <a:lnTo>
                                    <a:pt x="9" y="42"/>
                                  </a:lnTo>
                                  <a:lnTo>
                                    <a:pt x="0" y="72"/>
                                  </a:lnTo>
                                  <a:lnTo>
                                    <a:pt x="4" y="105"/>
                                  </a:lnTo>
                                  <a:lnTo>
                                    <a:pt x="17" y="131"/>
                                  </a:lnTo>
                                  <a:lnTo>
                                    <a:pt x="43" y="152"/>
                                  </a:lnTo>
                                  <a:lnTo>
                                    <a:pt x="77" y="160"/>
                                  </a:lnTo>
                                  <a:lnTo>
                                    <a:pt x="107" y="160"/>
                                  </a:lnTo>
                                  <a:lnTo>
                                    <a:pt x="137" y="143"/>
                                  </a:lnTo>
                                  <a:lnTo>
                                    <a:pt x="158" y="118"/>
                                  </a:lnTo>
                                  <a:lnTo>
                                    <a:pt x="167" y="89"/>
                                  </a:lnTo>
                                  <a:lnTo>
                                    <a:pt x="163" y="59"/>
                                  </a:lnTo>
                                  <a:lnTo>
                                    <a:pt x="150" y="29"/>
                                  </a:lnTo>
                                  <a:lnTo>
                                    <a:pt x="124" y="8"/>
                                  </a:lnTo>
                                  <a:close/>
                                </a:path>
                              </a:pathLst>
                            </a:custGeom>
                            <a:solidFill>
                              <a:srgbClr val="18317B"/>
                            </a:solidFill>
                            <a:ln w="9525">
                              <a:noFill/>
                              <a:round/>
                              <a:headEnd/>
                              <a:tailEnd/>
                            </a:ln>
                          </p:spPr>
                          <p:txBody>
                            <a:bodyPr/>
                            <a:lstStyle/>
                            <a:p>
                              <a:endParaRPr lang="en-US"/>
                            </a:p>
                          </p:txBody>
                        </p:sp>
                        <p:sp>
                          <p:nvSpPr>
                            <p:cNvPr id="266800" name="Freeform 560"/>
                            <p:cNvSpPr>
                              <a:spLocks/>
                            </p:cNvSpPr>
                            <p:nvPr/>
                          </p:nvSpPr>
                          <p:spPr bwMode="auto">
                            <a:xfrm>
                              <a:off x="1077" y="1115"/>
                              <a:ext cx="149" cy="144"/>
                            </a:xfrm>
                            <a:custGeom>
                              <a:avLst/>
                              <a:gdLst/>
                              <a:ahLst/>
                              <a:cxnLst>
                                <a:cxn ang="0">
                                  <a:pos x="111" y="9"/>
                                </a:cxn>
                                <a:cxn ang="0">
                                  <a:pos x="81" y="0"/>
                                </a:cxn>
                                <a:cxn ang="0">
                                  <a:pos x="55" y="0"/>
                                </a:cxn>
                                <a:cxn ang="0">
                                  <a:pos x="30" y="13"/>
                                </a:cxn>
                                <a:cxn ang="0">
                                  <a:pos x="8" y="38"/>
                                </a:cxn>
                                <a:cxn ang="0">
                                  <a:pos x="0" y="64"/>
                                </a:cxn>
                                <a:cxn ang="0">
                                  <a:pos x="4" y="93"/>
                                </a:cxn>
                                <a:cxn ang="0">
                                  <a:pos x="17" y="119"/>
                                </a:cxn>
                                <a:cxn ang="0">
                                  <a:pos x="38" y="135"/>
                                </a:cxn>
                                <a:cxn ang="0">
                                  <a:pos x="68" y="144"/>
                                </a:cxn>
                                <a:cxn ang="0">
                                  <a:pos x="98" y="144"/>
                                </a:cxn>
                                <a:cxn ang="0">
                                  <a:pos x="120" y="131"/>
                                </a:cxn>
                                <a:cxn ang="0">
                                  <a:pos x="141" y="106"/>
                                </a:cxn>
                                <a:cxn ang="0">
                                  <a:pos x="149" y="81"/>
                                </a:cxn>
                                <a:cxn ang="0">
                                  <a:pos x="145" y="51"/>
                                </a:cxn>
                                <a:cxn ang="0">
                                  <a:pos x="132" y="26"/>
                                </a:cxn>
                                <a:cxn ang="0">
                                  <a:pos x="111" y="9"/>
                                </a:cxn>
                              </a:cxnLst>
                              <a:rect l="0" t="0" r="r" b="b"/>
                              <a:pathLst>
                                <a:path w="149" h="144">
                                  <a:moveTo>
                                    <a:pt x="111" y="9"/>
                                  </a:moveTo>
                                  <a:lnTo>
                                    <a:pt x="81" y="0"/>
                                  </a:lnTo>
                                  <a:lnTo>
                                    <a:pt x="55" y="0"/>
                                  </a:lnTo>
                                  <a:lnTo>
                                    <a:pt x="30" y="13"/>
                                  </a:lnTo>
                                  <a:lnTo>
                                    <a:pt x="8" y="38"/>
                                  </a:lnTo>
                                  <a:lnTo>
                                    <a:pt x="0" y="64"/>
                                  </a:lnTo>
                                  <a:lnTo>
                                    <a:pt x="4" y="93"/>
                                  </a:lnTo>
                                  <a:lnTo>
                                    <a:pt x="17" y="119"/>
                                  </a:lnTo>
                                  <a:lnTo>
                                    <a:pt x="38" y="135"/>
                                  </a:lnTo>
                                  <a:lnTo>
                                    <a:pt x="68" y="144"/>
                                  </a:lnTo>
                                  <a:lnTo>
                                    <a:pt x="98" y="144"/>
                                  </a:lnTo>
                                  <a:lnTo>
                                    <a:pt x="120" y="131"/>
                                  </a:lnTo>
                                  <a:lnTo>
                                    <a:pt x="141" y="106"/>
                                  </a:lnTo>
                                  <a:lnTo>
                                    <a:pt x="149" y="81"/>
                                  </a:lnTo>
                                  <a:lnTo>
                                    <a:pt x="145" y="51"/>
                                  </a:lnTo>
                                  <a:lnTo>
                                    <a:pt x="132" y="26"/>
                                  </a:lnTo>
                                  <a:lnTo>
                                    <a:pt x="111" y="9"/>
                                  </a:lnTo>
                                  <a:close/>
                                </a:path>
                              </a:pathLst>
                            </a:custGeom>
                            <a:solidFill>
                              <a:srgbClr val="193484"/>
                            </a:solidFill>
                            <a:ln w="9525">
                              <a:noFill/>
                              <a:round/>
                              <a:headEnd/>
                              <a:tailEnd/>
                            </a:ln>
                          </p:spPr>
                          <p:txBody>
                            <a:bodyPr/>
                            <a:lstStyle/>
                            <a:p>
                              <a:endParaRPr lang="en-US"/>
                            </a:p>
                          </p:txBody>
                        </p:sp>
                        <p:sp>
                          <p:nvSpPr>
                            <p:cNvPr id="266801" name="Freeform 561"/>
                            <p:cNvSpPr>
                              <a:spLocks/>
                            </p:cNvSpPr>
                            <p:nvPr/>
                          </p:nvSpPr>
                          <p:spPr bwMode="auto">
                            <a:xfrm>
                              <a:off x="1085" y="1120"/>
                              <a:ext cx="133" cy="135"/>
                            </a:xfrm>
                            <a:custGeom>
                              <a:avLst/>
                              <a:gdLst/>
                              <a:ahLst/>
                              <a:cxnLst>
                                <a:cxn ang="0">
                                  <a:pos x="99" y="8"/>
                                </a:cxn>
                                <a:cxn ang="0">
                                  <a:pos x="73" y="0"/>
                                </a:cxn>
                                <a:cxn ang="0">
                                  <a:pos x="47" y="4"/>
                                </a:cxn>
                                <a:cxn ang="0">
                                  <a:pos x="26" y="16"/>
                                </a:cxn>
                                <a:cxn ang="0">
                                  <a:pos x="9" y="38"/>
                                </a:cxn>
                                <a:cxn ang="0">
                                  <a:pos x="0" y="63"/>
                                </a:cxn>
                                <a:cxn ang="0">
                                  <a:pos x="5" y="88"/>
                                </a:cxn>
                                <a:cxn ang="0">
                                  <a:pos x="17" y="109"/>
                                </a:cxn>
                                <a:cxn ang="0">
                                  <a:pos x="34" y="126"/>
                                </a:cxn>
                                <a:cxn ang="0">
                                  <a:pos x="60" y="135"/>
                                </a:cxn>
                                <a:cxn ang="0">
                                  <a:pos x="86" y="130"/>
                                </a:cxn>
                                <a:cxn ang="0">
                                  <a:pos x="107" y="118"/>
                                </a:cxn>
                                <a:cxn ang="0">
                                  <a:pos x="124" y="97"/>
                                </a:cxn>
                                <a:cxn ang="0">
                                  <a:pos x="133" y="71"/>
                                </a:cxn>
                                <a:cxn ang="0">
                                  <a:pos x="133" y="46"/>
                                </a:cxn>
                                <a:cxn ang="0">
                                  <a:pos x="120" y="25"/>
                                </a:cxn>
                                <a:cxn ang="0">
                                  <a:pos x="99" y="8"/>
                                </a:cxn>
                              </a:cxnLst>
                              <a:rect l="0" t="0" r="r" b="b"/>
                              <a:pathLst>
                                <a:path w="133" h="135">
                                  <a:moveTo>
                                    <a:pt x="99" y="8"/>
                                  </a:moveTo>
                                  <a:lnTo>
                                    <a:pt x="73" y="0"/>
                                  </a:lnTo>
                                  <a:lnTo>
                                    <a:pt x="47" y="4"/>
                                  </a:lnTo>
                                  <a:lnTo>
                                    <a:pt x="26" y="16"/>
                                  </a:lnTo>
                                  <a:lnTo>
                                    <a:pt x="9" y="38"/>
                                  </a:lnTo>
                                  <a:lnTo>
                                    <a:pt x="0" y="63"/>
                                  </a:lnTo>
                                  <a:lnTo>
                                    <a:pt x="5" y="88"/>
                                  </a:lnTo>
                                  <a:lnTo>
                                    <a:pt x="17" y="109"/>
                                  </a:lnTo>
                                  <a:lnTo>
                                    <a:pt x="34" y="126"/>
                                  </a:lnTo>
                                  <a:lnTo>
                                    <a:pt x="60" y="135"/>
                                  </a:lnTo>
                                  <a:lnTo>
                                    <a:pt x="86" y="130"/>
                                  </a:lnTo>
                                  <a:lnTo>
                                    <a:pt x="107" y="118"/>
                                  </a:lnTo>
                                  <a:lnTo>
                                    <a:pt x="124" y="97"/>
                                  </a:lnTo>
                                  <a:lnTo>
                                    <a:pt x="133" y="71"/>
                                  </a:lnTo>
                                  <a:lnTo>
                                    <a:pt x="133" y="46"/>
                                  </a:lnTo>
                                  <a:lnTo>
                                    <a:pt x="120" y="25"/>
                                  </a:lnTo>
                                  <a:lnTo>
                                    <a:pt x="99" y="8"/>
                                  </a:lnTo>
                                  <a:close/>
                                </a:path>
                              </a:pathLst>
                            </a:custGeom>
                            <a:solidFill>
                              <a:srgbClr val="1C3991"/>
                            </a:solidFill>
                            <a:ln w="9525">
                              <a:noFill/>
                              <a:round/>
                              <a:headEnd/>
                              <a:tailEnd/>
                            </a:ln>
                          </p:spPr>
                          <p:txBody>
                            <a:bodyPr/>
                            <a:lstStyle/>
                            <a:p>
                              <a:endParaRPr lang="en-US"/>
                            </a:p>
                          </p:txBody>
                        </p:sp>
                        <p:sp>
                          <p:nvSpPr>
                            <p:cNvPr id="266802" name="Freeform 562"/>
                            <p:cNvSpPr>
                              <a:spLocks/>
                            </p:cNvSpPr>
                            <p:nvPr/>
                          </p:nvSpPr>
                          <p:spPr bwMode="auto">
                            <a:xfrm>
                              <a:off x="1090" y="1124"/>
                              <a:ext cx="124" cy="126"/>
                            </a:xfrm>
                            <a:custGeom>
                              <a:avLst/>
                              <a:gdLst/>
                              <a:ahLst/>
                              <a:cxnLst>
                                <a:cxn ang="0">
                                  <a:pos x="94" y="8"/>
                                </a:cxn>
                                <a:cxn ang="0">
                                  <a:pos x="68" y="0"/>
                                </a:cxn>
                                <a:cxn ang="0">
                                  <a:pos x="47" y="4"/>
                                </a:cxn>
                                <a:cxn ang="0">
                                  <a:pos x="25" y="17"/>
                                </a:cxn>
                                <a:cxn ang="0">
                                  <a:pos x="8" y="34"/>
                                </a:cxn>
                                <a:cxn ang="0">
                                  <a:pos x="0" y="59"/>
                                </a:cxn>
                                <a:cxn ang="0">
                                  <a:pos x="4" y="80"/>
                                </a:cxn>
                                <a:cxn ang="0">
                                  <a:pos x="17" y="101"/>
                                </a:cxn>
                                <a:cxn ang="0">
                                  <a:pos x="34" y="118"/>
                                </a:cxn>
                                <a:cxn ang="0">
                                  <a:pos x="55" y="126"/>
                                </a:cxn>
                                <a:cxn ang="0">
                                  <a:pos x="81" y="122"/>
                                </a:cxn>
                                <a:cxn ang="0">
                                  <a:pos x="98" y="110"/>
                                </a:cxn>
                                <a:cxn ang="0">
                                  <a:pos x="115" y="93"/>
                                </a:cxn>
                                <a:cxn ang="0">
                                  <a:pos x="124" y="72"/>
                                </a:cxn>
                                <a:cxn ang="0">
                                  <a:pos x="124" y="46"/>
                                </a:cxn>
                                <a:cxn ang="0">
                                  <a:pos x="111" y="25"/>
                                </a:cxn>
                                <a:cxn ang="0">
                                  <a:pos x="94" y="8"/>
                                </a:cxn>
                              </a:cxnLst>
                              <a:rect l="0" t="0" r="r" b="b"/>
                              <a:pathLst>
                                <a:path w="124" h="126">
                                  <a:moveTo>
                                    <a:pt x="94" y="8"/>
                                  </a:moveTo>
                                  <a:lnTo>
                                    <a:pt x="68" y="0"/>
                                  </a:lnTo>
                                  <a:lnTo>
                                    <a:pt x="47" y="4"/>
                                  </a:lnTo>
                                  <a:lnTo>
                                    <a:pt x="25" y="17"/>
                                  </a:lnTo>
                                  <a:lnTo>
                                    <a:pt x="8" y="34"/>
                                  </a:lnTo>
                                  <a:lnTo>
                                    <a:pt x="0" y="59"/>
                                  </a:lnTo>
                                  <a:lnTo>
                                    <a:pt x="4" y="80"/>
                                  </a:lnTo>
                                  <a:lnTo>
                                    <a:pt x="17" y="101"/>
                                  </a:lnTo>
                                  <a:lnTo>
                                    <a:pt x="34" y="118"/>
                                  </a:lnTo>
                                  <a:lnTo>
                                    <a:pt x="55" y="126"/>
                                  </a:lnTo>
                                  <a:lnTo>
                                    <a:pt x="81" y="122"/>
                                  </a:lnTo>
                                  <a:lnTo>
                                    <a:pt x="98" y="110"/>
                                  </a:lnTo>
                                  <a:lnTo>
                                    <a:pt x="115" y="93"/>
                                  </a:lnTo>
                                  <a:lnTo>
                                    <a:pt x="124" y="72"/>
                                  </a:lnTo>
                                  <a:lnTo>
                                    <a:pt x="124" y="46"/>
                                  </a:lnTo>
                                  <a:lnTo>
                                    <a:pt x="111" y="25"/>
                                  </a:lnTo>
                                  <a:lnTo>
                                    <a:pt x="94" y="8"/>
                                  </a:lnTo>
                                  <a:close/>
                                </a:path>
                              </a:pathLst>
                            </a:custGeom>
                            <a:solidFill>
                              <a:srgbClr val="2040A1"/>
                            </a:solidFill>
                            <a:ln w="9525">
                              <a:noFill/>
                              <a:round/>
                              <a:headEnd/>
                              <a:tailEnd/>
                            </a:ln>
                          </p:spPr>
                          <p:txBody>
                            <a:bodyPr/>
                            <a:lstStyle/>
                            <a:p>
                              <a:endParaRPr lang="en-US"/>
                            </a:p>
                          </p:txBody>
                        </p:sp>
                        <p:sp>
                          <p:nvSpPr>
                            <p:cNvPr id="266803" name="Freeform 563"/>
                            <p:cNvSpPr>
                              <a:spLocks/>
                            </p:cNvSpPr>
                            <p:nvPr/>
                          </p:nvSpPr>
                          <p:spPr bwMode="auto">
                            <a:xfrm>
                              <a:off x="1098" y="1136"/>
                              <a:ext cx="107" cy="102"/>
                            </a:xfrm>
                            <a:custGeom>
                              <a:avLst/>
                              <a:gdLst/>
                              <a:ahLst/>
                              <a:cxnLst>
                                <a:cxn ang="0">
                                  <a:pos x="81" y="5"/>
                                </a:cxn>
                                <a:cxn ang="0">
                                  <a:pos x="60" y="0"/>
                                </a:cxn>
                                <a:cxn ang="0">
                                  <a:pos x="39" y="0"/>
                                </a:cxn>
                                <a:cxn ang="0">
                                  <a:pos x="21" y="9"/>
                                </a:cxn>
                                <a:cxn ang="0">
                                  <a:pos x="9" y="26"/>
                                </a:cxn>
                                <a:cxn ang="0">
                                  <a:pos x="0" y="47"/>
                                </a:cxn>
                                <a:cxn ang="0">
                                  <a:pos x="4" y="68"/>
                                </a:cxn>
                                <a:cxn ang="0">
                                  <a:pos x="13" y="85"/>
                                </a:cxn>
                                <a:cxn ang="0">
                                  <a:pos x="30" y="98"/>
                                </a:cxn>
                                <a:cxn ang="0">
                                  <a:pos x="51" y="102"/>
                                </a:cxn>
                                <a:cxn ang="0">
                                  <a:pos x="69" y="102"/>
                                </a:cxn>
                                <a:cxn ang="0">
                                  <a:pos x="90" y="93"/>
                                </a:cxn>
                                <a:cxn ang="0">
                                  <a:pos x="103" y="76"/>
                                </a:cxn>
                                <a:cxn ang="0">
                                  <a:pos x="107" y="55"/>
                                </a:cxn>
                                <a:cxn ang="0">
                                  <a:pos x="107" y="34"/>
                                </a:cxn>
                                <a:cxn ang="0">
                                  <a:pos x="99" y="17"/>
                                </a:cxn>
                                <a:cxn ang="0">
                                  <a:pos x="81" y="5"/>
                                </a:cxn>
                              </a:cxnLst>
                              <a:rect l="0" t="0" r="r" b="b"/>
                              <a:pathLst>
                                <a:path w="107" h="102">
                                  <a:moveTo>
                                    <a:pt x="81" y="5"/>
                                  </a:moveTo>
                                  <a:lnTo>
                                    <a:pt x="60" y="0"/>
                                  </a:lnTo>
                                  <a:lnTo>
                                    <a:pt x="39" y="0"/>
                                  </a:lnTo>
                                  <a:lnTo>
                                    <a:pt x="21" y="9"/>
                                  </a:lnTo>
                                  <a:lnTo>
                                    <a:pt x="9" y="26"/>
                                  </a:lnTo>
                                  <a:lnTo>
                                    <a:pt x="0" y="47"/>
                                  </a:lnTo>
                                  <a:lnTo>
                                    <a:pt x="4" y="68"/>
                                  </a:lnTo>
                                  <a:lnTo>
                                    <a:pt x="13" y="85"/>
                                  </a:lnTo>
                                  <a:lnTo>
                                    <a:pt x="30" y="98"/>
                                  </a:lnTo>
                                  <a:lnTo>
                                    <a:pt x="51" y="102"/>
                                  </a:lnTo>
                                  <a:lnTo>
                                    <a:pt x="69" y="102"/>
                                  </a:lnTo>
                                  <a:lnTo>
                                    <a:pt x="90" y="93"/>
                                  </a:lnTo>
                                  <a:lnTo>
                                    <a:pt x="103" y="76"/>
                                  </a:lnTo>
                                  <a:lnTo>
                                    <a:pt x="107" y="55"/>
                                  </a:lnTo>
                                  <a:lnTo>
                                    <a:pt x="107" y="34"/>
                                  </a:lnTo>
                                  <a:lnTo>
                                    <a:pt x="99" y="17"/>
                                  </a:lnTo>
                                  <a:lnTo>
                                    <a:pt x="81" y="5"/>
                                  </a:lnTo>
                                  <a:close/>
                                </a:path>
                              </a:pathLst>
                            </a:custGeom>
                            <a:solidFill>
                              <a:srgbClr val="2347B4"/>
                            </a:solidFill>
                            <a:ln w="9525">
                              <a:noFill/>
                              <a:round/>
                              <a:headEnd/>
                              <a:tailEnd/>
                            </a:ln>
                          </p:spPr>
                          <p:txBody>
                            <a:bodyPr/>
                            <a:lstStyle/>
                            <a:p>
                              <a:endParaRPr lang="en-US"/>
                            </a:p>
                          </p:txBody>
                        </p:sp>
                        <p:sp>
                          <p:nvSpPr>
                            <p:cNvPr id="266804" name="Freeform 564"/>
                            <p:cNvSpPr>
                              <a:spLocks/>
                            </p:cNvSpPr>
                            <p:nvPr/>
                          </p:nvSpPr>
                          <p:spPr bwMode="auto">
                            <a:xfrm>
                              <a:off x="1107" y="1145"/>
                              <a:ext cx="90" cy="84"/>
                            </a:xfrm>
                            <a:custGeom>
                              <a:avLst/>
                              <a:gdLst/>
                              <a:ahLst/>
                              <a:cxnLst>
                                <a:cxn ang="0">
                                  <a:pos x="68" y="4"/>
                                </a:cxn>
                                <a:cxn ang="0">
                                  <a:pos x="51" y="0"/>
                                </a:cxn>
                                <a:cxn ang="0">
                                  <a:pos x="34" y="0"/>
                                </a:cxn>
                                <a:cxn ang="0">
                                  <a:pos x="17" y="8"/>
                                </a:cxn>
                                <a:cxn ang="0">
                                  <a:pos x="4" y="21"/>
                                </a:cxn>
                                <a:cxn ang="0">
                                  <a:pos x="0" y="38"/>
                                </a:cxn>
                                <a:cxn ang="0">
                                  <a:pos x="4" y="55"/>
                                </a:cxn>
                                <a:cxn ang="0">
                                  <a:pos x="8" y="67"/>
                                </a:cxn>
                                <a:cxn ang="0">
                                  <a:pos x="25" y="80"/>
                                </a:cxn>
                                <a:cxn ang="0">
                                  <a:pos x="42" y="84"/>
                                </a:cxn>
                                <a:cxn ang="0">
                                  <a:pos x="60" y="84"/>
                                </a:cxn>
                                <a:cxn ang="0">
                                  <a:pos x="72" y="76"/>
                                </a:cxn>
                                <a:cxn ang="0">
                                  <a:pos x="85" y="63"/>
                                </a:cxn>
                                <a:cxn ang="0">
                                  <a:pos x="90" y="46"/>
                                </a:cxn>
                                <a:cxn ang="0">
                                  <a:pos x="90" y="29"/>
                                </a:cxn>
                                <a:cxn ang="0">
                                  <a:pos x="81" y="17"/>
                                </a:cxn>
                                <a:cxn ang="0">
                                  <a:pos x="68" y="4"/>
                                </a:cxn>
                              </a:cxnLst>
                              <a:rect l="0" t="0" r="r" b="b"/>
                              <a:pathLst>
                                <a:path w="90" h="84">
                                  <a:moveTo>
                                    <a:pt x="68" y="4"/>
                                  </a:moveTo>
                                  <a:lnTo>
                                    <a:pt x="51" y="0"/>
                                  </a:lnTo>
                                  <a:lnTo>
                                    <a:pt x="34" y="0"/>
                                  </a:lnTo>
                                  <a:lnTo>
                                    <a:pt x="17" y="8"/>
                                  </a:lnTo>
                                  <a:lnTo>
                                    <a:pt x="4" y="21"/>
                                  </a:lnTo>
                                  <a:lnTo>
                                    <a:pt x="0" y="38"/>
                                  </a:lnTo>
                                  <a:lnTo>
                                    <a:pt x="4" y="55"/>
                                  </a:lnTo>
                                  <a:lnTo>
                                    <a:pt x="8" y="67"/>
                                  </a:lnTo>
                                  <a:lnTo>
                                    <a:pt x="25" y="80"/>
                                  </a:lnTo>
                                  <a:lnTo>
                                    <a:pt x="42" y="84"/>
                                  </a:lnTo>
                                  <a:lnTo>
                                    <a:pt x="60" y="84"/>
                                  </a:lnTo>
                                  <a:lnTo>
                                    <a:pt x="72" y="76"/>
                                  </a:lnTo>
                                  <a:lnTo>
                                    <a:pt x="85" y="63"/>
                                  </a:lnTo>
                                  <a:lnTo>
                                    <a:pt x="90" y="46"/>
                                  </a:lnTo>
                                  <a:lnTo>
                                    <a:pt x="90" y="29"/>
                                  </a:lnTo>
                                  <a:lnTo>
                                    <a:pt x="81" y="17"/>
                                  </a:lnTo>
                                  <a:lnTo>
                                    <a:pt x="68" y="4"/>
                                  </a:lnTo>
                                  <a:close/>
                                </a:path>
                              </a:pathLst>
                            </a:custGeom>
                            <a:solidFill>
                              <a:srgbClr val="274FC6"/>
                            </a:solidFill>
                            <a:ln w="9525">
                              <a:noFill/>
                              <a:round/>
                              <a:headEnd/>
                              <a:tailEnd/>
                            </a:ln>
                          </p:spPr>
                          <p:txBody>
                            <a:bodyPr/>
                            <a:lstStyle/>
                            <a:p>
                              <a:endParaRPr lang="en-US"/>
                            </a:p>
                          </p:txBody>
                        </p:sp>
                        <p:sp>
                          <p:nvSpPr>
                            <p:cNvPr id="266805" name="Freeform 565"/>
                            <p:cNvSpPr>
                              <a:spLocks/>
                            </p:cNvSpPr>
                            <p:nvPr/>
                          </p:nvSpPr>
                          <p:spPr bwMode="auto">
                            <a:xfrm>
                              <a:off x="1115" y="1153"/>
                              <a:ext cx="77" cy="76"/>
                            </a:xfrm>
                            <a:custGeom>
                              <a:avLst/>
                              <a:gdLst/>
                              <a:ahLst/>
                              <a:cxnLst>
                                <a:cxn ang="0">
                                  <a:pos x="56" y="5"/>
                                </a:cxn>
                                <a:cxn ang="0">
                                  <a:pos x="43" y="0"/>
                                </a:cxn>
                                <a:cxn ang="0">
                                  <a:pos x="26" y="0"/>
                                </a:cxn>
                                <a:cxn ang="0">
                                  <a:pos x="13" y="5"/>
                                </a:cxn>
                                <a:cxn ang="0">
                                  <a:pos x="4" y="17"/>
                                </a:cxn>
                                <a:cxn ang="0">
                                  <a:pos x="0" y="34"/>
                                </a:cxn>
                                <a:cxn ang="0">
                                  <a:pos x="0" y="47"/>
                                </a:cxn>
                                <a:cxn ang="0">
                                  <a:pos x="4" y="59"/>
                                </a:cxn>
                                <a:cxn ang="0">
                                  <a:pos x="17" y="72"/>
                                </a:cxn>
                                <a:cxn ang="0">
                                  <a:pos x="34" y="76"/>
                                </a:cxn>
                                <a:cxn ang="0">
                                  <a:pos x="47" y="72"/>
                                </a:cxn>
                                <a:cxn ang="0">
                                  <a:pos x="60" y="68"/>
                                </a:cxn>
                                <a:cxn ang="0">
                                  <a:pos x="73" y="55"/>
                                </a:cxn>
                                <a:cxn ang="0">
                                  <a:pos x="77" y="43"/>
                                </a:cxn>
                                <a:cxn ang="0">
                                  <a:pos x="73" y="26"/>
                                </a:cxn>
                                <a:cxn ang="0">
                                  <a:pos x="69" y="13"/>
                                </a:cxn>
                                <a:cxn ang="0">
                                  <a:pos x="56" y="5"/>
                                </a:cxn>
                              </a:cxnLst>
                              <a:rect l="0" t="0" r="r" b="b"/>
                              <a:pathLst>
                                <a:path w="77" h="76">
                                  <a:moveTo>
                                    <a:pt x="56" y="5"/>
                                  </a:moveTo>
                                  <a:lnTo>
                                    <a:pt x="43" y="0"/>
                                  </a:lnTo>
                                  <a:lnTo>
                                    <a:pt x="26" y="0"/>
                                  </a:lnTo>
                                  <a:lnTo>
                                    <a:pt x="13" y="5"/>
                                  </a:lnTo>
                                  <a:lnTo>
                                    <a:pt x="4" y="17"/>
                                  </a:lnTo>
                                  <a:lnTo>
                                    <a:pt x="0" y="34"/>
                                  </a:lnTo>
                                  <a:lnTo>
                                    <a:pt x="0" y="47"/>
                                  </a:lnTo>
                                  <a:lnTo>
                                    <a:pt x="4" y="59"/>
                                  </a:lnTo>
                                  <a:lnTo>
                                    <a:pt x="17" y="72"/>
                                  </a:lnTo>
                                  <a:lnTo>
                                    <a:pt x="34" y="76"/>
                                  </a:lnTo>
                                  <a:lnTo>
                                    <a:pt x="47" y="72"/>
                                  </a:lnTo>
                                  <a:lnTo>
                                    <a:pt x="60" y="68"/>
                                  </a:lnTo>
                                  <a:lnTo>
                                    <a:pt x="73" y="55"/>
                                  </a:lnTo>
                                  <a:lnTo>
                                    <a:pt x="77" y="43"/>
                                  </a:lnTo>
                                  <a:lnTo>
                                    <a:pt x="73" y="26"/>
                                  </a:lnTo>
                                  <a:lnTo>
                                    <a:pt x="69" y="13"/>
                                  </a:lnTo>
                                  <a:lnTo>
                                    <a:pt x="56" y="5"/>
                                  </a:lnTo>
                                  <a:close/>
                                </a:path>
                              </a:pathLst>
                            </a:custGeom>
                            <a:solidFill>
                              <a:srgbClr val="2B56D7"/>
                            </a:solidFill>
                            <a:ln w="9525">
                              <a:noFill/>
                              <a:round/>
                              <a:headEnd/>
                              <a:tailEnd/>
                            </a:ln>
                          </p:spPr>
                          <p:txBody>
                            <a:bodyPr/>
                            <a:lstStyle/>
                            <a:p>
                              <a:endParaRPr lang="en-US"/>
                            </a:p>
                          </p:txBody>
                        </p:sp>
                        <p:sp>
                          <p:nvSpPr>
                            <p:cNvPr id="266806" name="Freeform 566"/>
                            <p:cNvSpPr>
                              <a:spLocks/>
                            </p:cNvSpPr>
                            <p:nvPr/>
                          </p:nvSpPr>
                          <p:spPr bwMode="auto">
                            <a:xfrm>
                              <a:off x="1119" y="1158"/>
                              <a:ext cx="69" cy="67"/>
                            </a:xfrm>
                            <a:custGeom>
                              <a:avLst/>
                              <a:gdLst/>
                              <a:ahLst/>
                              <a:cxnLst>
                                <a:cxn ang="0">
                                  <a:pos x="52" y="4"/>
                                </a:cxn>
                                <a:cxn ang="0">
                                  <a:pos x="39" y="0"/>
                                </a:cxn>
                                <a:cxn ang="0">
                                  <a:pos x="26" y="0"/>
                                </a:cxn>
                                <a:cxn ang="0">
                                  <a:pos x="13" y="8"/>
                                </a:cxn>
                                <a:cxn ang="0">
                                  <a:pos x="5" y="16"/>
                                </a:cxn>
                                <a:cxn ang="0">
                                  <a:pos x="0" y="29"/>
                                </a:cxn>
                                <a:cxn ang="0">
                                  <a:pos x="0" y="42"/>
                                </a:cxn>
                                <a:cxn ang="0">
                                  <a:pos x="9" y="54"/>
                                </a:cxn>
                                <a:cxn ang="0">
                                  <a:pos x="18" y="63"/>
                                </a:cxn>
                                <a:cxn ang="0">
                                  <a:pos x="30" y="67"/>
                                </a:cxn>
                                <a:cxn ang="0">
                                  <a:pos x="43" y="63"/>
                                </a:cxn>
                                <a:cxn ang="0">
                                  <a:pos x="56" y="59"/>
                                </a:cxn>
                                <a:cxn ang="0">
                                  <a:pos x="65" y="50"/>
                                </a:cxn>
                                <a:cxn ang="0">
                                  <a:pos x="69" y="38"/>
                                </a:cxn>
                                <a:cxn ang="0">
                                  <a:pos x="65" y="25"/>
                                </a:cxn>
                                <a:cxn ang="0">
                                  <a:pos x="60" y="12"/>
                                </a:cxn>
                                <a:cxn ang="0">
                                  <a:pos x="52" y="4"/>
                                </a:cxn>
                              </a:cxnLst>
                              <a:rect l="0" t="0" r="r" b="b"/>
                              <a:pathLst>
                                <a:path w="69" h="67">
                                  <a:moveTo>
                                    <a:pt x="52" y="4"/>
                                  </a:moveTo>
                                  <a:lnTo>
                                    <a:pt x="39" y="0"/>
                                  </a:lnTo>
                                  <a:lnTo>
                                    <a:pt x="26" y="0"/>
                                  </a:lnTo>
                                  <a:lnTo>
                                    <a:pt x="13" y="8"/>
                                  </a:lnTo>
                                  <a:lnTo>
                                    <a:pt x="5" y="16"/>
                                  </a:lnTo>
                                  <a:lnTo>
                                    <a:pt x="0" y="29"/>
                                  </a:lnTo>
                                  <a:lnTo>
                                    <a:pt x="0" y="42"/>
                                  </a:lnTo>
                                  <a:lnTo>
                                    <a:pt x="9" y="54"/>
                                  </a:lnTo>
                                  <a:lnTo>
                                    <a:pt x="18" y="63"/>
                                  </a:lnTo>
                                  <a:lnTo>
                                    <a:pt x="30" y="67"/>
                                  </a:lnTo>
                                  <a:lnTo>
                                    <a:pt x="43" y="63"/>
                                  </a:lnTo>
                                  <a:lnTo>
                                    <a:pt x="56" y="59"/>
                                  </a:lnTo>
                                  <a:lnTo>
                                    <a:pt x="65" y="50"/>
                                  </a:lnTo>
                                  <a:lnTo>
                                    <a:pt x="69" y="38"/>
                                  </a:lnTo>
                                  <a:lnTo>
                                    <a:pt x="65" y="25"/>
                                  </a:lnTo>
                                  <a:lnTo>
                                    <a:pt x="60" y="12"/>
                                  </a:lnTo>
                                  <a:lnTo>
                                    <a:pt x="52" y="4"/>
                                  </a:lnTo>
                                  <a:close/>
                                </a:path>
                              </a:pathLst>
                            </a:custGeom>
                            <a:solidFill>
                              <a:srgbClr val="2D5BE5"/>
                            </a:solidFill>
                            <a:ln w="9525">
                              <a:noFill/>
                              <a:round/>
                              <a:headEnd/>
                              <a:tailEnd/>
                            </a:ln>
                          </p:spPr>
                          <p:txBody>
                            <a:bodyPr/>
                            <a:lstStyle/>
                            <a:p>
                              <a:endParaRPr lang="en-US"/>
                            </a:p>
                          </p:txBody>
                        </p:sp>
                        <p:sp>
                          <p:nvSpPr>
                            <p:cNvPr id="266807" name="Freeform 567"/>
                            <p:cNvSpPr>
                              <a:spLocks/>
                            </p:cNvSpPr>
                            <p:nvPr/>
                          </p:nvSpPr>
                          <p:spPr bwMode="auto">
                            <a:xfrm>
                              <a:off x="1128" y="1166"/>
                              <a:ext cx="51" cy="51"/>
                            </a:xfrm>
                            <a:custGeom>
                              <a:avLst/>
                              <a:gdLst/>
                              <a:ahLst/>
                              <a:cxnLst>
                                <a:cxn ang="0">
                                  <a:pos x="39" y="0"/>
                                </a:cxn>
                                <a:cxn ang="0">
                                  <a:pos x="17" y="0"/>
                                </a:cxn>
                                <a:cxn ang="0">
                                  <a:pos x="0" y="13"/>
                                </a:cxn>
                                <a:cxn ang="0">
                                  <a:pos x="0" y="30"/>
                                </a:cxn>
                                <a:cxn ang="0">
                                  <a:pos x="13" y="46"/>
                                </a:cxn>
                                <a:cxn ang="0">
                                  <a:pos x="21" y="51"/>
                                </a:cxn>
                                <a:cxn ang="0">
                                  <a:pos x="30" y="51"/>
                                </a:cxn>
                                <a:cxn ang="0">
                                  <a:pos x="47" y="38"/>
                                </a:cxn>
                                <a:cxn ang="0">
                                  <a:pos x="51" y="30"/>
                                </a:cxn>
                                <a:cxn ang="0">
                                  <a:pos x="51" y="17"/>
                                </a:cxn>
                                <a:cxn ang="0">
                                  <a:pos x="39" y="0"/>
                                </a:cxn>
                              </a:cxnLst>
                              <a:rect l="0" t="0" r="r" b="b"/>
                              <a:pathLst>
                                <a:path w="51" h="51">
                                  <a:moveTo>
                                    <a:pt x="39" y="0"/>
                                  </a:moveTo>
                                  <a:lnTo>
                                    <a:pt x="17" y="0"/>
                                  </a:lnTo>
                                  <a:lnTo>
                                    <a:pt x="0" y="13"/>
                                  </a:lnTo>
                                  <a:lnTo>
                                    <a:pt x="0" y="30"/>
                                  </a:lnTo>
                                  <a:lnTo>
                                    <a:pt x="13" y="46"/>
                                  </a:lnTo>
                                  <a:lnTo>
                                    <a:pt x="21" y="51"/>
                                  </a:lnTo>
                                  <a:lnTo>
                                    <a:pt x="30" y="51"/>
                                  </a:lnTo>
                                  <a:lnTo>
                                    <a:pt x="47" y="38"/>
                                  </a:lnTo>
                                  <a:lnTo>
                                    <a:pt x="51" y="30"/>
                                  </a:lnTo>
                                  <a:lnTo>
                                    <a:pt x="51" y="17"/>
                                  </a:lnTo>
                                  <a:lnTo>
                                    <a:pt x="39" y="0"/>
                                  </a:lnTo>
                                  <a:close/>
                                </a:path>
                              </a:pathLst>
                            </a:custGeom>
                            <a:solidFill>
                              <a:srgbClr val="2F60F0"/>
                            </a:solidFill>
                            <a:ln w="9525">
                              <a:noFill/>
                              <a:round/>
                              <a:headEnd/>
                              <a:tailEnd/>
                            </a:ln>
                          </p:spPr>
                          <p:txBody>
                            <a:bodyPr/>
                            <a:lstStyle/>
                            <a:p>
                              <a:endParaRPr lang="en-US"/>
                            </a:p>
                          </p:txBody>
                        </p:sp>
                        <p:sp>
                          <p:nvSpPr>
                            <p:cNvPr id="266808" name="Freeform 568"/>
                            <p:cNvSpPr>
                              <a:spLocks/>
                            </p:cNvSpPr>
                            <p:nvPr/>
                          </p:nvSpPr>
                          <p:spPr bwMode="auto">
                            <a:xfrm>
                              <a:off x="1137" y="1174"/>
                              <a:ext cx="34" cy="34"/>
                            </a:xfrm>
                            <a:custGeom>
                              <a:avLst/>
                              <a:gdLst/>
                              <a:ahLst/>
                              <a:cxnLst>
                                <a:cxn ang="0">
                                  <a:pos x="25" y="0"/>
                                </a:cxn>
                                <a:cxn ang="0">
                                  <a:pos x="12" y="0"/>
                                </a:cxn>
                                <a:cxn ang="0">
                                  <a:pos x="0" y="9"/>
                                </a:cxn>
                                <a:cxn ang="0">
                                  <a:pos x="0" y="22"/>
                                </a:cxn>
                                <a:cxn ang="0">
                                  <a:pos x="8" y="30"/>
                                </a:cxn>
                                <a:cxn ang="0">
                                  <a:pos x="21" y="34"/>
                                </a:cxn>
                                <a:cxn ang="0">
                                  <a:pos x="30" y="26"/>
                                </a:cxn>
                                <a:cxn ang="0">
                                  <a:pos x="34" y="13"/>
                                </a:cxn>
                                <a:cxn ang="0">
                                  <a:pos x="25" y="0"/>
                                </a:cxn>
                              </a:cxnLst>
                              <a:rect l="0" t="0" r="r" b="b"/>
                              <a:pathLst>
                                <a:path w="34" h="34">
                                  <a:moveTo>
                                    <a:pt x="25" y="0"/>
                                  </a:moveTo>
                                  <a:lnTo>
                                    <a:pt x="12" y="0"/>
                                  </a:lnTo>
                                  <a:lnTo>
                                    <a:pt x="0" y="9"/>
                                  </a:lnTo>
                                  <a:lnTo>
                                    <a:pt x="0" y="22"/>
                                  </a:lnTo>
                                  <a:lnTo>
                                    <a:pt x="8" y="30"/>
                                  </a:lnTo>
                                  <a:lnTo>
                                    <a:pt x="21" y="34"/>
                                  </a:lnTo>
                                  <a:lnTo>
                                    <a:pt x="30" y="26"/>
                                  </a:lnTo>
                                  <a:lnTo>
                                    <a:pt x="34" y="13"/>
                                  </a:lnTo>
                                  <a:lnTo>
                                    <a:pt x="25" y="0"/>
                                  </a:lnTo>
                                  <a:close/>
                                </a:path>
                              </a:pathLst>
                            </a:custGeom>
                            <a:solidFill>
                              <a:srgbClr val="3163F7"/>
                            </a:solidFill>
                            <a:ln w="9525">
                              <a:noFill/>
                              <a:round/>
                              <a:headEnd/>
                              <a:tailEnd/>
                            </a:ln>
                          </p:spPr>
                          <p:txBody>
                            <a:bodyPr/>
                            <a:lstStyle/>
                            <a:p>
                              <a:endParaRPr lang="en-US"/>
                            </a:p>
                          </p:txBody>
                        </p:sp>
                        <p:sp>
                          <p:nvSpPr>
                            <p:cNvPr id="266809" name="Freeform 569"/>
                            <p:cNvSpPr>
                              <a:spLocks/>
                            </p:cNvSpPr>
                            <p:nvPr/>
                          </p:nvSpPr>
                          <p:spPr bwMode="auto">
                            <a:xfrm>
                              <a:off x="1145" y="1183"/>
                              <a:ext cx="17" cy="17"/>
                            </a:xfrm>
                            <a:custGeom>
                              <a:avLst/>
                              <a:gdLst/>
                              <a:ahLst/>
                              <a:cxnLst>
                                <a:cxn ang="0">
                                  <a:pos x="13" y="0"/>
                                </a:cxn>
                                <a:cxn ang="0">
                                  <a:pos x="9" y="0"/>
                                </a:cxn>
                                <a:cxn ang="0">
                                  <a:pos x="0" y="4"/>
                                </a:cxn>
                                <a:cxn ang="0">
                                  <a:pos x="0" y="8"/>
                                </a:cxn>
                                <a:cxn ang="0">
                                  <a:pos x="4" y="13"/>
                                </a:cxn>
                                <a:cxn ang="0">
                                  <a:pos x="13" y="17"/>
                                </a:cxn>
                                <a:cxn ang="0">
                                  <a:pos x="17" y="13"/>
                                </a:cxn>
                                <a:cxn ang="0">
                                  <a:pos x="17" y="4"/>
                                </a:cxn>
                                <a:cxn ang="0">
                                  <a:pos x="13" y="0"/>
                                </a:cxn>
                              </a:cxnLst>
                              <a:rect l="0" t="0" r="r" b="b"/>
                              <a:pathLst>
                                <a:path w="17" h="17">
                                  <a:moveTo>
                                    <a:pt x="13" y="0"/>
                                  </a:moveTo>
                                  <a:lnTo>
                                    <a:pt x="9" y="0"/>
                                  </a:lnTo>
                                  <a:lnTo>
                                    <a:pt x="0" y="4"/>
                                  </a:lnTo>
                                  <a:lnTo>
                                    <a:pt x="0" y="8"/>
                                  </a:lnTo>
                                  <a:lnTo>
                                    <a:pt x="4" y="13"/>
                                  </a:lnTo>
                                  <a:lnTo>
                                    <a:pt x="13" y="17"/>
                                  </a:lnTo>
                                  <a:lnTo>
                                    <a:pt x="17" y="13"/>
                                  </a:lnTo>
                                  <a:lnTo>
                                    <a:pt x="17" y="4"/>
                                  </a:lnTo>
                                  <a:lnTo>
                                    <a:pt x="13" y="0"/>
                                  </a:lnTo>
                                  <a:close/>
                                </a:path>
                              </a:pathLst>
                            </a:custGeom>
                            <a:solidFill>
                              <a:srgbClr val="3264FC"/>
                            </a:solidFill>
                            <a:ln w="9525">
                              <a:noFill/>
                              <a:round/>
                              <a:headEnd/>
                              <a:tailEnd/>
                            </a:ln>
                          </p:spPr>
                          <p:txBody>
                            <a:bodyPr/>
                            <a:lstStyle/>
                            <a:p>
                              <a:endParaRPr lang="en-US"/>
                            </a:p>
                          </p:txBody>
                        </p:sp>
                      </p:grpSp>
                      <p:sp>
                        <p:nvSpPr>
                          <p:cNvPr id="266810" name="Freeform 570"/>
                          <p:cNvSpPr>
                            <a:spLocks/>
                          </p:cNvSpPr>
                          <p:nvPr/>
                        </p:nvSpPr>
                        <p:spPr bwMode="auto">
                          <a:xfrm>
                            <a:off x="1068" y="1107"/>
                            <a:ext cx="171" cy="173"/>
                          </a:xfrm>
                          <a:custGeom>
                            <a:avLst/>
                            <a:gdLst/>
                            <a:ahLst/>
                            <a:cxnLst>
                              <a:cxn ang="0">
                                <a:pos x="129" y="8"/>
                              </a:cxn>
                              <a:cxn ang="0">
                                <a:pos x="94" y="0"/>
                              </a:cxn>
                              <a:cxn ang="0">
                                <a:pos x="60" y="4"/>
                              </a:cxn>
                              <a:cxn ang="0">
                                <a:pos x="30" y="21"/>
                              </a:cxn>
                              <a:cxn ang="0">
                                <a:pos x="9" y="46"/>
                              </a:cxn>
                              <a:cxn ang="0">
                                <a:pos x="0" y="80"/>
                              </a:cxn>
                              <a:cxn ang="0">
                                <a:pos x="0" y="110"/>
                              </a:cxn>
                              <a:cxn ang="0">
                                <a:pos x="17" y="139"/>
                              </a:cxn>
                              <a:cxn ang="0">
                                <a:pos x="43" y="160"/>
                              </a:cxn>
                              <a:cxn ang="0">
                                <a:pos x="77" y="173"/>
                              </a:cxn>
                              <a:cxn ang="0">
                                <a:pos x="111" y="169"/>
                              </a:cxn>
                              <a:cxn ang="0">
                                <a:pos x="141" y="152"/>
                              </a:cxn>
                              <a:cxn ang="0">
                                <a:pos x="163" y="127"/>
                              </a:cxn>
                              <a:cxn ang="0">
                                <a:pos x="171" y="93"/>
                              </a:cxn>
                              <a:cxn ang="0">
                                <a:pos x="171" y="63"/>
                              </a:cxn>
                              <a:cxn ang="0">
                                <a:pos x="154" y="34"/>
                              </a:cxn>
                              <a:cxn ang="0">
                                <a:pos x="129" y="8"/>
                              </a:cxn>
                            </a:cxnLst>
                            <a:rect l="0" t="0" r="r" b="b"/>
                            <a:pathLst>
                              <a:path w="171" h="173">
                                <a:moveTo>
                                  <a:pt x="129" y="8"/>
                                </a:moveTo>
                                <a:lnTo>
                                  <a:pt x="94" y="0"/>
                                </a:lnTo>
                                <a:lnTo>
                                  <a:pt x="60" y="4"/>
                                </a:lnTo>
                                <a:lnTo>
                                  <a:pt x="30" y="21"/>
                                </a:lnTo>
                                <a:lnTo>
                                  <a:pt x="9" y="46"/>
                                </a:lnTo>
                                <a:lnTo>
                                  <a:pt x="0" y="80"/>
                                </a:lnTo>
                                <a:lnTo>
                                  <a:pt x="0" y="110"/>
                                </a:lnTo>
                                <a:lnTo>
                                  <a:pt x="17" y="139"/>
                                </a:lnTo>
                                <a:lnTo>
                                  <a:pt x="43" y="160"/>
                                </a:lnTo>
                                <a:lnTo>
                                  <a:pt x="77" y="173"/>
                                </a:lnTo>
                                <a:lnTo>
                                  <a:pt x="111" y="169"/>
                                </a:lnTo>
                                <a:lnTo>
                                  <a:pt x="141" y="152"/>
                                </a:lnTo>
                                <a:lnTo>
                                  <a:pt x="163" y="127"/>
                                </a:lnTo>
                                <a:lnTo>
                                  <a:pt x="171" y="93"/>
                                </a:lnTo>
                                <a:lnTo>
                                  <a:pt x="171" y="63"/>
                                </a:lnTo>
                                <a:lnTo>
                                  <a:pt x="154" y="34"/>
                                </a:lnTo>
                                <a:lnTo>
                                  <a:pt x="129" y="8"/>
                                </a:lnTo>
                                <a:close/>
                              </a:path>
                            </a:pathLst>
                          </a:custGeom>
                          <a:noFill/>
                          <a:ln w="6350">
                            <a:solidFill>
                              <a:srgbClr val="000000"/>
                            </a:solidFill>
                            <a:prstDash val="solid"/>
                            <a:round/>
                            <a:headEnd/>
                            <a:tailEnd/>
                          </a:ln>
                        </p:spPr>
                        <p:txBody>
                          <a:bodyPr/>
                          <a:lstStyle/>
                          <a:p>
                            <a:endParaRPr lang="en-US"/>
                          </a:p>
                        </p:txBody>
                      </p:sp>
                    </p:grpSp>
                  </p:grpSp>
                  <p:grpSp>
                    <p:nvGrpSpPr>
                      <p:cNvPr id="266615" name="Group 571"/>
                      <p:cNvGrpSpPr>
                        <a:grpSpLocks/>
                      </p:cNvGrpSpPr>
                      <p:nvPr/>
                    </p:nvGrpSpPr>
                    <p:grpSpPr bwMode="auto">
                      <a:xfrm>
                        <a:off x="3466" y="2716"/>
                        <a:ext cx="351" cy="333"/>
                        <a:chOff x="657" y="854"/>
                        <a:chExt cx="351" cy="333"/>
                      </a:xfrm>
                    </p:grpSpPr>
                    <p:grpSp>
                      <p:nvGrpSpPr>
                        <p:cNvPr id="266629" name="Group 572"/>
                        <p:cNvGrpSpPr>
                          <a:grpSpLocks/>
                        </p:cNvGrpSpPr>
                        <p:nvPr/>
                      </p:nvGrpSpPr>
                      <p:grpSpPr bwMode="auto">
                        <a:xfrm>
                          <a:off x="760" y="854"/>
                          <a:ext cx="180" cy="177"/>
                          <a:chOff x="760" y="854"/>
                          <a:chExt cx="180" cy="177"/>
                        </a:xfrm>
                      </p:grpSpPr>
                      <p:grpSp>
                        <p:nvGrpSpPr>
                          <p:cNvPr id="266630" name="Group 573"/>
                          <p:cNvGrpSpPr>
                            <a:grpSpLocks/>
                          </p:cNvGrpSpPr>
                          <p:nvPr/>
                        </p:nvGrpSpPr>
                        <p:grpSpPr bwMode="auto">
                          <a:xfrm>
                            <a:off x="760" y="854"/>
                            <a:ext cx="180" cy="177"/>
                            <a:chOff x="760" y="854"/>
                            <a:chExt cx="180" cy="177"/>
                          </a:xfrm>
                        </p:grpSpPr>
                        <p:sp>
                          <p:nvSpPr>
                            <p:cNvPr id="266814" name="Oval 574"/>
                            <p:cNvSpPr>
                              <a:spLocks noChangeArrowheads="1"/>
                            </p:cNvSpPr>
                            <p:nvPr/>
                          </p:nvSpPr>
                          <p:spPr bwMode="auto">
                            <a:xfrm>
                              <a:off x="760" y="854"/>
                              <a:ext cx="180" cy="177"/>
                            </a:xfrm>
                            <a:prstGeom prst="ellipse">
                              <a:avLst/>
                            </a:prstGeom>
                            <a:solidFill>
                              <a:srgbClr val="760000"/>
                            </a:solidFill>
                            <a:ln w="9525">
                              <a:noFill/>
                              <a:round/>
                              <a:headEnd/>
                              <a:tailEnd/>
                            </a:ln>
                          </p:spPr>
                          <p:txBody>
                            <a:bodyPr/>
                            <a:lstStyle/>
                            <a:p>
                              <a:endParaRPr lang="en-US"/>
                            </a:p>
                          </p:txBody>
                        </p:sp>
                        <p:sp>
                          <p:nvSpPr>
                            <p:cNvPr id="266815" name="Oval 575"/>
                            <p:cNvSpPr>
                              <a:spLocks noChangeArrowheads="1"/>
                            </p:cNvSpPr>
                            <p:nvPr/>
                          </p:nvSpPr>
                          <p:spPr bwMode="auto">
                            <a:xfrm>
                              <a:off x="760" y="854"/>
                              <a:ext cx="171" cy="169"/>
                            </a:xfrm>
                            <a:prstGeom prst="ellipse">
                              <a:avLst/>
                            </a:prstGeom>
                            <a:solidFill>
                              <a:srgbClr val="7B0000"/>
                            </a:solidFill>
                            <a:ln w="9525">
                              <a:noFill/>
                              <a:round/>
                              <a:headEnd/>
                              <a:tailEnd/>
                            </a:ln>
                          </p:spPr>
                          <p:txBody>
                            <a:bodyPr/>
                            <a:lstStyle/>
                            <a:p>
                              <a:endParaRPr lang="en-US"/>
                            </a:p>
                          </p:txBody>
                        </p:sp>
                        <p:sp>
                          <p:nvSpPr>
                            <p:cNvPr id="266816" name="Oval 576"/>
                            <p:cNvSpPr>
                              <a:spLocks noChangeArrowheads="1"/>
                            </p:cNvSpPr>
                            <p:nvPr/>
                          </p:nvSpPr>
                          <p:spPr bwMode="auto">
                            <a:xfrm>
                              <a:off x="769" y="862"/>
                              <a:ext cx="154" cy="152"/>
                            </a:xfrm>
                            <a:prstGeom prst="ellipse">
                              <a:avLst/>
                            </a:prstGeom>
                            <a:solidFill>
                              <a:srgbClr val="840000"/>
                            </a:solidFill>
                            <a:ln w="9525">
                              <a:noFill/>
                              <a:round/>
                              <a:headEnd/>
                              <a:tailEnd/>
                            </a:ln>
                          </p:spPr>
                          <p:txBody>
                            <a:bodyPr/>
                            <a:lstStyle/>
                            <a:p>
                              <a:endParaRPr lang="en-US"/>
                            </a:p>
                          </p:txBody>
                        </p:sp>
                        <p:sp>
                          <p:nvSpPr>
                            <p:cNvPr id="266817" name="Oval 577"/>
                            <p:cNvSpPr>
                              <a:spLocks noChangeArrowheads="1"/>
                            </p:cNvSpPr>
                            <p:nvPr/>
                          </p:nvSpPr>
                          <p:spPr bwMode="auto">
                            <a:xfrm>
                              <a:off x="777" y="871"/>
                              <a:ext cx="137" cy="135"/>
                            </a:xfrm>
                            <a:prstGeom prst="ellipse">
                              <a:avLst/>
                            </a:prstGeom>
                            <a:solidFill>
                              <a:srgbClr val="910000"/>
                            </a:solidFill>
                            <a:ln w="9525">
                              <a:noFill/>
                              <a:round/>
                              <a:headEnd/>
                              <a:tailEnd/>
                            </a:ln>
                          </p:spPr>
                          <p:txBody>
                            <a:bodyPr/>
                            <a:lstStyle/>
                            <a:p>
                              <a:endParaRPr lang="en-US"/>
                            </a:p>
                          </p:txBody>
                        </p:sp>
                        <p:sp>
                          <p:nvSpPr>
                            <p:cNvPr id="266818" name="Oval 578"/>
                            <p:cNvSpPr>
                              <a:spLocks noChangeArrowheads="1"/>
                            </p:cNvSpPr>
                            <p:nvPr/>
                          </p:nvSpPr>
                          <p:spPr bwMode="auto">
                            <a:xfrm>
                              <a:off x="781" y="875"/>
                              <a:ext cx="129" cy="126"/>
                            </a:xfrm>
                            <a:prstGeom prst="ellipse">
                              <a:avLst/>
                            </a:prstGeom>
                            <a:solidFill>
                              <a:srgbClr val="A10000"/>
                            </a:solidFill>
                            <a:ln w="9525">
                              <a:noFill/>
                              <a:round/>
                              <a:headEnd/>
                              <a:tailEnd/>
                            </a:ln>
                          </p:spPr>
                          <p:txBody>
                            <a:bodyPr/>
                            <a:lstStyle/>
                            <a:p>
                              <a:endParaRPr lang="en-US"/>
                            </a:p>
                          </p:txBody>
                        </p:sp>
                        <p:sp>
                          <p:nvSpPr>
                            <p:cNvPr id="266819" name="Oval 579"/>
                            <p:cNvSpPr>
                              <a:spLocks noChangeArrowheads="1"/>
                            </p:cNvSpPr>
                            <p:nvPr/>
                          </p:nvSpPr>
                          <p:spPr bwMode="auto">
                            <a:xfrm>
                              <a:off x="790" y="883"/>
                              <a:ext cx="111" cy="110"/>
                            </a:xfrm>
                            <a:prstGeom prst="ellipse">
                              <a:avLst/>
                            </a:prstGeom>
                            <a:solidFill>
                              <a:srgbClr val="B40000"/>
                            </a:solidFill>
                            <a:ln w="9525">
                              <a:noFill/>
                              <a:round/>
                              <a:headEnd/>
                              <a:tailEnd/>
                            </a:ln>
                          </p:spPr>
                          <p:txBody>
                            <a:bodyPr/>
                            <a:lstStyle/>
                            <a:p>
                              <a:endParaRPr lang="en-US"/>
                            </a:p>
                          </p:txBody>
                        </p:sp>
                        <p:sp>
                          <p:nvSpPr>
                            <p:cNvPr id="266820" name="Oval 580"/>
                            <p:cNvSpPr>
                              <a:spLocks noChangeArrowheads="1"/>
                            </p:cNvSpPr>
                            <p:nvPr/>
                          </p:nvSpPr>
                          <p:spPr bwMode="auto">
                            <a:xfrm>
                              <a:off x="798" y="892"/>
                              <a:ext cx="95" cy="93"/>
                            </a:xfrm>
                            <a:prstGeom prst="ellipse">
                              <a:avLst/>
                            </a:prstGeom>
                            <a:solidFill>
                              <a:srgbClr val="C60000"/>
                            </a:solidFill>
                            <a:ln w="9525">
                              <a:noFill/>
                              <a:round/>
                              <a:headEnd/>
                              <a:tailEnd/>
                            </a:ln>
                          </p:spPr>
                          <p:txBody>
                            <a:bodyPr/>
                            <a:lstStyle/>
                            <a:p>
                              <a:endParaRPr lang="en-US"/>
                            </a:p>
                          </p:txBody>
                        </p:sp>
                        <p:sp>
                          <p:nvSpPr>
                            <p:cNvPr id="266821" name="Oval 581"/>
                            <p:cNvSpPr>
                              <a:spLocks noChangeArrowheads="1"/>
                            </p:cNvSpPr>
                            <p:nvPr/>
                          </p:nvSpPr>
                          <p:spPr bwMode="auto">
                            <a:xfrm>
                              <a:off x="807" y="900"/>
                              <a:ext cx="81" cy="80"/>
                            </a:xfrm>
                            <a:prstGeom prst="ellipse">
                              <a:avLst/>
                            </a:prstGeom>
                            <a:solidFill>
                              <a:srgbClr val="D70000"/>
                            </a:solidFill>
                            <a:ln w="9525">
                              <a:noFill/>
                              <a:round/>
                              <a:headEnd/>
                              <a:tailEnd/>
                            </a:ln>
                          </p:spPr>
                          <p:txBody>
                            <a:bodyPr/>
                            <a:lstStyle/>
                            <a:p>
                              <a:endParaRPr lang="en-US"/>
                            </a:p>
                          </p:txBody>
                        </p:sp>
                        <p:sp>
                          <p:nvSpPr>
                            <p:cNvPr id="266822" name="Oval 582"/>
                            <p:cNvSpPr>
                              <a:spLocks noChangeArrowheads="1"/>
                            </p:cNvSpPr>
                            <p:nvPr/>
                          </p:nvSpPr>
                          <p:spPr bwMode="auto">
                            <a:xfrm>
                              <a:off x="811" y="904"/>
                              <a:ext cx="73" cy="72"/>
                            </a:xfrm>
                            <a:prstGeom prst="ellipse">
                              <a:avLst/>
                            </a:prstGeom>
                            <a:solidFill>
                              <a:srgbClr val="E50000"/>
                            </a:solidFill>
                            <a:ln w="9525">
                              <a:noFill/>
                              <a:round/>
                              <a:headEnd/>
                              <a:tailEnd/>
                            </a:ln>
                          </p:spPr>
                          <p:txBody>
                            <a:bodyPr/>
                            <a:lstStyle/>
                            <a:p>
                              <a:endParaRPr lang="en-US"/>
                            </a:p>
                          </p:txBody>
                        </p:sp>
                        <p:sp>
                          <p:nvSpPr>
                            <p:cNvPr id="266823" name="Oval 583"/>
                            <p:cNvSpPr>
                              <a:spLocks noChangeArrowheads="1"/>
                            </p:cNvSpPr>
                            <p:nvPr/>
                          </p:nvSpPr>
                          <p:spPr bwMode="auto">
                            <a:xfrm>
                              <a:off x="820" y="913"/>
                              <a:ext cx="56" cy="55"/>
                            </a:xfrm>
                            <a:prstGeom prst="ellipse">
                              <a:avLst/>
                            </a:prstGeom>
                            <a:solidFill>
                              <a:srgbClr val="F00000"/>
                            </a:solidFill>
                            <a:ln w="9525">
                              <a:noFill/>
                              <a:round/>
                              <a:headEnd/>
                              <a:tailEnd/>
                            </a:ln>
                          </p:spPr>
                          <p:txBody>
                            <a:bodyPr/>
                            <a:lstStyle/>
                            <a:p>
                              <a:endParaRPr lang="en-US"/>
                            </a:p>
                          </p:txBody>
                        </p:sp>
                        <p:sp>
                          <p:nvSpPr>
                            <p:cNvPr id="266824" name="Oval 584"/>
                            <p:cNvSpPr>
                              <a:spLocks noChangeArrowheads="1"/>
                            </p:cNvSpPr>
                            <p:nvPr/>
                          </p:nvSpPr>
                          <p:spPr bwMode="auto">
                            <a:xfrm>
                              <a:off x="828" y="921"/>
                              <a:ext cx="39" cy="38"/>
                            </a:xfrm>
                            <a:prstGeom prst="ellipse">
                              <a:avLst/>
                            </a:prstGeom>
                            <a:solidFill>
                              <a:srgbClr val="F70000"/>
                            </a:solidFill>
                            <a:ln w="9525">
                              <a:noFill/>
                              <a:round/>
                              <a:headEnd/>
                              <a:tailEnd/>
                            </a:ln>
                          </p:spPr>
                          <p:txBody>
                            <a:bodyPr/>
                            <a:lstStyle/>
                            <a:p>
                              <a:endParaRPr lang="en-US"/>
                            </a:p>
                          </p:txBody>
                        </p:sp>
                        <p:sp>
                          <p:nvSpPr>
                            <p:cNvPr id="266825" name="Oval 585"/>
                            <p:cNvSpPr>
                              <a:spLocks noChangeArrowheads="1"/>
                            </p:cNvSpPr>
                            <p:nvPr/>
                          </p:nvSpPr>
                          <p:spPr bwMode="auto">
                            <a:xfrm>
                              <a:off x="837" y="930"/>
                              <a:ext cx="21" cy="21"/>
                            </a:xfrm>
                            <a:prstGeom prst="ellipse">
                              <a:avLst/>
                            </a:prstGeom>
                            <a:solidFill>
                              <a:srgbClr val="FC0000"/>
                            </a:solidFill>
                            <a:ln w="9525">
                              <a:noFill/>
                              <a:round/>
                              <a:headEnd/>
                              <a:tailEnd/>
                            </a:ln>
                          </p:spPr>
                          <p:txBody>
                            <a:bodyPr/>
                            <a:lstStyle/>
                            <a:p>
                              <a:endParaRPr lang="en-US"/>
                            </a:p>
                          </p:txBody>
                        </p:sp>
                      </p:grpSp>
                      <p:sp>
                        <p:nvSpPr>
                          <p:cNvPr id="266826" name="Oval 586"/>
                          <p:cNvSpPr>
                            <a:spLocks noChangeArrowheads="1"/>
                          </p:cNvSpPr>
                          <p:nvPr/>
                        </p:nvSpPr>
                        <p:spPr bwMode="auto">
                          <a:xfrm>
                            <a:off x="760" y="854"/>
                            <a:ext cx="180" cy="177"/>
                          </a:xfrm>
                          <a:prstGeom prst="ellipse">
                            <a:avLst/>
                          </a:prstGeom>
                          <a:noFill/>
                          <a:ln w="6350">
                            <a:solidFill>
                              <a:srgbClr val="000000"/>
                            </a:solidFill>
                            <a:round/>
                            <a:headEnd/>
                            <a:tailEnd/>
                          </a:ln>
                        </p:spPr>
                        <p:txBody>
                          <a:bodyPr/>
                          <a:lstStyle/>
                          <a:p>
                            <a:endParaRPr lang="en-US"/>
                          </a:p>
                        </p:txBody>
                      </p:sp>
                    </p:grpSp>
                    <p:grpSp>
                      <p:nvGrpSpPr>
                        <p:cNvPr id="266631" name="Group 587"/>
                        <p:cNvGrpSpPr>
                          <a:grpSpLocks/>
                        </p:cNvGrpSpPr>
                        <p:nvPr/>
                      </p:nvGrpSpPr>
                      <p:grpSpPr bwMode="auto">
                        <a:xfrm>
                          <a:off x="657" y="921"/>
                          <a:ext cx="180" cy="178"/>
                          <a:chOff x="657" y="921"/>
                          <a:chExt cx="180" cy="178"/>
                        </a:xfrm>
                      </p:grpSpPr>
                      <p:grpSp>
                        <p:nvGrpSpPr>
                          <p:cNvPr id="266645" name="Group 588"/>
                          <p:cNvGrpSpPr>
                            <a:grpSpLocks/>
                          </p:cNvGrpSpPr>
                          <p:nvPr/>
                        </p:nvGrpSpPr>
                        <p:grpSpPr bwMode="auto">
                          <a:xfrm>
                            <a:off x="657" y="921"/>
                            <a:ext cx="180" cy="178"/>
                            <a:chOff x="657" y="921"/>
                            <a:chExt cx="180" cy="178"/>
                          </a:xfrm>
                        </p:grpSpPr>
                        <p:sp>
                          <p:nvSpPr>
                            <p:cNvPr id="266829" name="Oval 589"/>
                            <p:cNvSpPr>
                              <a:spLocks noChangeArrowheads="1"/>
                            </p:cNvSpPr>
                            <p:nvPr/>
                          </p:nvSpPr>
                          <p:spPr bwMode="auto">
                            <a:xfrm>
                              <a:off x="657" y="921"/>
                              <a:ext cx="180" cy="178"/>
                            </a:xfrm>
                            <a:prstGeom prst="ellipse">
                              <a:avLst/>
                            </a:prstGeom>
                            <a:solidFill>
                              <a:srgbClr val="172F76"/>
                            </a:solidFill>
                            <a:ln w="9525">
                              <a:noFill/>
                              <a:round/>
                              <a:headEnd/>
                              <a:tailEnd/>
                            </a:ln>
                          </p:spPr>
                          <p:txBody>
                            <a:bodyPr/>
                            <a:lstStyle/>
                            <a:p>
                              <a:endParaRPr lang="en-US"/>
                            </a:p>
                          </p:txBody>
                        </p:sp>
                        <p:sp>
                          <p:nvSpPr>
                            <p:cNvPr id="266830" name="Oval 590"/>
                            <p:cNvSpPr>
                              <a:spLocks noChangeArrowheads="1"/>
                            </p:cNvSpPr>
                            <p:nvPr/>
                          </p:nvSpPr>
                          <p:spPr bwMode="auto">
                            <a:xfrm>
                              <a:off x="657" y="921"/>
                              <a:ext cx="171" cy="169"/>
                            </a:xfrm>
                            <a:prstGeom prst="ellipse">
                              <a:avLst/>
                            </a:prstGeom>
                            <a:solidFill>
                              <a:srgbClr val="18317B"/>
                            </a:solidFill>
                            <a:ln w="9525">
                              <a:noFill/>
                              <a:round/>
                              <a:headEnd/>
                              <a:tailEnd/>
                            </a:ln>
                          </p:spPr>
                          <p:txBody>
                            <a:bodyPr/>
                            <a:lstStyle/>
                            <a:p>
                              <a:endParaRPr lang="en-US"/>
                            </a:p>
                          </p:txBody>
                        </p:sp>
                        <p:sp>
                          <p:nvSpPr>
                            <p:cNvPr id="266831" name="Oval 591"/>
                            <p:cNvSpPr>
                              <a:spLocks noChangeArrowheads="1"/>
                            </p:cNvSpPr>
                            <p:nvPr/>
                          </p:nvSpPr>
                          <p:spPr bwMode="auto">
                            <a:xfrm>
                              <a:off x="666" y="930"/>
                              <a:ext cx="154" cy="152"/>
                            </a:xfrm>
                            <a:prstGeom prst="ellipse">
                              <a:avLst/>
                            </a:prstGeom>
                            <a:solidFill>
                              <a:srgbClr val="193484"/>
                            </a:solidFill>
                            <a:ln w="9525">
                              <a:noFill/>
                              <a:round/>
                              <a:headEnd/>
                              <a:tailEnd/>
                            </a:ln>
                          </p:spPr>
                          <p:txBody>
                            <a:bodyPr/>
                            <a:lstStyle/>
                            <a:p>
                              <a:endParaRPr lang="en-US"/>
                            </a:p>
                          </p:txBody>
                        </p:sp>
                        <p:sp>
                          <p:nvSpPr>
                            <p:cNvPr id="266832" name="Oval 592"/>
                            <p:cNvSpPr>
                              <a:spLocks noChangeArrowheads="1"/>
                            </p:cNvSpPr>
                            <p:nvPr/>
                          </p:nvSpPr>
                          <p:spPr bwMode="auto">
                            <a:xfrm>
                              <a:off x="674" y="938"/>
                              <a:ext cx="137" cy="135"/>
                            </a:xfrm>
                            <a:prstGeom prst="ellipse">
                              <a:avLst/>
                            </a:prstGeom>
                            <a:solidFill>
                              <a:srgbClr val="1C3991"/>
                            </a:solidFill>
                            <a:ln w="9525">
                              <a:noFill/>
                              <a:round/>
                              <a:headEnd/>
                              <a:tailEnd/>
                            </a:ln>
                          </p:spPr>
                          <p:txBody>
                            <a:bodyPr/>
                            <a:lstStyle/>
                            <a:p>
                              <a:endParaRPr lang="en-US"/>
                            </a:p>
                          </p:txBody>
                        </p:sp>
                        <p:sp>
                          <p:nvSpPr>
                            <p:cNvPr id="266833" name="Oval 593"/>
                            <p:cNvSpPr>
                              <a:spLocks noChangeArrowheads="1"/>
                            </p:cNvSpPr>
                            <p:nvPr/>
                          </p:nvSpPr>
                          <p:spPr bwMode="auto">
                            <a:xfrm>
                              <a:off x="679" y="942"/>
                              <a:ext cx="128" cy="127"/>
                            </a:xfrm>
                            <a:prstGeom prst="ellipse">
                              <a:avLst/>
                            </a:prstGeom>
                            <a:solidFill>
                              <a:srgbClr val="2040A1"/>
                            </a:solidFill>
                            <a:ln w="9525">
                              <a:noFill/>
                              <a:round/>
                              <a:headEnd/>
                              <a:tailEnd/>
                            </a:ln>
                          </p:spPr>
                          <p:txBody>
                            <a:bodyPr/>
                            <a:lstStyle/>
                            <a:p>
                              <a:endParaRPr lang="en-US"/>
                            </a:p>
                          </p:txBody>
                        </p:sp>
                        <p:sp>
                          <p:nvSpPr>
                            <p:cNvPr id="266834" name="Oval 594"/>
                            <p:cNvSpPr>
                              <a:spLocks noChangeArrowheads="1"/>
                            </p:cNvSpPr>
                            <p:nvPr/>
                          </p:nvSpPr>
                          <p:spPr bwMode="auto">
                            <a:xfrm>
                              <a:off x="687" y="951"/>
                              <a:ext cx="111" cy="110"/>
                            </a:xfrm>
                            <a:prstGeom prst="ellipse">
                              <a:avLst/>
                            </a:prstGeom>
                            <a:solidFill>
                              <a:srgbClr val="2347B4"/>
                            </a:solidFill>
                            <a:ln w="9525">
                              <a:noFill/>
                              <a:round/>
                              <a:headEnd/>
                              <a:tailEnd/>
                            </a:ln>
                          </p:spPr>
                          <p:txBody>
                            <a:bodyPr/>
                            <a:lstStyle/>
                            <a:p>
                              <a:endParaRPr lang="en-US"/>
                            </a:p>
                          </p:txBody>
                        </p:sp>
                        <p:sp>
                          <p:nvSpPr>
                            <p:cNvPr id="266835" name="Oval 595"/>
                            <p:cNvSpPr>
                              <a:spLocks noChangeArrowheads="1"/>
                            </p:cNvSpPr>
                            <p:nvPr/>
                          </p:nvSpPr>
                          <p:spPr bwMode="auto">
                            <a:xfrm>
                              <a:off x="696" y="959"/>
                              <a:ext cx="94" cy="93"/>
                            </a:xfrm>
                            <a:prstGeom prst="ellipse">
                              <a:avLst/>
                            </a:prstGeom>
                            <a:solidFill>
                              <a:srgbClr val="274FC6"/>
                            </a:solidFill>
                            <a:ln w="9525">
                              <a:noFill/>
                              <a:round/>
                              <a:headEnd/>
                              <a:tailEnd/>
                            </a:ln>
                          </p:spPr>
                          <p:txBody>
                            <a:bodyPr/>
                            <a:lstStyle/>
                            <a:p>
                              <a:endParaRPr lang="en-US"/>
                            </a:p>
                          </p:txBody>
                        </p:sp>
                        <p:sp>
                          <p:nvSpPr>
                            <p:cNvPr id="266836" name="Oval 596"/>
                            <p:cNvSpPr>
                              <a:spLocks noChangeArrowheads="1"/>
                            </p:cNvSpPr>
                            <p:nvPr/>
                          </p:nvSpPr>
                          <p:spPr bwMode="auto">
                            <a:xfrm>
                              <a:off x="704" y="968"/>
                              <a:ext cx="82" cy="80"/>
                            </a:xfrm>
                            <a:prstGeom prst="ellipse">
                              <a:avLst/>
                            </a:prstGeom>
                            <a:solidFill>
                              <a:srgbClr val="2B56D7"/>
                            </a:solidFill>
                            <a:ln w="9525">
                              <a:noFill/>
                              <a:round/>
                              <a:headEnd/>
                              <a:tailEnd/>
                            </a:ln>
                          </p:spPr>
                          <p:txBody>
                            <a:bodyPr/>
                            <a:lstStyle/>
                            <a:p>
                              <a:endParaRPr lang="en-US"/>
                            </a:p>
                          </p:txBody>
                        </p:sp>
                        <p:sp>
                          <p:nvSpPr>
                            <p:cNvPr id="266837" name="Oval 597"/>
                            <p:cNvSpPr>
                              <a:spLocks noChangeArrowheads="1"/>
                            </p:cNvSpPr>
                            <p:nvPr/>
                          </p:nvSpPr>
                          <p:spPr bwMode="auto">
                            <a:xfrm>
                              <a:off x="709" y="972"/>
                              <a:ext cx="72" cy="72"/>
                            </a:xfrm>
                            <a:prstGeom prst="ellipse">
                              <a:avLst/>
                            </a:prstGeom>
                            <a:solidFill>
                              <a:srgbClr val="2D5BE5"/>
                            </a:solidFill>
                            <a:ln w="9525">
                              <a:noFill/>
                              <a:round/>
                              <a:headEnd/>
                              <a:tailEnd/>
                            </a:ln>
                          </p:spPr>
                          <p:txBody>
                            <a:bodyPr/>
                            <a:lstStyle/>
                            <a:p>
                              <a:endParaRPr lang="en-US"/>
                            </a:p>
                          </p:txBody>
                        </p:sp>
                        <p:sp>
                          <p:nvSpPr>
                            <p:cNvPr id="266838" name="Oval 598"/>
                            <p:cNvSpPr>
                              <a:spLocks noChangeArrowheads="1"/>
                            </p:cNvSpPr>
                            <p:nvPr/>
                          </p:nvSpPr>
                          <p:spPr bwMode="auto">
                            <a:xfrm>
                              <a:off x="717" y="980"/>
                              <a:ext cx="56" cy="55"/>
                            </a:xfrm>
                            <a:prstGeom prst="ellipse">
                              <a:avLst/>
                            </a:prstGeom>
                            <a:solidFill>
                              <a:srgbClr val="2F60F0"/>
                            </a:solidFill>
                            <a:ln w="9525">
                              <a:noFill/>
                              <a:round/>
                              <a:headEnd/>
                              <a:tailEnd/>
                            </a:ln>
                          </p:spPr>
                          <p:txBody>
                            <a:bodyPr/>
                            <a:lstStyle/>
                            <a:p>
                              <a:endParaRPr lang="en-US"/>
                            </a:p>
                          </p:txBody>
                        </p:sp>
                        <p:sp>
                          <p:nvSpPr>
                            <p:cNvPr id="266839" name="Oval 599"/>
                            <p:cNvSpPr>
                              <a:spLocks noChangeArrowheads="1"/>
                            </p:cNvSpPr>
                            <p:nvPr/>
                          </p:nvSpPr>
                          <p:spPr bwMode="auto">
                            <a:xfrm>
                              <a:off x="726" y="989"/>
                              <a:ext cx="38" cy="38"/>
                            </a:xfrm>
                            <a:prstGeom prst="ellipse">
                              <a:avLst/>
                            </a:prstGeom>
                            <a:solidFill>
                              <a:srgbClr val="3163F7"/>
                            </a:solidFill>
                            <a:ln w="9525">
                              <a:noFill/>
                              <a:round/>
                              <a:headEnd/>
                              <a:tailEnd/>
                            </a:ln>
                          </p:spPr>
                          <p:txBody>
                            <a:bodyPr/>
                            <a:lstStyle/>
                            <a:p>
                              <a:endParaRPr lang="en-US"/>
                            </a:p>
                          </p:txBody>
                        </p:sp>
                        <p:sp>
                          <p:nvSpPr>
                            <p:cNvPr id="266840" name="Oval 600"/>
                            <p:cNvSpPr>
                              <a:spLocks noChangeArrowheads="1"/>
                            </p:cNvSpPr>
                            <p:nvPr/>
                          </p:nvSpPr>
                          <p:spPr bwMode="auto">
                            <a:xfrm>
                              <a:off x="734" y="997"/>
                              <a:ext cx="22" cy="21"/>
                            </a:xfrm>
                            <a:prstGeom prst="ellipse">
                              <a:avLst/>
                            </a:prstGeom>
                            <a:solidFill>
                              <a:srgbClr val="3264FC"/>
                            </a:solidFill>
                            <a:ln w="9525">
                              <a:noFill/>
                              <a:round/>
                              <a:headEnd/>
                              <a:tailEnd/>
                            </a:ln>
                          </p:spPr>
                          <p:txBody>
                            <a:bodyPr/>
                            <a:lstStyle/>
                            <a:p>
                              <a:endParaRPr lang="en-US"/>
                            </a:p>
                          </p:txBody>
                        </p:sp>
                      </p:grpSp>
                      <p:sp>
                        <p:nvSpPr>
                          <p:cNvPr id="266841" name="Oval 601"/>
                          <p:cNvSpPr>
                            <a:spLocks noChangeArrowheads="1"/>
                          </p:cNvSpPr>
                          <p:nvPr/>
                        </p:nvSpPr>
                        <p:spPr bwMode="auto">
                          <a:xfrm>
                            <a:off x="657" y="921"/>
                            <a:ext cx="180" cy="178"/>
                          </a:xfrm>
                          <a:prstGeom prst="ellipse">
                            <a:avLst/>
                          </a:prstGeom>
                          <a:noFill/>
                          <a:ln w="6350">
                            <a:solidFill>
                              <a:srgbClr val="000000"/>
                            </a:solidFill>
                            <a:round/>
                            <a:headEnd/>
                            <a:tailEnd/>
                          </a:ln>
                        </p:spPr>
                        <p:txBody>
                          <a:bodyPr/>
                          <a:lstStyle/>
                          <a:p>
                            <a:endParaRPr lang="en-US"/>
                          </a:p>
                        </p:txBody>
                      </p:sp>
                    </p:grpSp>
                    <p:grpSp>
                      <p:nvGrpSpPr>
                        <p:cNvPr id="266646" name="Group 602"/>
                        <p:cNvGrpSpPr>
                          <a:grpSpLocks/>
                        </p:cNvGrpSpPr>
                        <p:nvPr/>
                      </p:nvGrpSpPr>
                      <p:grpSpPr bwMode="auto">
                        <a:xfrm>
                          <a:off x="717" y="1010"/>
                          <a:ext cx="180" cy="177"/>
                          <a:chOff x="717" y="1010"/>
                          <a:chExt cx="180" cy="177"/>
                        </a:xfrm>
                      </p:grpSpPr>
                      <p:grpSp>
                        <p:nvGrpSpPr>
                          <p:cNvPr id="266660" name="Group 603"/>
                          <p:cNvGrpSpPr>
                            <a:grpSpLocks/>
                          </p:cNvGrpSpPr>
                          <p:nvPr/>
                        </p:nvGrpSpPr>
                        <p:grpSpPr bwMode="auto">
                          <a:xfrm>
                            <a:off x="717" y="1010"/>
                            <a:ext cx="180" cy="177"/>
                            <a:chOff x="717" y="1010"/>
                            <a:chExt cx="180" cy="177"/>
                          </a:xfrm>
                        </p:grpSpPr>
                        <p:sp>
                          <p:nvSpPr>
                            <p:cNvPr id="266844" name="Oval 604"/>
                            <p:cNvSpPr>
                              <a:spLocks noChangeArrowheads="1"/>
                            </p:cNvSpPr>
                            <p:nvPr/>
                          </p:nvSpPr>
                          <p:spPr bwMode="auto">
                            <a:xfrm>
                              <a:off x="717" y="1010"/>
                              <a:ext cx="180" cy="177"/>
                            </a:xfrm>
                            <a:prstGeom prst="ellipse">
                              <a:avLst/>
                            </a:prstGeom>
                            <a:solidFill>
                              <a:srgbClr val="760000"/>
                            </a:solidFill>
                            <a:ln w="9525">
                              <a:noFill/>
                              <a:round/>
                              <a:headEnd/>
                              <a:tailEnd/>
                            </a:ln>
                          </p:spPr>
                          <p:txBody>
                            <a:bodyPr/>
                            <a:lstStyle/>
                            <a:p>
                              <a:endParaRPr lang="en-US"/>
                            </a:p>
                          </p:txBody>
                        </p:sp>
                        <p:sp>
                          <p:nvSpPr>
                            <p:cNvPr id="266845" name="Oval 605"/>
                            <p:cNvSpPr>
                              <a:spLocks noChangeArrowheads="1"/>
                            </p:cNvSpPr>
                            <p:nvPr/>
                          </p:nvSpPr>
                          <p:spPr bwMode="auto">
                            <a:xfrm>
                              <a:off x="717" y="1010"/>
                              <a:ext cx="171" cy="169"/>
                            </a:xfrm>
                            <a:prstGeom prst="ellipse">
                              <a:avLst/>
                            </a:prstGeom>
                            <a:solidFill>
                              <a:srgbClr val="7B0000"/>
                            </a:solidFill>
                            <a:ln w="9525">
                              <a:noFill/>
                              <a:round/>
                              <a:headEnd/>
                              <a:tailEnd/>
                            </a:ln>
                          </p:spPr>
                          <p:txBody>
                            <a:bodyPr/>
                            <a:lstStyle/>
                            <a:p>
                              <a:endParaRPr lang="en-US"/>
                            </a:p>
                          </p:txBody>
                        </p:sp>
                        <p:sp>
                          <p:nvSpPr>
                            <p:cNvPr id="266846" name="Oval 606"/>
                            <p:cNvSpPr>
                              <a:spLocks noChangeArrowheads="1"/>
                            </p:cNvSpPr>
                            <p:nvPr/>
                          </p:nvSpPr>
                          <p:spPr bwMode="auto">
                            <a:xfrm>
                              <a:off x="726" y="1018"/>
                              <a:ext cx="154" cy="152"/>
                            </a:xfrm>
                            <a:prstGeom prst="ellipse">
                              <a:avLst/>
                            </a:prstGeom>
                            <a:solidFill>
                              <a:srgbClr val="840000"/>
                            </a:solidFill>
                            <a:ln w="9525">
                              <a:noFill/>
                              <a:round/>
                              <a:headEnd/>
                              <a:tailEnd/>
                            </a:ln>
                          </p:spPr>
                          <p:txBody>
                            <a:bodyPr/>
                            <a:lstStyle/>
                            <a:p>
                              <a:endParaRPr lang="en-US"/>
                            </a:p>
                          </p:txBody>
                        </p:sp>
                        <p:sp>
                          <p:nvSpPr>
                            <p:cNvPr id="266847" name="Oval 607"/>
                            <p:cNvSpPr>
                              <a:spLocks noChangeArrowheads="1"/>
                            </p:cNvSpPr>
                            <p:nvPr/>
                          </p:nvSpPr>
                          <p:spPr bwMode="auto">
                            <a:xfrm>
                              <a:off x="734" y="1027"/>
                              <a:ext cx="137" cy="135"/>
                            </a:xfrm>
                            <a:prstGeom prst="ellipse">
                              <a:avLst/>
                            </a:prstGeom>
                            <a:solidFill>
                              <a:srgbClr val="910000"/>
                            </a:solidFill>
                            <a:ln w="9525">
                              <a:noFill/>
                              <a:round/>
                              <a:headEnd/>
                              <a:tailEnd/>
                            </a:ln>
                          </p:spPr>
                          <p:txBody>
                            <a:bodyPr/>
                            <a:lstStyle/>
                            <a:p>
                              <a:endParaRPr lang="en-US"/>
                            </a:p>
                          </p:txBody>
                        </p:sp>
                        <p:sp>
                          <p:nvSpPr>
                            <p:cNvPr id="266848" name="Oval 608"/>
                            <p:cNvSpPr>
                              <a:spLocks noChangeArrowheads="1"/>
                            </p:cNvSpPr>
                            <p:nvPr/>
                          </p:nvSpPr>
                          <p:spPr bwMode="auto">
                            <a:xfrm>
                              <a:off x="739" y="1031"/>
                              <a:ext cx="128" cy="127"/>
                            </a:xfrm>
                            <a:prstGeom prst="ellipse">
                              <a:avLst/>
                            </a:prstGeom>
                            <a:solidFill>
                              <a:srgbClr val="A10000"/>
                            </a:solidFill>
                            <a:ln w="9525">
                              <a:noFill/>
                              <a:round/>
                              <a:headEnd/>
                              <a:tailEnd/>
                            </a:ln>
                          </p:spPr>
                          <p:txBody>
                            <a:bodyPr/>
                            <a:lstStyle/>
                            <a:p>
                              <a:endParaRPr lang="en-US"/>
                            </a:p>
                          </p:txBody>
                        </p:sp>
                        <p:sp>
                          <p:nvSpPr>
                            <p:cNvPr id="266849" name="Oval 609"/>
                            <p:cNvSpPr>
                              <a:spLocks noChangeArrowheads="1"/>
                            </p:cNvSpPr>
                            <p:nvPr/>
                          </p:nvSpPr>
                          <p:spPr bwMode="auto">
                            <a:xfrm>
                              <a:off x="747" y="1039"/>
                              <a:ext cx="111" cy="110"/>
                            </a:xfrm>
                            <a:prstGeom prst="ellipse">
                              <a:avLst/>
                            </a:prstGeom>
                            <a:solidFill>
                              <a:srgbClr val="B40000"/>
                            </a:solidFill>
                            <a:ln w="9525">
                              <a:noFill/>
                              <a:round/>
                              <a:headEnd/>
                              <a:tailEnd/>
                            </a:ln>
                          </p:spPr>
                          <p:txBody>
                            <a:bodyPr/>
                            <a:lstStyle/>
                            <a:p>
                              <a:endParaRPr lang="en-US"/>
                            </a:p>
                          </p:txBody>
                        </p:sp>
                        <p:sp>
                          <p:nvSpPr>
                            <p:cNvPr id="266850" name="Oval 610"/>
                            <p:cNvSpPr>
                              <a:spLocks noChangeArrowheads="1"/>
                            </p:cNvSpPr>
                            <p:nvPr/>
                          </p:nvSpPr>
                          <p:spPr bwMode="auto">
                            <a:xfrm>
                              <a:off x="756" y="1048"/>
                              <a:ext cx="94" cy="93"/>
                            </a:xfrm>
                            <a:prstGeom prst="ellipse">
                              <a:avLst/>
                            </a:prstGeom>
                            <a:solidFill>
                              <a:srgbClr val="C60000"/>
                            </a:solidFill>
                            <a:ln w="9525">
                              <a:noFill/>
                              <a:round/>
                              <a:headEnd/>
                              <a:tailEnd/>
                            </a:ln>
                          </p:spPr>
                          <p:txBody>
                            <a:bodyPr/>
                            <a:lstStyle/>
                            <a:p>
                              <a:endParaRPr lang="en-US"/>
                            </a:p>
                          </p:txBody>
                        </p:sp>
                        <p:sp>
                          <p:nvSpPr>
                            <p:cNvPr id="266851" name="Oval 611"/>
                            <p:cNvSpPr>
                              <a:spLocks noChangeArrowheads="1"/>
                            </p:cNvSpPr>
                            <p:nvPr/>
                          </p:nvSpPr>
                          <p:spPr bwMode="auto">
                            <a:xfrm>
                              <a:off x="764" y="1056"/>
                              <a:ext cx="82" cy="80"/>
                            </a:xfrm>
                            <a:prstGeom prst="ellipse">
                              <a:avLst/>
                            </a:prstGeom>
                            <a:solidFill>
                              <a:srgbClr val="D70000"/>
                            </a:solidFill>
                            <a:ln w="9525">
                              <a:noFill/>
                              <a:round/>
                              <a:headEnd/>
                              <a:tailEnd/>
                            </a:ln>
                          </p:spPr>
                          <p:txBody>
                            <a:bodyPr/>
                            <a:lstStyle/>
                            <a:p>
                              <a:endParaRPr lang="en-US"/>
                            </a:p>
                          </p:txBody>
                        </p:sp>
                        <p:sp>
                          <p:nvSpPr>
                            <p:cNvPr id="266852" name="Oval 612"/>
                            <p:cNvSpPr>
                              <a:spLocks noChangeArrowheads="1"/>
                            </p:cNvSpPr>
                            <p:nvPr/>
                          </p:nvSpPr>
                          <p:spPr bwMode="auto">
                            <a:xfrm>
                              <a:off x="769" y="1061"/>
                              <a:ext cx="72" cy="71"/>
                            </a:xfrm>
                            <a:prstGeom prst="ellipse">
                              <a:avLst/>
                            </a:prstGeom>
                            <a:solidFill>
                              <a:srgbClr val="E50000"/>
                            </a:solidFill>
                            <a:ln w="9525">
                              <a:noFill/>
                              <a:round/>
                              <a:headEnd/>
                              <a:tailEnd/>
                            </a:ln>
                          </p:spPr>
                          <p:txBody>
                            <a:bodyPr/>
                            <a:lstStyle/>
                            <a:p>
                              <a:endParaRPr lang="en-US"/>
                            </a:p>
                          </p:txBody>
                        </p:sp>
                        <p:sp>
                          <p:nvSpPr>
                            <p:cNvPr id="266853" name="Oval 613"/>
                            <p:cNvSpPr>
                              <a:spLocks noChangeArrowheads="1"/>
                            </p:cNvSpPr>
                            <p:nvPr/>
                          </p:nvSpPr>
                          <p:spPr bwMode="auto">
                            <a:xfrm>
                              <a:off x="777" y="1069"/>
                              <a:ext cx="56" cy="55"/>
                            </a:xfrm>
                            <a:prstGeom prst="ellipse">
                              <a:avLst/>
                            </a:prstGeom>
                            <a:solidFill>
                              <a:srgbClr val="F00000"/>
                            </a:solidFill>
                            <a:ln w="9525">
                              <a:noFill/>
                              <a:round/>
                              <a:headEnd/>
                              <a:tailEnd/>
                            </a:ln>
                          </p:spPr>
                          <p:txBody>
                            <a:bodyPr/>
                            <a:lstStyle/>
                            <a:p>
                              <a:endParaRPr lang="en-US"/>
                            </a:p>
                          </p:txBody>
                        </p:sp>
                        <p:sp>
                          <p:nvSpPr>
                            <p:cNvPr id="266854" name="Oval 614"/>
                            <p:cNvSpPr>
                              <a:spLocks noChangeArrowheads="1"/>
                            </p:cNvSpPr>
                            <p:nvPr/>
                          </p:nvSpPr>
                          <p:spPr bwMode="auto">
                            <a:xfrm>
                              <a:off x="786" y="1077"/>
                              <a:ext cx="38" cy="38"/>
                            </a:xfrm>
                            <a:prstGeom prst="ellipse">
                              <a:avLst/>
                            </a:prstGeom>
                            <a:solidFill>
                              <a:srgbClr val="F70000"/>
                            </a:solidFill>
                            <a:ln w="9525">
                              <a:noFill/>
                              <a:round/>
                              <a:headEnd/>
                              <a:tailEnd/>
                            </a:ln>
                          </p:spPr>
                          <p:txBody>
                            <a:bodyPr/>
                            <a:lstStyle/>
                            <a:p>
                              <a:endParaRPr lang="en-US"/>
                            </a:p>
                          </p:txBody>
                        </p:sp>
                        <p:sp>
                          <p:nvSpPr>
                            <p:cNvPr id="266855" name="Oval 615"/>
                            <p:cNvSpPr>
                              <a:spLocks noChangeArrowheads="1"/>
                            </p:cNvSpPr>
                            <p:nvPr/>
                          </p:nvSpPr>
                          <p:spPr bwMode="auto">
                            <a:xfrm>
                              <a:off x="794" y="1086"/>
                              <a:ext cx="22" cy="21"/>
                            </a:xfrm>
                            <a:prstGeom prst="ellipse">
                              <a:avLst/>
                            </a:prstGeom>
                            <a:solidFill>
                              <a:srgbClr val="FC0000"/>
                            </a:solidFill>
                            <a:ln w="9525">
                              <a:noFill/>
                              <a:round/>
                              <a:headEnd/>
                              <a:tailEnd/>
                            </a:ln>
                          </p:spPr>
                          <p:txBody>
                            <a:bodyPr/>
                            <a:lstStyle/>
                            <a:p>
                              <a:endParaRPr lang="en-US"/>
                            </a:p>
                          </p:txBody>
                        </p:sp>
                      </p:grpSp>
                      <p:sp>
                        <p:nvSpPr>
                          <p:cNvPr id="266856" name="Oval 616"/>
                          <p:cNvSpPr>
                            <a:spLocks noChangeArrowheads="1"/>
                          </p:cNvSpPr>
                          <p:nvPr/>
                        </p:nvSpPr>
                        <p:spPr bwMode="auto">
                          <a:xfrm>
                            <a:off x="717" y="1010"/>
                            <a:ext cx="180" cy="177"/>
                          </a:xfrm>
                          <a:prstGeom prst="ellipse">
                            <a:avLst/>
                          </a:prstGeom>
                          <a:noFill/>
                          <a:ln w="6350">
                            <a:solidFill>
                              <a:srgbClr val="000000"/>
                            </a:solidFill>
                            <a:round/>
                            <a:headEnd/>
                            <a:tailEnd/>
                          </a:ln>
                        </p:spPr>
                        <p:txBody>
                          <a:bodyPr/>
                          <a:lstStyle/>
                          <a:p>
                            <a:endParaRPr lang="en-US"/>
                          </a:p>
                        </p:txBody>
                      </p:sp>
                    </p:grpSp>
                    <p:grpSp>
                      <p:nvGrpSpPr>
                        <p:cNvPr id="266661" name="Group 617"/>
                        <p:cNvGrpSpPr>
                          <a:grpSpLocks/>
                        </p:cNvGrpSpPr>
                        <p:nvPr/>
                      </p:nvGrpSpPr>
                      <p:grpSpPr bwMode="auto">
                        <a:xfrm>
                          <a:off x="828" y="955"/>
                          <a:ext cx="180" cy="177"/>
                          <a:chOff x="828" y="955"/>
                          <a:chExt cx="180" cy="177"/>
                        </a:xfrm>
                      </p:grpSpPr>
                      <p:grpSp>
                        <p:nvGrpSpPr>
                          <p:cNvPr id="266675" name="Group 618"/>
                          <p:cNvGrpSpPr>
                            <a:grpSpLocks/>
                          </p:cNvGrpSpPr>
                          <p:nvPr/>
                        </p:nvGrpSpPr>
                        <p:grpSpPr bwMode="auto">
                          <a:xfrm>
                            <a:off x="828" y="955"/>
                            <a:ext cx="180" cy="177"/>
                            <a:chOff x="828" y="955"/>
                            <a:chExt cx="180" cy="177"/>
                          </a:xfrm>
                        </p:grpSpPr>
                        <p:sp>
                          <p:nvSpPr>
                            <p:cNvPr id="266859" name="Oval 619"/>
                            <p:cNvSpPr>
                              <a:spLocks noChangeArrowheads="1"/>
                            </p:cNvSpPr>
                            <p:nvPr/>
                          </p:nvSpPr>
                          <p:spPr bwMode="auto">
                            <a:xfrm>
                              <a:off x="828" y="955"/>
                              <a:ext cx="180" cy="177"/>
                            </a:xfrm>
                            <a:prstGeom prst="ellipse">
                              <a:avLst/>
                            </a:prstGeom>
                            <a:solidFill>
                              <a:srgbClr val="172F76"/>
                            </a:solidFill>
                            <a:ln w="9525">
                              <a:noFill/>
                              <a:round/>
                              <a:headEnd/>
                              <a:tailEnd/>
                            </a:ln>
                          </p:spPr>
                          <p:txBody>
                            <a:bodyPr/>
                            <a:lstStyle/>
                            <a:p>
                              <a:endParaRPr lang="en-US"/>
                            </a:p>
                          </p:txBody>
                        </p:sp>
                        <p:sp>
                          <p:nvSpPr>
                            <p:cNvPr id="266860" name="Oval 620"/>
                            <p:cNvSpPr>
                              <a:spLocks noChangeArrowheads="1"/>
                            </p:cNvSpPr>
                            <p:nvPr/>
                          </p:nvSpPr>
                          <p:spPr bwMode="auto">
                            <a:xfrm>
                              <a:off x="828" y="955"/>
                              <a:ext cx="172" cy="169"/>
                            </a:xfrm>
                            <a:prstGeom prst="ellipse">
                              <a:avLst/>
                            </a:prstGeom>
                            <a:solidFill>
                              <a:srgbClr val="18317B"/>
                            </a:solidFill>
                            <a:ln w="9525">
                              <a:noFill/>
                              <a:round/>
                              <a:headEnd/>
                              <a:tailEnd/>
                            </a:ln>
                          </p:spPr>
                          <p:txBody>
                            <a:bodyPr/>
                            <a:lstStyle/>
                            <a:p>
                              <a:endParaRPr lang="en-US"/>
                            </a:p>
                          </p:txBody>
                        </p:sp>
                        <p:sp>
                          <p:nvSpPr>
                            <p:cNvPr id="266861" name="Oval 621"/>
                            <p:cNvSpPr>
                              <a:spLocks noChangeArrowheads="1"/>
                            </p:cNvSpPr>
                            <p:nvPr/>
                          </p:nvSpPr>
                          <p:spPr bwMode="auto">
                            <a:xfrm>
                              <a:off x="837" y="963"/>
                              <a:ext cx="154" cy="152"/>
                            </a:xfrm>
                            <a:prstGeom prst="ellipse">
                              <a:avLst/>
                            </a:prstGeom>
                            <a:solidFill>
                              <a:srgbClr val="193484"/>
                            </a:solidFill>
                            <a:ln w="9525">
                              <a:noFill/>
                              <a:round/>
                              <a:headEnd/>
                              <a:tailEnd/>
                            </a:ln>
                          </p:spPr>
                          <p:txBody>
                            <a:bodyPr/>
                            <a:lstStyle/>
                            <a:p>
                              <a:endParaRPr lang="en-US"/>
                            </a:p>
                          </p:txBody>
                        </p:sp>
                        <p:sp>
                          <p:nvSpPr>
                            <p:cNvPr id="266862" name="Oval 622"/>
                            <p:cNvSpPr>
                              <a:spLocks noChangeArrowheads="1"/>
                            </p:cNvSpPr>
                            <p:nvPr/>
                          </p:nvSpPr>
                          <p:spPr bwMode="auto">
                            <a:xfrm>
                              <a:off x="846" y="972"/>
                              <a:ext cx="137" cy="135"/>
                            </a:xfrm>
                            <a:prstGeom prst="ellipse">
                              <a:avLst/>
                            </a:prstGeom>
                            <a:solidFill>
                              <a:srgbClr val="1C3991"/>
                            </a:solidFill>
                            <a:ln w="9525">
                              <a:noFill/>
                              <a:round/>
                              <a:headEnd/>
                              <a:tailEnd/>
                            </a:ln>
                          </p:spPr>
                          <p:txBody>
                            <a:bodyPr/>
                            <a:lstStyle/>
                            <a:p>
                              <a:endParaRPr lang="en-US"/>
                            </a:p>
                          </p:txBody>
                        </p:sp>
                        <p:sp>
                          <p:nvSpPr>
                            <p:cNvPr id="266863" name="Oval 623"/>
                            <p:cNvSpPr>
                              <a:spLocks noChangeArrowheads="1"/>
                            </p:cNvSpPr>
                            <p:nvPr/>
                          </p:nvSpPr>
                          <p:spPr bwMode="auto">
                            <a:xfrm>
                              <a:off x="850" y="976"/>
                              <a:ext cx="128" cy="127"/>
                            </a:xfrm>
                            <a:prstGeom prst="ellipse">
                              <a:avLst/>
                            </a:prstGeom>
                            <a:solidFill>
                              <a:srgbClr val="2040A1"/>
                            </a:solidFill>
                            <a:ln w="9525">
                              <a:noFill/>
                              <a:round/>
                              <a:headEnd/>
                              <a:tailEnd/>
                            </a:ln>
                          </p:spPr>
                          <p:txBody>
                            <a:bodyPr/>
                            <a:lstStyle/>
                            <a:p>
                              <a:endParaRPr lang="en-US"/>
                            </a:p>
                          </p:txBody>
                        </p:sp>
                        <p:sp>
                          <p:nvSpPr>
                            <p:cNvPr id="266864" name="Oval 624"/>
                            <p:cNvSpPr>
                              <a:spLocks noChangeArrowheads="1"/>
                            </p:cNvSpPr>
                            <p:nvPr/>
                          </p:nvSpPr>
                          <p:spPr bwMode="auto">
                            <a:xfrm>
                              <a:off x="858" y="985"/>
                              <a:ext cx="112" cy="109"/>
                            </a:xfrm>
                            <a:prstGeom prst="ellipse">
                              <a:avLst/>
                            </a:prstGeom>
                            <a:solidFill>
                              <a:srgbClr val="2347B4"/>
                            </a:solidFill>
                            <a:ln w="9525">
                              <a:noFill/>
                              <a:round/>
                              <a:headEnd/>
                              <a:tailEnd/>
                            </a:ln>
                          </p:spPr>
                          <p:txBody>
                            <a:bodyPr/>
                            <a:lstStyle/>
                            <a:p>
                              <a:endParaRPr lang="en-US"/>
                            </a:p>
                          </p:txBody>
                        </p:sp>
                        <p:sp>
                          <p:nvSpPr>
                            <p:cNvPr id="266865" name="Oval 625"/>
                            <p:cNvSpPr>
                              <a:spLocks noChangeArrowheads="1"/>
                            </p:cNvSpPr>
                            <p:nvPr/>
                          </p:nvSpPr>
                          <p:spPr bwMode="auto">
                            <a:xfrm>
                              <a:off x="867" y="993"/>
                              <a:ext cx="94" cy="93"/>
                            </a:xfrm>
                            <a:prstGeom prst="ellipse">
                              <a:avLst/>
                            </a:prstGeom>
                            <a:solidFill>
                              <a:srgbClr val="274FC6"/>
                            </a:solidFill>
                            <a:ln w="9525">
                              <a:noFill/>
                              <a:round/>
                              <a:headEnd/>
                              <a:tailEnd/>
                            </a:ln>
                          </p:spPr>
                          <p:txBody>
                            <a:bodyPr/>
                            <a:lstStyle/>
                            <a:p>
                              <a:endParaRPr lang="en-US"/>
                            </a:p>
                          </p:txBody>
                        </p:sp>
                        <p:sp>
                          <p:nvSpPr>
                            <p:cNvPr id="266866" name="Oval 626"/>
                            <p:cNvSpPr>
                              <a:spLocks noChangeArrowheads="1"/>
                            </p:cNvSpPr>
                            <p:nvPr/>
                          </p:nvSpPr>
                          <p:spPr bwMode="auto">
                            <a:xfrm>
                              <a:off x="876" y="1001"/>
                              <a:ext cx="81" cy="81"/>
                            </a:xfrm>
                            <a:prstGeom prst="ellipse">
                              <a:avLst/>
                            </a:prstGeom>
                            <a:solidFill>
                              <a:srgbClr val="2B56D7"/>
                            </a:solidFill>
                            <a:ln w="9525">
                              <a:noFill/>
                              <a:round/>
                              <a:headEnd/>
                              <a:tailEnd/>
                            </a:ln>
                          </p:spPr>
                          <p:txBody>
                            <a:bodyPr/>
                            <a:lstStyle/>
                            <a:p>
                              <a:endParaRPr lang="en-US"/>
                            </a:p>
                          </p:txBody>
                        </p:sp>
                        <p:sp>
                          <p:nvSpPr>
                            <p:cNvPr id="266867" name="Oval 627"/>
                            <p:cNvSpPr>
                              <a:spLocks noChangeArrowheads="1"/>
                            </p:cNvSpPr>
                            <p:nvPr/>
                          </p:nvSpPr>
                          <p:spPr bwMode="auto">
                            <a:xfrm>
                              <a:off x="880" y="1006"/>
                              <a:ext cx="73" cy="71"/>
                            </a:xfrm>
                            <a:prstGeom prst="ellipse">
                              <a:avLst/>
                            </a:prstGeom>
                            <a:solidFill>
                              <a:srgbClr val="2D5BE5"/>
                            </a:solidFill>
                            <a:ln w="9525">
                              <a:noFill/>
                              <a:round/>
                              <a:headEnd/>
                              <a:tailEnd/>
                            </a:ln>
                          </p:spPr>
                          <p:txBody>
                            <a:bodyPr/>
                            <a:lstStyle/>
                            <a:p>
                              <a:endParaRPr lang="en-US"/>
                            </a:p>
                          </p:txBody>
                        </p:sp>
                        <p:sp>
                          <p:nvSpPr>
                            <p:cNvPr id="266868" name="Oval 628"/>
                            <p:cNvSpPr>
                              <a:spLocks noChangeArrowheads="1"/>
                            </p:cNvSpPr>
                            <p:nvPr/>
                          </p:nvSpPr>
                          <p:spPr bwMode="auto">
                            <a:xfrm>
                              <a:off x="888" y="1014"/>
                              <a:ext cx="56" cy="55"/>
                            </a:xfrm>
                            <a:prstGeom prst="ellipse">
                              <a:avLst/>
                            </a:prstGeom>
                            <a:solidFill>
                              <a:srgbClr val="2F60F0"/>
                            </a:solidFill>
                            <a:ln w="9525">
                              <a:noFill/>
                              <a:round/>
                              <a:headEnd/>
                              <a:tailEnd/>
                            </a:ln>
                          </p:spPr>
                          <p:txBody>
                            <a:bodyPr/>
                            <a:lstStyle/>
                            <a:p>
                              <a:endParaRPr lang="en-US"/>
                            </a:p>
                          </p:txBody>
                        </p:sp>
                        <p:sp>
                          <p:nvSpPr>
                            <p:cNvPr id="266869" name="Oval 629"/>
                            <p:cNvSpPr>
                              <a:spLocks noChangeArrowheads="1"/>
                            </p:cNvSpPr>
                            <p:nvPr/>
                          </p:nvSpPr>
                          <p:spPr bwMode="auto">
                            <a:xfrm>
                              <a:off x="897" y="1023"/>
                              <a:ext cx="38" cy="38"/>
                            </a:xfrm>
                            <a:prstGeom prst="ellipse">
                              <a:avLst/>
                            </a:prstGeom>
                            <a:solidFill>
                              <a:srgbClr val="3163F7"/>
                            </a:solidFill>
                            <a:ln w="9525">
                              <a:noFill/>
                              <a:round/>
                              <a:headEnd/>
                              <a:tailEnd/>
                            </a:ln>
                          </p:spPr>
                          <p:txBody>
                            <a:bodyPr/>
                            <a:lstStyle/>
                            <a:p>
                              <a:endParaRPr lang="en-US"/>
                            </a:p>
                          </p:txBody>
                        </p:sp>
                        <p:sp>
                          <p:nvSpPr>
                            <p:cNvPr id="266870" name="Oval 630"/>
                            <p:cNvSpPr>
                              <a:spLocks noChangeArrowheads="1"/>
                            </p:cNvSpPr>
                            <p:nvPr/>
                          </p:nvSpPr>
                          <p:spPr bwMode="auto">
                            <a:xfrm>
                              <a:off x="905" y="1031"/>
                              <a:ext cx="22" cy="21"/>
                            </a:xfrm>
                            <a:prstGeom prst="ellipse">
                              <a:avLst/>
                            </a:prstGeom>
                            <a:solidFill>
                              <a:srgbClr val="3264FC"/>
                            </a:solidFill>
                            <a:ln w="9525">
                              <a:noFill/>
                              <a:round/>
                              <a:headEnd/>
                              <a:tailEnd/>
                            </a:ln>
                          </p:spPr>
                          <p:txBody>
                            <a:bodyPr/>
                            <a:lstStyle/>
                            <a:p>
                              <a:endParaRPr lang="en-US"/>
                            </a:p>
                          </p:txBody>
                        </p:sp>
                      </p:grpSp>
                      <p:sp>
                        <p:nvSpPr>
                          <p:cNvPr id="266871" name="Oval 631"/>
                          <p:cNvSpPr>
                            <a:spLocks noChangeArrowheads="1"/>
                          </p:cNvSpPr>
                          <p:nvPr/>
                        </p:nvSpPr>
                        <p:spPr bwMode="auto">
                          <a:xfrm>
                            <a:off x="828" y="955"/>
                            <a:ext cx="180" cy="177"/>
                          </a:xfrm>
                          <a:prstGeom prst="ellipse">
                            <a:avLst/>
                          </a:prstGeom>
                          <a:noFill/>
                          <a:ln w="6350">
                            <a:solidFill>
                              <a:srgbClr val="000000"/>
                            </a:solidFill>
                            <a:round/>
                            <a:headEnd/>
                            <a:tailEnd/>
                          </a:ln>
                        </p:spPr>
                        <p:txBody>
                          <a:bodyPr/>
                          <a:lstStyle/>
                          <a:p>
                            <a:endParaRPr lang="en-US"/>
                          </a:p>
                        </p:txBody>
                      </p:sp>
                    </p:grpSp>
                  </p:grpSp>
                  <p:grpSp>
                    <p:nvGrpSpPr>
                      <p:cNvPr id="266676" name="Group 632"/>
                      <p:cNvGrpSpPr>
                        <a:grpSpLocks/>
                      </p:cNvGrpSpPr>
                      <p:nvPr/>
                    </p:nvGrpSpPr>
                    <p:grpSpPr bwMode="auto">
                      <a:xfrm>
                        <a:off x="3164" y="2673"/>
                        <a:ext cx="295" cy="337"/>
                        <a:chOff x="910" y="854"/>
                        <a:chExt cx="295" cy="337"/>
                      </a:xfrm>
                    </p:grpSpPr>
                    <p:grpSp>
                      <p:nvGrpSpPr>
                        <p:cNvPr id="266690" name="Group 633"/>
                        <p:cNvGrpSpPr>
                          <a:grpSpLocks/>
                        </p:cNvGrpSpPr>
                        <p:nvPr/>
                      </p:nvGrpSpPr>
                      <p:grpSpPr bwMode="auto">
                        <a:xfrm>
                          <a:off x="1034" y="888"/>
                          <a:ext cx="171" cy="168"/>
                          <a:chOff x="1034" y="888"/>
                          <a:chExt cx="171" cy="168"/>
                        </a:xfrm>
                      </p:grpSpPr>
                      <p:grpSp>
                        <p:nvGrpSpPr>
                          <p:cNvPr id="266691" name="Group 634"/>
                          <p:cNvGrpSpPr>
                            <a:grpSpLocks/>
                          </p:cNvGrpSpPr>
                          <p:nvPr/>
                        </p:nvGrpSpPr>
                        <p:grpSpPr bwMode="auto">
                          <a:xfrm>
                            <a:off x="1034" y="888"/>
                            <a:ext cx="171" cy="168"/>
                            <a:chOff x="1034" y="888"/>
                            <a:chExt cx="171" cy="168"/>
                          </a:xfrm>
                        </p:grpSpPr>
                        <p:sp>
                          <p:nvSpPr>
                            <p:cNvPr id="266875" name="Freeform 635"/>
                            <p:cNvSpPr>
                              <a:spLocks/>
                            </p:cNvSpPr>
                            <p:nvPr/>
                          </p:nvSpPr>
                          <p:spPr bwMode="auto">
                            <a:xfrm>
                              <a:off x="1034" y="888"/>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4"/>
                                </a:cxn>
                                <a:cxn ang="0">
                                  <a:pos x="141" y="147"/>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4"/>
                                  </a:lnTo>
                                  <a:lnTo>
                                    <a:pt x="141" y="147"/>
                                  </a:lnTo>
                                  <a:lnTo>
                                    <a:pt x="163" y="118"/>
                                  </a:lnTo>
                                  <a:lnTo>
                                    <a:pt x="171" y="84"/>
                                  </a:lnTo>
                                  <a:lnTo>
                                    <a:pt x="163" y="54"/>
                                  </a:lnTo>
                                  <a:lnTo>
                                    <a:pt x="145" y="25"/>
                                  </a:lnTo>
                                  <a:lnTo>
                                    <a:pt x="120" y="8"/>
                                  </a:lnTo>
                                  <a:close/>
                                </a:path>
                              </a:pathLst>
                            </a:custGeom>
                            <a:solidFill>
                              <a:srgbClr val="760000"/>
                            </a:solidFill>
                            <a:ln w="9525">
                              <a:noFill/>
                              <a:round/>
                              <a:headEnd/>
                              <a:tailEnd/>
                            </a:ln>
                          </p:spPr>
                          <p:txBody>
                            <a:bodyPr/>
                            <a:lstStyle/>
                            <a:p>
                              <a:endParaRPr lang="en-US"/>
                            </a:p>
                          </p:txBody>
                        </p:sp>
                        <p:sp>
                          <p:nvSpPr>
                            <p:cNvPr id="266876" name="Freeform 636"/>
                            <p:cNvSpPr>
                              <a:spLocks/>
                            </p:cNvSpPr>
                            <p:nvPr/>
                          </p:nvSpPr>
                          <p:spPr bwMode="auto">
                            <a:xfrm>
                              <a:off x="1034" y="892"/>
                              <a:ext cx="158" cy="156"/>
                            </a:xfrm>
                            <a:custGeom>
                              <a:avLst/>
                              <a:gdLst/>
                              <a:ahLst/>
                              <a:cxnLst>
                                <a:cxn ang="0">
                                  <a:pos x="111" y="4"/>
                                </a:cxn>
                                <a:cxn ang="0">
                                  <a:pos x="81" y="0"/>
                                </a:cxn>
                                <a:cxn ang="0">
                                  <a:pos x="51" y="4"/>
                                </a:cxn>
                                <a:cxn ang="0">
                                  <a:pos x="26" y="21"/>
                                </a:cxn>
                                <a:cxn ang="0">
                                  <a:pos x="4" y="46"/>
                                </a:cxn>
                                <a:cxn ang="0">
                                  <a:pos x="0" y="76"/>
                                </a:cxn>
                                <a:cxn ang="0">
                                  <a:pos x="4" y="105"/>
                                </a:cxn>
                                <a:cxn ang="0">
                                  <a:pos x="21" y="131"/>
                                </a:cxn>
                                <a:cxn ang="0">
                                  <a:pos x="47" y="147"/>
                                </a:cxn>
                                <a:cxn ang="0">
                                  <a:pos x="77" y="156"/>
                                </a:cxn>
                                <a:cxn ang="0">
                                  <a:pos x="107" y="147"/>
                                </a:cxn>
                                <a:cxn ang="0">
                                  <a:pos x="133" y="131"/>
                                </a:cxn>
                                <a:cxn ang="0">
                                  <a:pos x="154" y="105"/>
                                </a:cxn>
                                <a:cxn ang="0">
                                  <a:pos x="158" y="76"/>
                                </a:cxn>
                                <a:cxn ang="0">
                                  <a:pos x="154" y="46"/>
                                </a:cxn>
                                <a:cxn ang="0">
                                  <a:pos x="137" y="21"/>
                                </a:cxn>
                                <a:cxn ang="0">
                                  <a:pos x="111" y="4"/>
                                </a:cxn>
                              </a:cxnLst>
                              <a:rect l="0" t="0" r="r" b="b"/>
                              <a:pathLst>
                                <a:path w="158" h="156">
                                  <a:moveTo>
                                    <a:pt x="111" y="4"/>
                                  </a:moveTo>
                                  <a:lnTo>
                                    <a:pt x="81" y="0"/>
                                  </a:lnTo>
                                  <a:lnTo>
                                    <a:pt x="51" y="4"/>
                                  </a:lnTo>
                                  <a:lnTo>
                                    <a:pt x="26" y="21"/>
                                  </a:lnTo>
                                  <a:lnTo>
                                    <a:pt x="4" y="46"/>
                                  </a:lnTo>
                                  <a:lnTo>
                                    <a:pt x="0" y="76"/>
                                  </a:lnTo>
                                  <a:lnTo>
                                    <a:pt x="4" y="105"/>
                                  </a:lnTo>
                                  <a:lnTo>
                                    <a:pt x="21" y="131"/>
                                  </a:lnTo>
                                  <a:lnTo>
                                    <a:pt x="47" y="147"/>
                                  </a:lnTo>
                                  <a:lnTo>
                                    <a:pt x="77" y="156"/>
                                  </a:lnTo>
                                  <a:lnTo>
                                    <a:pt x="107" y="147"/>
                                  </a:lnTo>
                                  <a:lnTo>
                                    <a:pt x="133" y="131"/>
                                  </a:lnTo>
                                  <a:lnTo>
                                    <a:pt x="154" y="105"/>
                                  </a:lnTo>
                                  <a:lnTo>
                                    <a:pt x="158" y="76"/>
                                  </a:lnTo>
                                  <a:lnTo>
                                    <a:pt x="154" y="46"/>
                                  </a:lnTo>
                                  <a:lnTo>
                                    <a:pt x="137" y="21"/>
                                  </a:lnTo>
                                  <a:lnTo>
                                    <a:pt x="111" y="4"/>
                                  </a:lnTo>
                                  <a:close/>
                                </a:path>
                              </a:pathLst>
                            </a:custGeom>
                            <a:solidFill>
                              <a:srgbClr val="7B0000"/>
                            </a:solidFill>
                            <a:ln w="9525">
                              <a:noFill/>
                              <a:round/>
                              <a:headEnd/>
                              <a:tailEnd/>
                            </a:ln>
                          </p:spPr>
                          <p:txBody>
                            <a:bodyPr/>
                            <a:lstStyle/>
                            <a:p>
                              <a:endParaRPr lang="en-US"/>
                            </a:p>
                          </p:txBody>
                        </p:sp>
                        <p:sp>
                          <p:nvSpPr>
                            <p:cNvPr id="266877" name="Freeform 637"/>
                            <p:cNvSpPr>
                              <a:spLocks/>
                            </p:cNvSpPr>
                            <p:nvPr/>
                          </p:nvSpPr>
                          <p:spPr bwMode="auto">
                            <a:xfrm>
                              <a:off x="1042" y="896"/>
                              <a:ext cx="142" cy="143"/>
                            </a:xfrm>
                            <a:custGeom>
                              <a:avLst/>
                              <a:gdLst/>
                              <a:ahLst/>
                              <a:cxnLst>
                                <a:cxn ang="0">
                                  <a:pos x="103" y="8"/>
                                </a:cxn>
                                <a:cxn ang="0">
                                  <a:pos x="73" y="0"/>
                                </a:cxn>
                                <a:cxn ang="0">
                                  <a:pos x="48" y="8"/>
                                </a:cxn>
                                <a:cxn ang="0">
                                  <a:pos x="22" y="21"/>
                                </a:cxn>
                                <a:cxn ang="0">
                                  <a:pos x="5" y="42"/>
                                </a:cxn>
                                <a:cxn ang="0">
                                  <a:pos x="0" y="72"/>
                                </a:cxn>
                                <a:cxn ang="0">
                                  <a:pos x="5" y="97"/>
                                </a:cxn>
                                <a:cxn ang="0">
                                  <a:pos x="18" y="122"/>
                                </a:cxn>
                                <a:cxn ang="0">
                                  <a:pos x="39" y="135"/>
                                </a:cxn>
                                <a:cxn ang="0">
                                  <a:pos x="69" y="143"/>
                                </a:cxn>
                                <a:cxn ang="0">
                                  <a:pos x="95" y="139"/>
                                </a:cxn>
                                <a:cxn ang="0">
                                  <a:pos x="120" y="122"/>
                                </a:cxn>
                                <a:cxn ang="0">
                                  <a:pos x="137" y="101"/>
                                </a:cxn>
                                <a:cxn ang="0">
                                  <a:pos x="142" y="72"/>
                                </a:cxn>
                                <a:cxn ang="0">
                                  <a:pos x="137" y="46"/>
                                </a:cxn>
                                <a:cxn ang="0">
                                  <a:pos x="125" y="21"/>
                                </a:cxn>
                                <a:cxn ang="0">
                                  <a:pos x="103" y="8"/>
                                </a:cxn>
                              </a:cxnLst>
                              <a:rect l="0" t="0" r="r" b="b"/>
                              <a:pathLst>
                                <a:path w="142" h="143">
                                  <a:moveTo>
                                    <a:pt x="103" y="8"/>
                                  </a:moveTo>
                                  <a:lnTo>
                                    <a:pt x="73" y="0"/>
                                  </a:lnTo>
                                  <a:lnTo>
                                    <a:pt x="48" y="8"/>
                                  </a:lnTo>
                                  <a:lnTo>
                                    <a:pt x="22" y="21"/>
                                  </a:lnTo>
                                  <a:lnTo>
                                    <a:pt x="5" y="42"/>
                                  </a:lnTo>
                                  <a:lnTo>
                                    <a:pt x="0" y="72"/>
                                  </a:lnTo>
                                  <a:lnTo>
                                    <a:pt x="5" y="97"/>
                                  </a:lnTo>
                                  <a:lnTo>
                                    <a:pt x="18" y="122"/>
                                  </a:lnTo>
                                  <a:lnTo>
                                    <a:pt x="39" y="135"/>
                                  </a:lnTo>
                                  <a:lnTo>
                                    <a:pt x="69" y="143"/>
                                  </a:lnTo>
                                  <a:lnTo>
                                    <a:pt x="95" y="139"/>
                                  </a:lnTo>
                                  <a:lnTo>
                                    <a:pt x="120" y="122"/>
                                  </a:lnTo>
                                  <a:lnTo>
                                    <a:pt x="137" y="101"/>
                                  </a:lnTo>
                                  <a:lnTo>
                                    <a:pt x="142" y="72"/>
                                  </a:lnTo>
                                  <a:lnTo>
                                    <a:pt x="137" y="46"/>
                                  </a:lnTo>
                                  <a:lnTo>
                                    <a:pt x="125" y="21"/>
                                  </a:lnTo>
                                  <a:lnTo>
                                    <a:pt x="103" y="8"/>
                                  </a:lnTo>
                                  <a:close/>
                                </a:path>
                              </a:pathLst>
                            </a:custGeom>
                            <a:solidFill>
                              <a:srgbClr val="840000"/>
                            </a:solidFill>
                            <a:ln w="9525">
                              <a:noFill/>
                              <a:round/>
                              <a:headEnd/>
                              <a:tailEnd/>
                            </a:ln>
                          </p:spPr>
                          <p:txBody>
                            <a:bodyPr/>
                            <a:lstStyle/>
                            <a:p>
                              <a:endParaRPr lang="en-US"/>
                            </a:p>
                          </p:txBody>
                        </p:sp>
                        <p:sp>
                          <p:nvSpPr>
                            <p:cNvPr id="266878" name="Freeform 638"/>
                            <p:cNvSpPr>
                              <a:spLocks/>
                            </p:cNvSpPr>
                            <p:nvPr/>
                          </p:nvSpPr>
                          <p:spPr bwMode="auto">
                            <a:xfrm>
                              <a:off x="1051" y="904"/>
                              <a:ext cx="124" cy="127"/>
                            </a:xfrm>
                            <a:custGeom>
                              <a:avLst/>
                              <a:gdLst/>
                              <a:ahLst/>
                              <a:cxnLst>
                                <a:cxn ang="0">
                                  <a:pos x="90" y="9"/>
                                </a:cxn>
                                <a:cxn ang="0">
                                  <a:pos x="68" y="0"/>
                                </a:cxn>
                                <a:cxn ang="0">
                                  <a:pos x="43" y="5"/>
                                </a:cxn>
                                <a:cxn ang="0">
                                  <a:pos x="21" y="17"/>
                                </a:cxn>
                                <a:cxn ang="0">
                                  <a:pos x="4" y="38"/>
                                </a:cxn>
                                <a:cxn ang="0">
                                  <a:pos x="0" y="64"/>
                                </a:cxn>
                                <a:cxn ang="0">
                                  <a:pos x="4" y="85"/>
                                </a:cxn>
                                <a:cxn ang="0">
                                  <a:pos x="17" y="106"/>
                                </a:cxn>
                                <a:cxn ang="0">
                                  <a:pos x="34" y="119"/>
                                </a:cxn>
                                <a:cxn ang="0">
                                  <a:pos x="60" y="127"/>
                                </a:cxn>
                                <a:cxn ang="0">
                                  <a:pos x="86" y="123"/>
                                </a:cxn>
                                <a:cxn ang="0">
                                  <a:pos x="107" y="110"/>
                                </a:cxn>
                                <a:cxn ang="0">
                                  <a:pos x="120" y="89"/>
                                </a:cxn>
                                <a:cxn ang="0">
                                  <a:pos x="124" y="68"/>
                                </a:cxn>
                                <a:cxn ang="0">
                                  <a:pos x="120" y="43"/>
                                </a:cxn>
                                <a:cxn ang="0">
                                  <a:pos x="111" y="21"/>
                                </a:cxn>
                                <a:cxn ang="0">
                                  <a:pos x="90" y="9"/>
                                </a:cxn>
                              </a:cxnLst>
                              <a:rect l="0" t="0" r="r" b="b"/>
                              <a:pathLst>
                                <a:path w="124" h="127">
                                  <a:moveTo>
                                    <a:pt x="90" y="9"/>
                                  </a:moveTo>
                                  <a:lnTo>
                                    <a:pt x="68" y="0"/>
                                  </a:lnTo>
                                  <a:lnTo>
                                    <a:pt x="43" y="5"/>
                                  </a:lnTo>
                                  <a:lnTo>
                                    <a:pt x="21" y="17"/>
                                  </a:lnTo>
                                  <a:lnTo>
                                    <a:pt x="4" y="38"/>
                                  </a:lnTo>
                                  <a:lnTo>
                                    <a:pt x="0" y="64"/>
                                  </a:lnTo>
                                  <a:lnTo>
                                    <a:pt x="4" y="85"/>
                                  </a:lnTo>
                                  <a:lnTo>
                                    <a:pt x="17" y="106"/>
                                  </a:lnTo>
                                  <a:lnTo>
                                    <a:pt x="34" y="119"/>
                                  </a:lnTo>
                                  <a:lnTo>
                                    <a:pt x="60" y="127"/>
                                  </a:lnTo>
                                  <a:lnTo>
                                    <a:pt x="86" y="123"/>
                                  </a:lnTo>
                                  <a:lnTo>
                                    <a:pt x="107" y="110"/>
                                  </a:lnTo>
                                  <a:lnTo>
                                    <a:pt x="120" y="89"/>
                                  </a:lnTo>
                                  <a:lnTo>
                                    <a:pt x="124" y="68"/>
                                  </a:lnTo>
                                  <a:lnTo>
                                    <a:pt x="120" y="43"/>
                                  </a:lnTo>
                                  <a:lnTo>
                                    <a:pt x="111" y="21"/>
                                  </a:lnTo>
                                  <a:lnTo>
                                    <a:pt x="90" y="9"/>
                                  </a:lnTo>
                                  <a:close/>
                                </a:path>
                              </a:pathLst>
                            </a:custGeom>
                            <a:solidFill>
                              <a:srgbClr val="910000"/>
                            </a:solidFill>
                            <a:ln w="9525">
                              <a:noFill/>
                              <a:round/>
                              <a:headEnd/>
                              <a:tailEnd/>
                            </a:ln>
                          </p:spPr>
                          <p:txBody>
                            <a:bodyPr/>
                            <a:lstStyle/>
                            <a:p>
                              <a:endParaRPr lang="en-US"/>
                            </a:p>
                          </p:txBody>
                        </p:sp>
                        <p:sp>
                          <p:nvSpPr>
                            <p:cNvPr id="266879" name="Freeform 639"/>
                            <p:cNvSpPr>
                              <a:spLocks/>
                            </p:cNvSpPr>
                            <p:nvPr/>
                          </p:nvSpPr>
                          <p:spPr bwMode="auto">
                            <a:xfrm>
                              <a:off x="1055" y="909"/>
                              <a:ext cx="116" cy="118"/>
                            </a:xfrm>
                            <a:custGeom>
                              <a:avLst/>
                              <a:gdLst/>
                              <a:ahLst/>
                              <a:cxnLst>
                                <a:cxn ang="0">
                                  <a:pos x="86" y="8"/>
                                </a:cxn>
                                <a:cxn ang="0">
                                  <a:pos x="64" y="0"/>
                                </a:cxn>
                                <a:cxn ang="0">
                                  <a:pos x="39" y="4"/>
                                </a:cxn>
                                <a:cxn ang="0">
                                  <a:pos x="17" y="16"/>
                                </a:cxn>
                                <a:cxn ang="0">
                                  <a:pos x="5" y="33"/>
                                </a:cxn>
                                <a:cxn ang="0">
                                  <a:pos x="0" y="59"/>
                                </a:cxn>
                                <a:cxn ang="0">
                                  <a:pos x="5" y="80"/>
                                </a:cxn>
                                <a:cxn ang="0">
                                  <a:pos x="17" y="97"/>
                                </a:cxn>
                                <a:cxn ang="0">
                                  <a:pos x="35" y="109"/>
                                </a:cxn>
                                <a:cxn ang="0">
                                  <a:pos x="56" y="118"/>
                                </a:cxn>
                                <a:cxn ang="0">
                                  <a:pos x="82" y="114"/>
                                </a:cxn>
                                <a:cxn ang="0">
                                  <a:pos x="99" y="101"/>
                                </a:cxn>
                                <a:cxn ang="0">
                                  <a:pos x="112" y="84"/>
                                </a:cxn>
                                <a:cxn ang="0">
                                  <a:pos x="116" y="63"/>
                                </a:cxn>
                                <a:cxn ang="0">
                                  <a:pos x="112" y="38"/>
                                </a:cxn>
                                <a:cxn ang="0">
                                  <a:pos x="103" y="21"/>
                                </a:cxn>
                                <a:cxn ang="0">
                                  <a:pos x="86" y="8"/>
                                </a:cxn>
                              </a:cxnLst>
                              <a:rect l="0" t="0" r="r" b="b"/>
                              <a:pathLst>
                                <a:path w="116" h="118">
                                  <a:moveTo>
                                    <a:pt x="86" y="8"/>
                                  </a:moveTo>
                                  <a:lnTo>
                                    <a:pt x="64" y="0"/>
                                  </a:lnTo>
                                  <a:lnTo>
                                    <a:pt x="39" y="4"/>
                                  </a:lnTo>
                                  <a:lnTo>
                                    <a:pt x="17" y="16"/>
                                  </a:lnTo>
                                  <a:lnTo>
                                    <a:pt x="5" y="33"/>
                                  </a:lnTo>
                                  <a:lnTo>
                                    <a:pt x="0" y="59"/>
                                  </a:lnTo>
                                  <a:lnTo>
                                    <a:pt x="5" y="80"/>
                                  </a:lnTo>
                                  <a:lnTo>
                                    <a:pt x="17" y="97"/>
                                  </a:lnTo>
                                  <a:lnTo>
                                    <a:pt x="35" y="109"/>
                                  </a:lnTo>
                                  <a:lnTo>
                                    <a:pt x="56" y="118"/>
                                  </a:lnTo>
                                  <a:lnTo>
                                    <a:pt x="82" y="114"/>
                                  </a:lnTo>
                                  <a:lnTo>
                                    <a:pt x="99" y="101"/>
                                  </a:lnTo>
                                  <a:lnTo>
                                    <a:pt x="112" y="84"/>
                                  </a:lnTo>
                                  <a:lnTo>
                                    <a:pt x="116" y="63"/>
                                  </a:lnTo>
                                  <a:lnTo>
                                    <a:pt x="112" y="38"/>
                                  </a:lnTo>
                                  <a:lnTo>
                                    <a:pt x="103" y="21"/>
                                  </a:lnTo>
                                  <a:lnTo>
                                    <a:pt x="86" y="8"/>
                                  </a:lnTo>
                                  <a:close/>
                                </a:path>
                              </a:pathLst>
                            </a:custGeom>
                            <a:solidFill>
                              <a:srgbClr val="A10000"/>
                            </a:solidFill>
                            <a:ln w="9525">
                              <a:noFill/>
                              <a:round/>
                              <a:headEnd/>
                              <a:tailEnd/>
                            </a:ln>
                          </p:spPr>
                          <p:txBody>
                            <a:bodyPr/>
                            <a:lstStyle/>
                            <a:p>
                              <a:endParaRPr lang="en-US"/>
                            </a:p>
                          </p:txBody>
                        </p:sp>
                        <p:sp>
                          <p:nvSpPr>
                            <p:cNvPr id="266880" name="Freeform 640"/>
                            <p:cNvSpPr>
                              <a:spLocks/>
                            </p:cNvSpPr>
                            <p:nvPr/>
                          </p:nvSpPr>
                          <p:spPr bwMode="auto">
                            <a:xfrm>
                              <a:off x="1064" y="917"/>
                              <a:ext cx="103" cy="101"/>
                            </a:xfrm>
                            <a:custGeom>
                              <a:avLst/>
                              <a:gdLst/>
                              <a:ahLst/>
                              <a:cxnLst>
                                <a:cxn ang="0">
                                  <a:pos x="73" y="4"/>
                                </a:cxn>
                                <a:cxn ang="0">
                                  <a:pos x="51" y="0"/>
                                </a:cxn>
                                <a:cxn ang="0">
                                  <a:pos x="34" y="4"/>
                                </a:cxn>
                                <a:cxn ang="0">
                                  <a:pos x="17" y="13"/>
                                </a:cxn>
                                <a:cxn ang="0">
                                  <a:pos x="4" y="30"/>
                                </a:cxn>
                                <a:cxn ang="0">
                                  <a:pos x="0" y="51"/>
                                </a:cxn>
                                <a:cxn ang="0">
                                  <a:pos x="4" y="68"/>
                                </a:cxn>
                                <a:cxn ang="0">
                                  <a:pos x="13" y="84"/>
                                </a:cxn>
                                <a:cxn ang="0">
                                  <a:pos x="30" y="97"/>
                                </a:cxn>
                                <a:cxn ang="0">
                                  <a:pos x="51" y="101"/>
                                </a:cxn>
                                <a:cxn ang="0">
                                  <a:pos x="68" y="97"/>
                                </a:cxn>
                                <a:cxn ang="0">
                                  <a:pos x="85" y="89"/>
                                </a:cxn>
                                <a:cxn ang="0">
                                  <a:pos x="98" y="72"/>
                                </a:cxn>
                                <a:cxn ang="0">
                                  <a:pos x="103" y="51"/>
                                </a:cxn>
                                <a:cxn ang="0">
                                  <a:pos x="98" y="34"/>
                                </a:cxn>
                                <a:cxn ang="0">
                                  <a:pos x="90" y="17"/>
                                </a:cxn>
                                <a:cxn ang="0">
                                  <a:pos x="73" y="4"/>
                                </a:cxn>
                              </a:cxnLst>
                              <a:rect l="0" t="0" r="r" b="b"/>
                              <a:pathLst>
                                <a:path w="103" h="101">
                                  <a:moveTo>
                                    <a:pt x="73" y="4"/>
                                  </a:moveTo>
                                  <a:lnTo>
                                    <a:pt x="51" y="0"/>
                                  </a:lnTo>
                                  <a:lnTo>
                                    <a:pt x="34" y="4"/>
                                  </a:lnTo>
                                  <a:lnTo>
                                    <a:pt x="17" y="13"/>
                                  </a:lnTo>
                                  <a:lnTo>
                                    <a:pt x="4" y="30"/>
                                  </a:lnTo>
                                  <a:lnTo>
                                    <a:pt x="0" y="51"/>
                                  </a:lnTo>
                                  <a:lnTo>
                                    <a:pt x="4" y="68"/>
                                  </a:lnTo>
                                  <a:lnTo>
                                    <a:pt x="13" y="84"/>
                                  </a:lnTo>
                                  <a:lnTo>
                                    <a:pt x="30" y="97"/>
                                  </a:lnTo>
                                  <a:lnTo>
                                    <a:pt x="51" y="101"/>
                                  </a:lnTo>
                                  <a:lnTo>
                                    <a:pt x="68" y="97"/>
                                  </a:lnTo>
                                  <a:lnTo>
                                    <a:pt x="85" y="89"/>
                                  </a:lnTo>
                                  <a:lnTo>
                                    <a:pt x="98" y="72"/>
                                  </a:lnTo>
                                  <a:lnTo>
                                    <a:pt x="103" y="51"/>
                                  </a:lnTo>
                                  <a:lnTo>
                                    <a:pt x="98" y="34"/>
                                  </a:lnTo>
                                  <a:lnTo>
                                    <a:pt x="90" y="17"/>
                                  </a:lnTo>
                                  <a:lnTo>
                                    <a:pt x="73" y="4"/>
                                  </a:lnTo>
                                  <a:close/>
                                </a:path>
                              </a:pathLst>
                            </a:custGeom>
                            <a:solidFill>
                              <a:srgbClr val="B40000"/>
                            </a:solidFill>
                            <a:ln w="9525">
                              <a:noFill/>
                              <a:round/>
                              <a:headEnd/>
                              <a:tailEnd/>
                            </a:ln>
                          </p:spPr>
                          <p:txBody>
                            <a:bodyPr/>
                            <a:lstStyle/>
                            <a:p>
                              <a:endParaRPr lang="en-US"/>
                            </a:p>
                          </p:txBody>
                        </p:sp>
                        <p:sp>
                          <p:nvSpPr>
                            <p:cNvPr id="266881" name="Freeform 641"/>
                            <p:cNvSpPr>
                              <a:spLocks/>
                            </p:cNvSpPr>
                            <p:nvPr/>
                          </p:nvSpPr>
                          <p:spPr bwMode="auto">
                            <a:xfrm>
                              <a:off x="1068" y="925"/>
                              <a:ext cx="90" cy="85"/>
                            </a:xfrm>
                            <a:custGeom>
                              <a:avLst/>
                              <a:gdLst/>
                              <a:ahLst/>
                              <a:cxnLst>
                                <a:cxn ang="0">
                                  <a:pos x="64" y="5"/>
                                </a:cxn>
                                <a:cxn ang="0">
                                  <a:pos x="47" y="0"/>
                                </a:cxn>
                                <a:cxn ang="0">
                                  <a:pos x="30" y="5"/>
                                </a:cxn>
                                <a:cxn ang="0">
                                  <a:pos x="17" y="13"/>
                                </a:cxn>
                                <a:cxn ang="0">
                                  <a:pos x="4" y="26"/>
                                </a:cxn>
                                <a:cxn ang="0">
                                  <a:pos x="0" y="43"/>
                                </a:cxn>
                                <a:cxn ang="0">
                                  <a:pos x="4" y="60"/>
                                </a:cxn>
                                <a:cxn ang="0">
                                  <a:pos x="13" y="72"/>
                                </a:cxn>
                                <a:cxn ang="0">
                                  <a:pos x="26" y="81"/>
                                </a:cxn>
                                <a:cxn ang="0">
                                  <a:pos x="43" y="85"/>
                                </a:cxn>
                                <a:cxn ang="0">
                                  <a:pos x="60" y="81"/>
                                </a:cxn>
                                <a:cxn ang="0">
                                  <a:pos x="73" y="72"/>
                                </a:cxn>
                                <a:cxn ang="0">
                                  <a:pos x="86" y="60"/>
                                </a:cxn>
                                <a:cxn ang="0">
                                  <a:pos x="90" y="43"/>
                                </a:cxn>
                                <a:cxn ang="0">
                                  <a:pos x="86" y="26"/>
                                </a:cxn>
                                <a:cxn ang="0">
                                  <a:pos x="77" y="13"/>
                                </a:cxn>
                                <a:cxn ang="0">
                                  <a:pos x="64" y="5"/>
                                </a:cxn>
                              </a:cxnLst>
                              <a:rect l="0" t="0" r="r" b="b"/>
                              <a:pathLst>
                                <a:path w="90" h="85">
                                  <a:moveTo>
                                    <a:pt x="64" y="5"/>
                                  </a:moveTo>
                                  <a:lnTo>
                                    <a:pt x="47" y="0"/>
                                  </a:lnTo>
                                  <a:lnTo>
                                    <a:pt x="30" y="5"/>
                                  </a:lnTo>
                                  <a:lnTo>
                                    <a:pt x="17" y="13"/>
                                  </a:lnTo>
                                  <a:lnTo>
                                    <a:pt x="4" y="26"/>
                                  </a:lnTo>
                                  <a:lnTo>
                                    <a:pt x="0" y="43"/>
                                  </a:lnTo>
                                  <a:lnTo>
                                    <a:pt x="4" y="60"/>
                                  </a:lnTo>
                                  <a:lnTo>
                                    <a:pt x="13" y="72"/>
                                  </a:lnTo>
                                  <a:lnTo>
                                    <a:pt x="26" y="81"/>
                                  </a:lnTo>
                                  <a:lnTo>
                                    <a:pt x="43" y="85"/>
                                  </a:lnTo>
                                  <a:lnTo>
                                    <a:pt x="60" y="81"/>
                                  </a:lnTo>
                                  <a:lnTo>
                                    <a:pt x="73" y="72"/>
                                  </a:lnTo>
                                  <a:lnTo>
                                    <a:pt x="86" y="60"/>
                                  </a:lnTo>
                                  <a:lnTo>
                                    <a:pt x="90" y="43"/>
                                  </a:lnTo>
                                  <a:lnTo>
                                    <a:pt x="86" y="26"/>
                                  </a:lnTo>
                                  <a:lnTo>
                                    <a:pt x="77" y="13"/>
                                  </a:lnTo>
                                  <a:lnTo>
                                    <a:pt x="64" y="5"/>
                                  </a:lnTo>
                                  <a:close/>
                                </a:path>
                              </a:pathLst>
                            </a:custGeom>
                            <a:solidFill>
                              <a:srgbClr val="C60000"/>
                            </a:solidFill>
                            <a:ln w="9525">
                              <a:noFill/>
                              <a:round/>
                              <a:headEnd/>
                              <a:tailEnd/>
                            </a:ln>
                          </p:spPr>
                          <p:txBody>
                            <a:bodyPr/>
                            <a:lstStyle/>
                            <a:p>
                              <a:endParaRPr lang="en-US"/>
                            </a:p>
                          </p:txBody>
                        </p:sp>
                        <p:sp>
                          <p:nvSpPr>
                            <p:cNvPr id="266882" name="Freeform 642"/>
                            <p:cNvSpPr>
                              <a:spLocks/>
                            </p:cNvSpPr>
                            <p:nvPr/>
                          </p:nvSpPr>
                          <p:spPr bwMode="auto">
                            <a:xfrm>
                              <a:off x="1081" y="934"/>
                              <a:ext cx="68" cy="67"/>
                            </a:xfrm>
                            <a:custGeom>
                              <a:avLst/>
                              <a:gdLst/>
                              <a:ahLst/>
                              <a:cxnLst>
                                <a:cxn ang="0">
                                  <a:pos x="47" y="4"/>
                                </a:cxn>
                                <a:cxn ang="0">
                                  <a:pos x="34" y="0"/>
                                </a:cxn>
                                <a:cxn ang="0">
                                  <a:pos x="21" y="4"/>
                                </a:cxn>
                                <a:cxn ang="0">
                                  <a:pos x="9" y="8"/>
                                </a:cxn>
                                <a:cxn ang="0">
                                  <a:pos x="0" y="21"/>
                                </a:cxn>
                                <a:cxn ang="0">
                                  <a:pos x="0" y="46"/>
                                </a:cxn>
                                <a:cxn ang="0">
                                  <a:pos x="9" y="59"/>
                                </a:cxn>
                                <a:cxn ang="0">
                                  <a:pos x="17" y="63"/>
                                </a:cxn>
                                <a:cxn ang="0">
                                  <a:pos x="30" y="67"/>
                                </a:cxn>
                                <a:cxn ang="0">
                                  <a:pos x="43" y="63"/>
                                </a:cxn>
                                <a:cxn ang="0">
                                  <a:pos x="56" y="59"/>
                                </a:cxn>
                                <a:cxn ang="0">
                                  <a:pos x="64" y="46"/>
                                </a:cxn>
                                <a:cxn ang="0">
                                  <a:pos x="68" y="34"/>
                                </a:cxn>
                                <a:cxn ang="0">
                                  <a:pos x="64" y="21"/>
                                </a:cxn>
                                <a:cxn ang="0">
                                  <a:pos x="60" y="8"/>
                                </a:cxn>
                                <a:cxn ang="0">
                                  <a:pos x="47" y="4"/>
                                </a:cxn>
                              </a:cxnLst>
                              <a:rect l="0" t="0" r="r" b="b"/>
                              <a:pathLst>
                                <a:path w="68" h="67">
                                  <a:moveTo>
                                    <a:pt x="47" y="4"/>
                                  </a:moveTo>
                                  <a:lnTo>
                                    <a:pt x="34" y="0"/>
                                  </a:lnTo>
                                  <a:lnTo>
                                    <a:pt x="21" y="4"/>
                                  </a:lnTo>
                                  <a:lnTo>
                                    <a:pt x="9" y="8"/>
                                  </a:lnTo>
                                  <a:lnTo>
                                    <a:pt x="0" y="21"/>
                                  </a:lnTo>
                                  <a:lnTo>
                                    <a:pt x="0" y="46"/>
                                  </a:lnTo>
                                  <a:lnTo>
                                    <a:pt x="9" y="59"/>
                                  </a:lnTo>
                                  <a:lnTo>
                                    <a:pt x="17" y="63"/>
                                  </a:lnTo>
                                  <a:lnTo>
                                    <a:pt x="30" y="67"/>
                                  </a:lnTo>
                                  <a:lnTo>
                                    <a:pt x="43" y="63"/>
                                  </a:lnTo>
                                  <a:lnTo>
                                    <a:pt x="56" y="59"/>
                                  </a:lnTo>
                                  <a:lnTo>
                                    <a:pt x="64" y="46"/>
                                  </a:lnTo>
                                  <a:lnTo>
                                    <a:pt x="68" y="34"/>
                                  </a:lnTo>
                                  <a:lnTo>
                                    <a:pt x="64" y="21"/>
                                  </a:lnTo>
                                  <a:lnTo>
                                    <a:pt x="60" y="8"/>
                                  </a:lnTo>
                                  <a:lnTo>
                                    <a:pt x="47" y="4"/>
                                  </a:lnTo>
                                  <a:close/>
                                </a:path>
                              </a:pathLst>
                            </a:custGeom>
                            <a:solidFill>
                              <a:srgbClr val="D70000"/>
                            </a:solidFill>
                            <a:ln w="9525">
                              <a:noFill/>
                              <a:round/>
                              <a:headEnd/>
                              <a:tailEnd/>
                            </a:ln>
                          </p:spPr>
                          <p:txBody>
                            <a:bodyPr/>
                            <a:lstStyle/>
                            <a:p>
                              <a:endParaRPr lang="en-US"/>
                            </a:p>
                          </p:txBody>
                        </p:sp>
                        <p:sp>
                          <p:nvSpPr>
                            <p:cNvPr id="266883" name="Freeform 643"/>
                            <p:cNvSpPr>
                              <a:spLocks/>
                            </p:cNvSpPr>
                            <p:nvPr/>
                          </p:nvSpPr>
                          <p:spPr bwMode="auto">
                            <a:xfrm>
                              <a:off x="1085" y="938"/>
                              <a:ext cx="60" cy="59"/>
                            </a:xfrm>
                            <a:custGeom>
                              <a:avLst/>
                              <a:gdLst/>
                              <a:ahLst/>
                              <a:cxnLst>
                                <a:cxn ang="0">
                                  <a:pos x="43" y="4"/>
                                </a:cxn>
                                <a:cxn ang="0">
                                  <a:pos x="30" y="0"/>
                                </a:cxn>
                                <a:cxn ang="0">
                                  <a:pos x="17" y="4"/>
                                </a:cxn>
                                <a:cxn ang="0">
                                  <a:pos x="0" y="17"/>
                                </a:cxn>
                                <a:cxn ang="0">
                                  <a:pos x="0" y="42"/>
                                </a:cxn>
                                <a:cxn ang="0">
                                  <a:pos x="9" y="51"/>
                                </a:cxn>
                                <a:cxn ang="0">
                                  <a:pos x="17" y="55"/>
                                </a:cxn>
                                <a:cxn ang="0">
                                  <a:pos x="30" y="59"/>
                                </a:cxn>
                                <a:cxn ang="0">
                                  <a:pos x="39" y="55"/>
                                </a:cxn>
                                <a:cxn ang="0">
                                  <a:pos x="52" y="51"/>
                                </a:cxn>
                                <a:cxn ang="0">
                                  <a:pos x="56" y="42"/>
                                </a:cxn>
                                <a:cxn ang="0">
                                  <a:pos x="60" y="30"/>
                                </a:cxn>
                                <a:cxn ang="0">
                                  <a:pos x="56" y="17"/>
                                </a:cxn>
                                <a:cxn ang="0">
                                  <a:pos x="52" y="9"/>
                                </a:cxn>
                                <a:cxn ang="0">
                                  <a:pos x="43" y="4"/>
                                </a:cxn>
                              </a:cxnLst>
                              <a:rect l="0" t="0" r="r" b="b"/>
                              <a:pathLst>
                                <a:path w="60" h="59">
                                  <a:moveTo>
                                    <a:pt x="43" y="4"/>
                                  </a:moveTo>
                                  <a:lnTo>
                                    <a:pt x="30" y="0"/>
                                  </a:lnTo>
                                  <a:lnTo>
                                    <a:pt x="17" y="4"/>
                                  </a:lnTo>
                                  <a:lnTo>
                                    <a:pt x="0" y="17"/>
                                  </a:lnTo>
                                  <a:lnTo>
                                    <a:pt x="0" y="42"/>
                                  </a:lnTo>
                                  <a:lnTo>
                                    <a:pt x="9" y="51"/>
                                  </a:lnTo>
                                  <a:lnTo>
                                    <a:pt x="17" y="55"/>
                                  </a:lnTo>
                                  <a:lnTo>
                                    <a:pt x="30" y="59"/>
                                  </a:lnTo>
                                  <a:lnTo>
                                    <a:pt x="39" y="55"/>
                                  </a:lnTo>
                                  <a:lnTo>
                                    <a:pt x="52" y="51"/>
                                  </a:lnTo>
                                  <a:lnTo>
                                    <a:pt x="56" y="42"/>
                                  </a:lnTo>
                                  <a:lnTo>
                                    <a:pt x="60" y="30"/>
                                  </a:lnTo>
                                  <a:lnTo>
                                    <a:pt x="56" y="17"/>
                                  </a:lnTo>
                                  <a:lnTo>
                                    <a:pt x="52" y="9"/>
                                  </a:lnTo>
                                  <a:lnTo>
                                    <a:pt x="43" y="4"/>
                                  </a:lnTo>
                                  <a:close/>
                                </a:path>
                              </a:pathLst>
                            </a:custGeom>
                            <a:solidFill>
                              <a:srgbClr val="E50000"/>
                            </a:solidFill>
                            <a:ln w="9525">
                              <a:noFill/>
                              <a:round/>
                              <a:headEnd/>
                              <a:tailEnd/>
                            </a:ln>
                          </p:spPr>
                          <p:txBody>
                            <a:bodyPr/>
                            <a:lstStyle/>
                            <a:p>
                              <a:endParaRPr lang="en-US"/>
                            </a:p>
                          </p:txBody>
                        </p:sp>
                        <p:sp>
                          <p:nvSpPr>
                            <p:cNvPr id="266884" name="Freeform 644"/>
                            <p:cNvSpPr>
                              <a:spLocks/>
                            </p:cNvSpPr>
                            <p:nvPr/>
                          </p:nvSpPr>
                          <p:spPr bwMode="auto">
                            <a:xfrm>
                              <a:off x="1094" y="947"/>
                              <a:ext cx="43" cy="42"/>
                            </a:xfrm>
                            <a:custGeom>
                              <a:avLst/>
                              <a:gdLst/>
                              <a:ahLst/>
                              <a:cxnLst>
                                <a:cxn ang="0">
                                  <a:pos x="30" y="0"/>
                                </a:cxn>
                                <a:cxn ang="0">
                                  <a:pos x="13" y="0"/>
                                </a:cxn>
                                <a:cxn ang="0">
                                  <a:pos x="0" y="12"/>
                                </a:cxn>
                                <a:cxn ang="0">
                                  <a:pos x="0" y="29"/>
                                </a:cxn>
                                <a:cxn ang="0">
                                  <a:pos x="13" y="42"/>
                                </a:cxn>
                                <a:cxn ang="0">
                                  <a:pos x="30" y="42"/>
                                </a:cxn>
                                <a:cxn ang="0">
                                  <a:pos x="43" y="29"/>
                                </a:cxn>
                                <a:cxn ang="0">
                                  <a:pos x="43" y="12"/>
                                </a:cxn>
                                <a:cxn ang="0">
                                  <a:pos x="30" y="0"/>
                                </a:cxn>
                              </a:cxnLst>
                              <a:rect l="0" t="0" r="r" b="b"/>
                              <a:pathLst>
                                <a:path w="43" h="42">
                                  <a:moveTo>
                                    <a:pt x="30" y="0"/>
                                  </a:moveTo>
                                  <a:lnTo>
                                    <a:pt x="13" y="0"/>
                                  </a:lnTo>
                                  <a:lnTo>
                                    <a:pt x="0" y="12"/>
                                  </a:lnTo>
                                  <a:lnTo>
                                    <a:pt x="0" y="29"/>
                                  </a:lnTo>
                                  <a:lnTo>
                                    <a:pt x="13" y="42"/>
                                  </a:lnTo>
                                  <a:lnTo>
                                    <a:pt x="30" y="42"/>
                                  </a:lnTo>
                                  <a:lnTo>
                                    <a:pt x="43" y="29"/>
                                  </a:lnTo>
                                  <a:lnTo>
                                    <a:pt x="43" y="12"/>
                                  </a:lnTo>
                                  <a:lnTo>
                                    <a:pt x="30" y="0"/>
                                  </a:lnTo>
                                  <a:close/>
                                </a:path>
                              </a:pathLst>
                            </a:custGeom>
                            <a:solidFill>
                              <a:srgbClr val="F00000"/>
                            </a:solidFill>
                            <a:ln w="9525">
                              <a:noFill/>
                              <a:round/>
                              <a:headEnd/>
                              <a:tailEnd/>
                            </a:ln>
                          </p:spPr>
                          <p:txBody>
                            <a:bodyPr/>
                            <a:lstStyle/>
                            <a:p>
                              <a:endParaRPr lang="en-US"/>
                            </a:p>
                          </p:txBody>
                        </p:sp>
                        <p:sp>
                          <p:nvSpPr>
                            <p:cNvPr id="266885" name="Freeform 645"/>
                            <p:cNvSpPr>
                              <a:spLocks/>
                            </p:cNvSpPr>
                            <p:nvPr/>
                          </p:nvSpPr>
                          <p:spPr bwMode="auto">
                            <a:xfrm>
                              <a:off x="1102" y="955"/>
                              <a:ext cx="26" cy="25"/>
                            </a:xfrm>
                            <a:custGeom>
                              <a:avLst/>
                              <a:gdLst/>
                              <a:ahLst/>
                              <a:cxnLst>
                                <a:cxn ang="0">
                                  <a:pos x="17" y="0"/>
                                </a:cxn>
                                <a:cxn ang="0">
                                  <a:pos x="9" y="0"/>
                                </a:cxn>
                                <a:cxn ang="0">
                                  <a:pos x="0" y="8"/>
                                </a:cxn>
                                <a:cxn ang="0">
                                  <a:pos x="0" y="17"/>
                                </a:cxn>
                                <a:cxn ang="0">
                                  <a:pos x="5" y="25"/>
                                </a:cxn>
                                <a:cxn ang="0">
                                  <a:pos x="17" y="25"/>
                                </a:cxn>
                                <a:cxn ang="0">
                                  <a:pos x="26" y="17"/>
                                </a:cxn>
                                <a:cxn ang="0">
                                  <a:pos x="26" y="8"/>
                                </a:cxn>
                                <a:cxn ang="0">
                                  <a:pos x="17" y="0"/>
                                </a:cxn>
                              </a:cxnLst>
                              <a:rect l="0" t="0" r="r" b="b"/>
                              <a:pathLst>
                                <a:path w="26" h="25">
                                  <a:moveTo>
                                    <a:pt x="17" y="0"/>
                                  </a:moveTo>
                                  <a:lnTo>
                                    <a:pt x="9" y="0"/>
                                  </a:lnTo>
                                  <a:lnTo>
                                    <a:pt x="0" y="8"/>
                                  </a:lnTo>
                                  <a:lnTo>
                                    <a:pt x="0" y="17"/>
                                  </a:lnTo>
                                  <a:lnTo>
                                    <a:pt x="5" y="25"/>
                                  </a:lnTo>
                                  <a:lnTo>
                                    <a:pt x="17" y="25"/>
                                  </a:lnTo>
                                  <a:lnTo>
                                    <a:pt x="26" y="17"/>
                                  </a:lnTo>
                                  <a:lnTo>
                                    <a:pt x="26" y="8"/>
                                  </a:lnTo>
                                  <a:lnTo>
                                    <a:pt x="17" y="0"/>
                                  </a:lnTo>
                                  <a:close/>
                                </a:path>
                              </a:pathLst>
                            </a:custGeom>
                            <a:solidFill>
                              <a:srgbClr val="F70000"/>
                            </a:solidFill>
                            <a:ln w="9525">
                              <a:noFill/>
                              <a:round/>
                              <a:headEnd/>
                              <a:tailEnd/>
                            </a:ln>
                          </p:spPr>
                          <p:txBody>
                            <a:bodyPr/>
                            <a:lstStyle/>
                            <a:p>
                              <a:endParaRPr lang="en-US"/>
                            </a:p>
                          </p:txBody>
                        </p:sp>
                        <p:sp>
                          <p:nvSpPr>
                            <p:cNvPr id="266886" name="Freeform 646"/>
                            <p:cNvSpPr>
                              <a:spLocks/>
                            </p:cNvSpPr>
                            <p:nvPr/>
                          </p:nvSpPr>
                          <p:spPr bwMode="auto">
                            <a:xfrm>
                              <a:off x="1111" y="963"/>
                              <a:ext cx="8" cy="9"/>
                            </a:xfrm>
                            <a:custGeom>
                              <a:avLst/>
                              <a:gdLst/>
                              <a:ahLst/>
                              <a:cxnLst>
                                <a:cxn ang="0">
                                  <a:pos x="8" y="0"/>
                                </a:cxn>
                                <a:cxn ang="0">
                                  <a:pos x="4" y="0"/>
                                </a:cxn>
                                <a:cxn ang="0">
                                  <a:pos x="0" y="0"/>
                                </a:cxn>
                                <a:cxn ang="0">
                                  <a:pos x="0" y="5"/>
                                </a:cxn>
                                <a:cxn ang="0">
                                  <a:pos x="0" y="9"/>
                                </a:cxn>
                                <a:cxn ang="0">
                                  <a:pos x="4" y="9"/>
                                </a:cxn>
                                <a:cxn ang="0">
                                  <a:pos x="8" y="9"/>
                                </a:cxn>
                                <a:cxn ang="0">
                                  <a:pos x="8" y="5"/>
                                </a:cxn>
                                <a:cxn ang="0">
                                  <a:pos x="8" y="0"/>
                                </a:cxn>
                              </a:cxnLst>
                              <a:rect l="0" t="0" r="r" b="b"/>
                              <a:pathLst>
                                <a:path w="8" h="9">
                                  <a:moveTo>
                                    <a:pt x="8" y="0"/>
                                  </a:moveTo>
                                  <a:lnTo>
                                    <a:pt x="4" y="0"/>
                                  </a:lnTo>
                                  <a:lnTo>
                                    <a:pt x="0" y="0"/>
                                  </a:lnTo>
                                  <a:lnTo>
                                    <a:pt x="0" y="5"/>
                                  </a:lnTo>
                                  <a:lnTo>
                                    <a:pt x="0" y="9"/>
                                  </a:lnTo>
                                  <a:lnTo>
                                    <a:pt x="4" y="9"/>
                                  </a:lnTo>
                                  <a:lnTo>
                                    <a:pt x="8" y="9"/>
                                  </a:lnTo>
                                  <a:lnTo>
                                    <a:pt x="8" y="5"/>
                                  </a:lnTo>
                                  <a:lnTo>
                                    <a:pt x="8" y="0"/>
                                  </a:lnTo>
                                  <a:close/>
                                </a:path>
                              </a:pathLst>
                            </a:custGeom>
                            <a:solidFill>
                              <a:srgbClr val="FC0000"/>
                            </a:solidFill>
                            <a:ln w="9525">
                              <a:noFill/>
                              <a:round/>
                              <a:headEnd/>
                              <a:tailEnd/>
                            </a:ln>
                          </p:spPr>
                          <p:txBody>
                            <a:bodyPr/>
                            <a:lstStyle/>
                            <a:p>
                              <a:endParaRPr lang="en-US"/>
                            </a:p>
                          </p:txBody>
                        </p:sp>
                      </p:grpSp>
                      <p:sp>
                        <p:nvSpPr>
                          <p:cNvPr id="266887" name="Freeform 647"/>
                          <p:cNvSpPr>
                            <a:spLocks/>
                          </p:cNvSpPr>
                          <p:nvPr/>
                        </p:nvSpPr>
                        <p:spPr bwMode="auto">
                          <a:xfrm>
                            <a:off x="1034" y="888"/>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4"/>
                              </a:cxn>
                              <a:cxn ang="0">
                                <a:pos x="141" y="147"/>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4"/>
                                </a:lnTo>
                                <a:lnTo>
                                  <a:pt x="141" y="147"/>
                                </a:lnTo>
                                <a:lnTo>
                                  <a:pt x="163" y="118"/>
                                </a:lnTo>
                                <a:lnTo>
                                  <a:pt x="171" y="84"/>
                                </a:lnTo>
                                <a:lnTo>
                                  <a:pt x="163" y="54"/>
                                </a:lnTo>
                                <a:lnTo>
                                  <a:pt x="145" y="25"/>
                                </a:lnTo>
                                <a:lnTo>
                                  <a:pt x="120" y="8"/>
                                </a:lnTo>
                                <a:close/>
                              </a:path>
                            </a:pathLst>
                          </a:custGeom>
                          <a:noFill/>
                          <a:ln w="6350">
                            <a:solidFill>
                              <a:srgbClr val="000000"/>
                            </a:solidFill>
                            <a:prstDash val="solid"/>
                            <a:round/>
                            <a:headEnd/>
                            <a:tailEnd/>
                          </a:ln>
                        </p:spPr>
                        <p:txBody>
                          <a:bodyPr/>
                          <a:lstStyle/>
                          <a:p>
                            <a:endParaRPr lang="en-US"/>
                          </a:p>
                        </p:txBody>
                      </p:sp>
                    </p:grpSp>
                    <p:grpSp>
                      <p:nvGrpSpPr>
                        <p:cNvPr id="266705" name="Group 648"/>
                        <p:cNvGrpSpPr>
                          <a:grpSpLocks/>
                        </p:cNvGrpSpPr>
                        <p:nvPr/>
                      </p:nvGrpSpPr>
                      <p:grpSpPr bwMode="auto">
                        <a:xfrm>
                          <a:off x="910" y="854"/>
                          <a:ext cx="171" cy="169"/>
                          <a:chOff x="910" y="854"/>
                          <a:chExt cx="171" cy="169"/>
                        </a:xfrm>
                      </p:grpSpPr>
                      <p:grpSp>
                        <p:nvGrpSpPr>
                          <p:cNvPr id="266706" name="Group 649"/>
                          <p:cNvGrpSpPr>
                            <a:grpSpLocks/>
                          </p:cNvGrpSpPr>
                          <p:nvPr/>
                        </p:nvGrpSpPr>
                        <p:grpSpPr bwMode="auto">
                          <a:xfrm>
                            <a:off x="910" y="854"/>
                            <a:ext cx="171" cy="169"/>
                            <a:chOff x="910" y="854"/>
                            <a:chExt cx="171" cy="169"/>
                          </a:xfrm>
                        </p:grpSpPr>
                        <p:sp>
                          <p:nvSpPr>
                            <p:cNvPr id="266890" name="Freeform 650"/>
                            <p:cNvSpPr>
                              <a:spLocks/>
                            </p:cNvSpPr>
                            <p:nvPr/>
                          </p:nvSpPr>
                          <p:spPr bwMode="auto">
                            <a:xfrm>
                              <a:off x="910" y="854"/>
                              <a:ext cx="171" cy="169"/>
                            </a:xfrm>
                            <a:custGeom>
                              <a:avLst/>
                              <a:gdLst/>
                              <a:ahLst/>
                              <a:cxnLst>
                                <a:cxn ang="0">
                                  <a:pos x="115" y="8"/>
                                </a:cxn>
                                <a:cxn ang="0">
                                  <a:pos x="81" y="0"/>
                                </a:cxn>
                                <a:cxn ang="0">
                                  <a:pos x="51" y="4"/>
                                </a:cxn>
                                <a:cxn ang="0">
                                  <a:pos x="25" y="25"/>
                                </a:cxn>
                                <a:cxn ang="0">
                                  <a:pos x="4" y="50"/>
                                </a:cxn>
                                <a:cxn ang="0">
                                  <a:pos x="0" y="84"/>
                                </a:cxn>
                                <a:cxn ang="0">
                                  <a:pos x="4" y="114"/>
                                </a:cxn>
                                <a:cxn ang="0">
                                  <a:pos x="21" y="143"/>
                                </a:cxn>
                                <a:cxn ang="0">
                                  <a:pos x="47" y="160"/>
                                </a:cxn>
                                <a:cxn ang="0">
                                  <a:pos x="81" y="169"/>
                                </a:cxn>
                                <a:cxn ang="0">
                                  <a:pos x="111" y="164"/>
                                </a:cxn>
                                <a:cxn ang="0">
                                  <a:pos x="141" y="147"/>
                                </a:cxn>
                                <a:cxn ang="0">
                                  <a:pos x="162" y="118"/>
                                </a:cxn>
                                <a:cxn ang="0">
                                  <a:pos x="171" y="84"/>
                                </a:cxn>
                                <a:cxn ang="0">
                                  <a:pos x="162" y="55"/>
                                </a:cxn>
                                <a:cxn ang="0">
                                  <a:pos x="145" y="25"/>
                                </a:cxn>
                                <a:cxn ang="0">
                                  <a:pos x="115" y="8"/>
                                </a:cxn>
                              </a:cxnLst>
                              <a:rect l="0" t="0" r="r" b="b"/>
                              <a:pathLst>
                                <a:path w="171" h="169">
                                  <a:moveTo>
                                    <a:pt x="115" y="8"/>
                                  </a:moveTo>
                                  <a:lnTo>
                                    <a:pt x="81" y="0"/>
                                  </a:lnTo>
                                  <a:lnTo>
                                    <a:pt x="51" y="4"/>
                                  </a:lnTo>
                                  <a:lnTo>
                                    <a:pt x="25" y="25"/>
                                  </a:lnTo>
                                  <a:lnTo>
                                    <a:pt x="4" y="50"/>
                                  </a:lnTo>
                                  <a:lnTo>
                                    <a:pt x="0" y="84"/>
                                  </a:lnTo>
                                  <a:lnTo>
                                    <a:pt x="4" y="114"/>
                                  </a:lnTo>
                                  <a:lnTo>
                                    <a:pt x="21" y="143"/>
                                  </a:lnTo>
                                  <a:lnTo>
                                    <a:pt x="47" y="160"/>
                                  </a:lnTo>
                                  <a:lnTo>
                                    <a:pt x="81" y="169"/>
                                  </a:lnTo>
                                  <a:lnTo>
                                    <a:pt x="111" y="164"/>
                                  </a:lnTo>
                                  <a:lnTo>
                                    <a:pt x="141" y="147"/>
                                  </a:lnTo>
                                  <a:lnTo>
                                    <a:pt x="162" y="118"/>
                                  </a:lnTo>
                                  <a:lnTo>
                                    <a:pt x="171" y="84"/>
                                  </a:lnTo>
                                  <a:lnTo>
                                    <a:pt x="162" y="55"/>
                                  </a:lnTo>
                                  <a:lnTo>
                                    <a:pt x="145" y="25"/>
                                  </a:lnTo>
                                  <a:lnTo>
                                    <a:pt x="115" y="8"/>
                                  </a:lnTo>
                                  <a:close/>
                                </a:path>
                              </a:pathLst>
                            </a:custGeom>
                            <a:solidFill>
                              <a:srgbClr val="172F76"/>
                            </a:solidFill>
                            <a:ln w="9525">
                              <a:noFill/>
                              <a:round/>
                              <a:headEnd/>
                              <a:tailEnd/>
                            </a:ln>
                          </p:spPr>
                          <p:txBody>
                            <a:bodyPr/>
                            <a:lstStyle/>
                            <a:p>
                              <a:endParaRPr lang="en-US"/>
                            </a:p>
                          </p:txBody>
                        </p:sp>
                        <p:sp>
                          <p:nvSpPr>
                            <p:cNvPr id="266891" name="Freeform 651"/>
                            <p:cNvSpPr>
                              <a:spLocks/>
                            </p:cNvSpPr>
                            <p:nvPr/>
                          </p:nvSpPr>
                          <p:spPr bwMode="auto">
                            <a:xfrm>
                              <a:off x="910" y="858"/>
                              <a:ext cx="158" cy="156"/>
                            </a:xfrm>
                            <a:custGeom>
                              <a:avLst/>
                              <a:gdLst/>
                              <a:ahLst/>
                              <a:cxnLst>
                                <a:cxn ang="0">
                                  <a:pos x="107" y="4"/>
                                </a:cxn>
                                <a:cxn ang="0">
                                  <a:pos x="77" y="0"/>
                                </a:cxn>
                                <a:cxn ang="0">
                                  <a:pos x="51" y="4"/>
                                </a:cxn>
                                <a:cxn ang="0">
                                  <a:pos x="25" y="21"/>
                                </a:cxn>
                                <a:cxn ang="0">
                                  <a:pos x="4" y="46"/>
                                </a:cxn>
                                <a:cxn ang="0">
                                  <a:pos x="0" y="76"/>
                                </a:cxn>
                                <a:cxn ang="0">
                                  <a:pos x="4" y="105"/>
                                </a:cxn>
                                <a:cxn ang="0">
                                  <a:pos x="21" y="131"/>
                                </a:cxn>
                                <a:cxn ang="0">
                                  <a:pos x="47" y="148"/>
                                </a:cxn>
                                <a:cxn ang="0">
                                  <a:pos x="77" y="156"/>
                                </a:cxn>
                                <a:cxn ang="0">
                                  <a:pos x="107" y="148"/>
                                </a:cxn>
                                <a:cxn ang="0">
                                  <a:pos x="132" y="131"/>
                                </a:cxn>
                                <a:cxn ang="0">
                                  <a:pos x="154" y="105"/>
                                </a:cxn>
                                <a:cxn ang="0">
                                  <a:pos x="158" y="76"/>
                                </a:cxn>
                                <a:cxn ang="0">
                                  <a:pos x="154" y="46"/>
                                </a:cxn>
                                <a:cxn ang="0">
                                  <a:pos x="137" y="21"/>
                                </a:cxn>
                                <a:cxn ang="0">
                                  <a:pos x="107" y="4"/>
                                </a:cxn>
                              </a:cxnLst>
                              <a:rect l="0" t="0" r="r" b="b"/>
                              <a:pathLst>
                                <a:path w="158" h="156">
                                  <a:moveTo>
                                    <a:pt x="107" y="4"/>
                                  </a:moveTo>
                                  <a:lnTo>
                                    <a:pt x="77" y="0"/>
                                  </a:lnTo>
                                  <a:lnTo>
                                    <a:pt x="51" y="4"/>
                                  </a:lnTo>
                                  <a:lnTo>
                                    <a:pt x="25" y="21"/>
                                  </a:lnTo>
                                  <a:lnTo>
                                    <a:pt x="4" y="46"/>
                                  </a:lnTo>
                                  <a:lnTo>
                                    <a:pt x="0" y="76"/>
                                  </a:lnTo>
                                  <a:lnTo>
                                    <a:pt x="4" y="105"/>
                                  </a:lnTo>
                                  <a:lnTo>
                                    <a:pt x="21" y="131"/>
                                  </a:lnTo>
                                  <a:lnTo>
                                    <a:pt x="47" y="148"/>
                                  </a:lnTo>
                                  <a:lnTo>
                                    <a:pt x="77" y="156"/>
                                  </a:lnTo>
                                  <a:lnTo>
                                    <a:pt x="107" y="148"/>
                                  </a:lnTo>
                                  <a:lnTo>
                                    <a:pt x="132" y="131"/>
                                  </a:lnTo>
                                  <a:lnTo>
                                    <a:pt x="154" y="105"/>
                                  </a:lnTo>
                                  <a:lnTo>
                                    <a:pt x="158" y="76"/>
                                  </a:lnTo>
                                  <a:lnTo>
                                    <a:pt x="154" y="46"/>
                                  </a:lnTo>
                                  <a:lnTo>
                                    <a:pt x="137" y="21"/>
                                  </a:lnTo>
                                  <a:lnTo>
                                    <a:pt x="107" y="4"/>
                                  </a:lnTo>
                                  <a:close/>
                                </a:path>
                              </a:pathLst>
                            </a:custGeom>
                            <a:solidFill>
                              <a:srgbClr val="18317B"/>
                            </a:solidFill>
                            <a:ln w="9525">
                              <a:noFill/>
                              <a:round/>
                              <a:headEnd/>
                              <a:tailEnd/>
                            </a:ln>
                          </p:spPr>
                          <p:txBody>
                            <a:bodyPr/>
                            <a:lstStyle/>
                            <a:p>
                              <a:endParaRPr lang="en-US"/>
                            </a:p>
                          </p:txBody>
                        </p:sp>
                        <p:sp>
                          <p:nvSpPr>
                            <p:cNvPr id="266892" name="Freeform 652"/>
                            <p:cNvSpPr>
                              <a:spLocks/>
                            </p:cNvSpPr>
                            <p:nvPr/>
                          </p:nvSpPr>
                          <p:spPr bwMode="auto">
                            <a:xfrm>
                              <a:off x="918" y="862"/>
                              <a:ext cx="142" cy="144"/>
                            </a:xfrm>
                            <a:custGeom>
                              <a:avLst/>
                              <a:gdLst/>
                              <a:ahLst/>
                              <a:cxnLst>
                                <a:cxn ang="0">
                                  <a:pos x="99" y="9"/>
                                </a:cxn>
                                <a:cxn ang="0">
                                  <a:pos x="69" y="0"/>
                                </a:cxn>
                                <a:cxn ang="0">
                                  <a:pos x="43" y="9"/>
                                </a:cxn>
                                <a:cxn ang="0">
                                  <a:pos x="22" y="21"/>
                                </a:cxn>
                                <a:cxn ang="0">
                                  <a:pos x="5" y="42"/>
                                </a:cxn>
                                <a:cxn ang="0">
                                  <a:pos x="0" y="72"/>
                                </a:cxn>
                                <a:cxn ang="0">
                                  <a:pos x="5" y="97"/>
                                </a:cxn>
                                <a:cxn ang="0">
                                  <a:pos x="17" y="123"/>
                                </a:cxn>
                                <a:cxn ang="0">
                                  <a:pos x="39" y="135"/>
                                </a:cxn>
                                <a:cxn ang="0">
                                  <a:pos x="69" y="144"/>
                                </a:cxn>
                                <a:cxn ang="0">
                                  <a:pos x="94" y="139"/>
                                </a:cxn>
                                <a:cxn ang="0">
                                  <a:pos x="120" y="123"/>
                                </a:cxn>
                                <a:cxn ang="0">
                                  <a:pos x="137" y="101"/>
                                </a:cxn>
                                <a:cxn ang="0">
                                  <a:pos x="142" y="72"/>
                                </a:cxn>
                                <a:cxn ang="0">
                                  <a:pos x="137" y="47"/>
                                </a:cxn>
                                <a:cxn ang="0">
                                  <a:pos x="124" y="21"/>
                                </a:cxn>
                                <a:cxn ang="0">
                                  <a:pos x="99" y="9"/>
                                </a:cxn>
                              </a:cxnLst>
                              <a:rect l="0" t="0" r="r" b="b"/>
                              <a:pathLst>
                                <a:path w="142" h="144">
                                  <a:moveTo>
                                    <a:pt x="99" y="9"/>
                                  </a:moveTo>
                                  <a:lnTo>
                                    <a:pt x="69" y="0"/>
                                  </a:lnTo>
                                  <a:lnTo>
                                    <a:pt x="43" y="9"/>
                                  </a:lnTo>
                                  <a:lnTo>
                                    <a:pt x="22" y="21"/>
                                  </a:lnTo>
                                  <a:lnTo>
                                    <a:pt x="5" y="42"/>
                                  </a:lnTo>
                                  <a:lnTo>
                                    <a:pt x="0" y="72"/>
                                  </a:lnTo>
                                  <a:lnTo>
                                    <a:pt x="5" y="97"/>
                                  </a:lnTo>
                                  <a:lnTo>
                                    <a:pt x="17" y="123"/>
                                  </a:lnTo>
                                  <a:lnTo>
                                    <a:pt x="39" y="135"/>
                                  </a:lnTo>
                                  <a:lnTo>
                                    <a:pt x="69" y="144"/>
                                  </a:lnTo>
                                  <a:lnTo>
                                    <a:pt x="94" y="139"/>
                                  </a:lnTo>
                                  <a:lnTo>
                                    <a:pt x="120" y="123"/>
                                  </a:lnTo>
                                  <a:lnTo>
                                    <a:pt x="137" y="101"/>
                                  </a:lnTo>
                                  <a:lnTo>
                                    <a:pt x="142" y="72"/>
                                  </a:lnTo>
                                  <a:lnTo>
                                    <a:pt x="137" y="47"/>
                                  </a:lnTo>
                                  <a:lnTo>
                                    <a:pt x="124" y="21"/>
                                  </a:lnTo>
                                  <a:lnTo>
                                    <a:pt x="99" y="9"/>
                                  </a:lnTo>
                                  <a:close/>
                                </a:path>
                              </a:pathLst>
                            </a:custGeom>
                            <a:solidFill>
                              <a:srgbClr val="193484"/>
                            </a:solidFill>
                            <a:ln w="9525">
                              <a:noFill/>
                              <a:round/>
                              <a:headEnd/>
                              <a:tailEnd/>
                            </a:ln>
                          </p:spPr>
                          <p:txBody>
                            <a:bodyPr/>
                            <a:lstStyle/>
                            <a:p>
                              <a:endParaRPr lang="en-US"/>
                            </a:p>
                          </p:txBody>
                        </p:sp>
                        <p:sp>
                          <p:nvSpPr>
                            <p:cNvPr id="266893" name="Freeform 653"/>
                            <p:cNvSpPr>
                              <a:spLocks/>
                            </p:cNvSpPr>
                            <p:nvPr/>
                          </p:nvSpPr>
                          <p:spPr bwMode="auto">
                            <a:xfrm>
                              <a:off x="927" y="871"/>
                              <a:ext cx="124" cy="126"/>
                            </a:xfrm>
                            <a:custGeom>
                              <a:avLst/>
                              <a:gdLst/>
                              <a:ahLst/>
                              <a:cxnLst>
                                <a:cxn ang="0">
                                  <a:pos x="85" y="8"/>
                                </a:cxn>
                                <a:cxn ang="0">
                                  <a:pos x="64" y="0"/>
                                </a:cxn>
                                <a:cxn ang="0">
                                  <a:pos x="38" y="4"/>
                                </a:cxn>
                                <a:cxn ang="0">
                                  <a:pos x="21" y="17"/>
                                </a:cxn>
                                <a:cxn ang="0">
                                  <a:pos x="4" y="38"/>
                                </a:cxn>
                                <a:cxn ang="0">
                                  <a:pos x="0" y="63"/>
                                </a:cxn>
                                <a:cxn ang="0">
                                  <a:pos x="4" y="84"/>
                                </a:cxn>
                                <a:cxn ang="0">
                                  <a:pos x="17" y="105"/>
                                </a:cxn>
                                <a:cxn ang="0">
                                  <a:pos x="34" y="118"/>
                                </a:cxn>
                                <a:cxn ang="0">
                                  <a:pos x="60" y="126"/>
                                </a:cxn>
                                <a:cxn ang="0">
                                  <a:pos x="85" y="122"/>
                                </a:cxn>
                                <a:cxn ang="0">
                                  <a:pos x="107" y="109"/>
                                </a:cxn>
                                <a:cxn ang="0">
                                  <a:pos x="120" y="88"/>
                                </a:cxn>
                                <a:cxn ang="0">
                                  <a:pos x="124" y="67"/>
                                </a:cxn>
                                <a:cxn ang="0">
                                  <a:pos x="120" y="42"/>
                                </a:cxn>
                                <a:cxn ang="0">
                                  <a:pos x="107" y="21"/>
                                </a:cxn>
                                <a:cxn ang="0">
                                  <a:pos x="85" y="8"/>
                                </a:cxn>
                              </a:cxnLst>
                              <a:rect l="0" t="0" r="r" b="b"/>
                              <a:pathLst>
                                <a:path w="124" h="126">
                                  <a:moveTo>
                                    <a:pt x="85" y="8"/>
                                  </a:moveTo>
                                  <a:lnTo>
                                    <a:pt x="64" y="0"/>
                                  </a:lnTo>
                                  <a:lnTo>
                                    <a:pt x="38" y="4"/>
                                  </a:lnTo>
                                  <a:lnTo>
                                    <a:pt x="21" y="17"/>
                                  </a:lnTo>
                                  <a:lnTo>
                                    <a:pt x="4" y="38"/>
                                  </a:lnTo>
                                  <a:lnTo>
                                    <a:pt x="0" y="63"/>
                                  </a:lnTo>
                                  <a:lnTo>
                                    <a:pt x="4" y="84"/>
                                  </a:lnTo>
                                  <a:lnTo>
                                    <a:pt x="17" y="105"/>
                                  </a:lnTo>
                                  <a:lnTo>
                                    <a:pt x="34" y="118"/>
                                  </a:lnTo>
                                  <a:lnTo>
                                    <a:pt x="60" y="126"/>
                                  </a:lnTo>
                                  <a:lnTo>
                                    <a:pt x="85" y="122"/>
                                  </a:lnTo>
                                  <a:lnTo>
                                    <a:pt x="107" y="109"/>
                                  </a:lnTo>
                                  <a:lnTo>
                                    <a:pt x="120" y="88"/>
                                  </a:lnTo>
                                  <a:lnTo>
                                    <a:pt x="124" y="67"/>
                                  </a:lnTo>
                                  <a:lnTo>
                                    <a:pt x="120" y="42"/>
                                  </a:lnTo>
                                  <a:lnTo>
                                    <a:pt x="107" y="21"/>
                                  </a:lnTo>
                                  <a:lnTo>
                                    <a:pt x="85" y="8"/>
                                  </a:lnTo>
                                  <a:close/>
                                </a:path>
                              </a:pathLst>
                            </a:custGeom>
                            <a:solidFill>
                              <a:srgbClr val="1C3991"/>
                            </a:solidFill>
                            <a:ln w="9525">
                              <a:noFill/>
                              <a:round/>
                              <a:headEnd/>
                              <a:tailEnd/>
                            </a:ln>
                          </p:spPr>
                          <p:txBody>
                            <a:bodyPr/>
                            <a:lstStyle/>
                            <a:p>
                              <a:endParaRPr lang="en-US"/>
                            </a:p>
                          </p:txBody>
                        </p:sp>
                        <p:sp>
                          <p:nvSpPr>
                            <p:cNvPr id="266894" name="Freeform 654"/>
                            <p:cNvSpPr>
                              <a:spLocks/>
                            </p:cNvSpPr>
                            <p:nvPr/>
                          </p:nvSpPr>
                          <p:spPr bwMode="auto">
                            <a:xfrm>
                              <a:off x="931" y="875"/>
                              <a:ext cx="116" cy="118"/>
                            </a:xfrm>
                            <a:custGeom>
                              <a:avLst/>
                              <a:gdLst/>
                              <a:ahLst/>
                              <a:cxnLst>
                                <a:cxn ang="0">
                                  <a:pos x="81" y="8"/>
                                </a:cxn>
                                <a:cxn ang="0">
                                  <a:pos x="60" y="0"/>
                                </a:cxn>
                                <a:cxn ang="0">
                                  <a:pos x="39" y="4"/>
                                </a:cxn>
                                <a:cxn ang="0">
                                  <a:pos x="17" y="17"/>
                                </a:cxn>
                                <a:cxn ang="0">
                                  <a:pos x="4" y="34"/>
                                </a:cxn>
                                <a:cxn ang="0">
                                  <a:pos x="0" y="59"/>
                                </a:cxn>
                                <a:cxn ang="0">
                                  <a:pos x="4" y="80"/>
                                </a:cxn>
                                <a:cxn ang="0">
                                  <a:pos x="17" y="97"/>
                                </a:cxn>
                                <a:cxn ang="0">
                                  <a:pos x="34" y="110"/>
                                </a:cxn>
                                <a:cxn ang="0">
                                  <a:pos x="56" y="118"/>
                                </a:cxn>
                                <a:cxn ang="0">
                                  <a:pos x="81" y="114"/>
                                </a:cxn>
                                <a:cxn ang="0">
                                  <a:pos x="99" y="101"/>
                                </a:cxn>
                                <a:cxn ang="0">
                                  <a:pos x="111" y="84"/>
                                </a:cxn>
                                <a:cxn ang="0">
                                  <a:pos x="116" y="63"/>
                                </a:cxn>
                                <a:cxn ang="0">
                                  <a:pos x="111" y="38"/>
                                </a:cxn>
                                <a:cxn ang="0">
                                  <a:pos x="103" y="21"/>
                                </a:cxn>
                                <a:cxn ang="0">
                                  <a:pos x="81" y="8"/>
                                </a:cxn>
                              </a:cxnLst>
                              <a:rect l="0" t="0" r="r" b="b"/>
                              <a:pathLst>
                                <a:path w="116" h="118">
                                  <a:moveTo>
                                    <a:pt x="81" y="8"/>
                                  </a:moveTo>
                                  <a:lnTo>
                                    <a:pt x="60" y="0"/>
                                  </a:lnTo>
                                  <a:lnTo>
                                    <a:pt x="39" y="4"/>
                                  </a:lnTo>
                                  <a:lnTo>
                                    <a:pt x="17" y="17"/>
                                  </a:lnTo>
                                  <a:lnTo>
                                    <a:pt x="4" y="34"/>
                                  </a:lnTo>
                                  <a:lnTo>
                                    <a:pt x="0" y="59"/>
                                  </a:lnTo>
                                  <a:lnTo>
                                    <a:pt x="4" y="80"/>
                                  </a:lnTo>
                                  <a:lnTo>
                                    <a:pt x="17" y="97"/>
                                  </a:lnTo>
                                  <a:lnTo>
                                    <a:pt x="34" y="110"/>
                                  </a:lnTo>
                                  <a:lnTo>
                                    <a:pt x="56" y="118"/>
                                  </a:lnTo>
                                  <a:lnTo>
                                    <a:pt x="81" y="114"/>
                                  </a:lnTo>
                                  <a:lnTo>
                                    <a:pt x="99" y="101"/>
                                  </a:lnTo>
                                  <a:lnTo>
                                    <a:pt x="111" y="84"/>
                                  </a:lnTo>
                                  <a:lnTo>
                                    <a:pt x="116" y="63"/>
                                  </a:lnTo>
                                  <a:lnTo>
                                    <a:pt x="111" y="38"/>
                                  </a:lnTo>
                                  <a:lnTo>
                                    <a:pt x="103" y="21"/>
                                  </a:lnTo>
                                  <a:lnTo>
                                    <a:pt x="81" y="8"/>
                                  </a:lnTo>
                                  <a:close/>
                                </a:path>
                              </a:pathLst>
                            </a:custGeom>
                            <a:solidFill>
                              <a:srgbClr val="2040A1"/>
                            </a:solidFill>
                            <a:ln w="9525">
                              <a:noFill/>
                              <a:round/>
                              <a:headEnd/>
                              <a:tailEnd/>
                            </a:ln>
                          </p:spPr>
                          <p:txBody>
                            <a:bodyPr/>
                            <a:lstStyle/>
                            <a:p>
                              <a:endParaRPr lang="en-US"/>
                            </a:p>
                          </p:txBody>
                        </p:sp>
                        <p:sp>
                          <p:nvSpPr>
                            <p:cNvPr id="266895" name="Freeform 655"/>
                            <p:cNvSpPr>
                              <a:spLocks/>
                            </p:cNvSpPr>
                            <p:nvPr/>
                          </p:nvSpPr>
                          <p:spPr bwMode="auto">
                            <a:xfrm>
                              <a:off x="940" y="883"/>
                              <a:ext cx="102" cy="102"/>
                            </a:xfrm>
                            <a:custGeom>
                              <a:avLst/>
                              <a:gdLst/>
                              <a:ahLst/>
                              <a:cxnLst>
                                <a:cxn ang="0">
                                  <a:pos x="68" y="5"/>
                                </a:cxn>
                                <a:cxn ang="0">
                                  <a:pos x="51" y="0"/>
                                </a:cxn>
                                <a:cxn ang="0">
                                  <a:pos x="30" y="5"/>
                                </a:cxn>
                                <a:cxn ang="0">
                                  <a:pos x="17" y="13"/>
                                </a:cxn>
                                <a:cxn ang="0">
                                  <a:pos x="4" y="30"/>
                                </a:cxn>
                                <a:cxn ang="0">
                                  <a:pos x="0" y="51"/>
                                </a:cxn>
                                <a:cxn ang="0">
                                  <a:pos x="4" y="68"/>
                                </a:cxn>
                                <a:cxn ang="0">
                                  <a:pos x="13" y="85"/>
                                </a:cxn>
                                <a:cxn ang="0">
                                  <a:pos x="30" y="97"/>
                                </a:cxn>
                                <a:cxn ang="0">
                                  <a:pos x="51" y="102"/>
                                </a:cxn>
                                <a:cxn ang="0">
                                  <a:pos x="68" y="97"/>
                                </a:cxn>
                                <a:cxn ang="0">
                                  <a:pos x="85" y="89"/>
                                </a:cxn>
                                <a:cxn ang="0">
                                  <a:pos x="98" y="72"/>
                                </a:cxn>
                                <a:cxn ang="0">
                                  <a:pos x="102" y="51"/>
                                </a:cxn>
                                <a:cxn ang="0">
                                  <a:pos x="98" y="34"/>
                                </a:cxn>
                                <a:cxn ang="0">
                                  <a:pos x="85" y="17"/>
                                </a:cxn>
                                <a:cxn ang="0">
                                  <a:pos x="68" y="5"/>
                                </a:cxn>
                              </a:cxnLst>
                              <a:rect l="0" t="0" r="r" b="b"/>
                              <a:pathLst>
                                <a:path w="102" h="102">
                                  <a:moveTo>
                                    <a:pt x="68" y="5"/>
                                  </a:moveTo>
                                  <a:lnTo>
                                    <a:pt x="51" y="0"/>
                                  </a:lnTo>
                                  <a:lnTo>
                                    <a:pt x="30" y="5"/>
                                  </a:lnTo>
                                  <a:lnTo>
                                    <a:pt x="17" y="13"/>
                                  </a:lnTo>
                                  <a:lnTo>
                                    <a:pt x="4" y="30"/>
                                  </a:lnTo>
                                  <a:lnTo>
                                    <a:pt x="0" y="51"/>
                                  </a:lnTo>
                                  <a:lnTo>
                                    <a:pt x="4" y="68"/>
                                  </a:lnTo>
                                  <a:lnTo>
                                    <a:pt x="13" y="85"/>
                                  </a:lnTo>
                                  <a:lnTo>
                                    <a:pt x="30" y="97"/>
                                  </a:lnTo>
                                  <a:lnTo>
                                    <a:pt x="51" y="102"/>
                                  </a:lnTo>
                                  <a:lnTo>
                                    <a:pt x="68" y="97"/>
                                  </a:lnTo>
                                  <a:lnTo>
                                    <a:pt x="85" y="89"/>
                                  </a:lnTo>
                                  <a:lnTo>
                                    <a:pt x="98" y="72"/>
                                  </a:lnTo>
                                  <a:lnTo>
                                    <a:pt x="102" y="51"/>
                                  </a:lnTo>
                                  <a:lnTo>
                                    <a:pt x="98" y="34"/>
                                  </a:lnTo>
                                  <a:lnTo>
                                    <a:pt x="85" y="17"/>
                                  </a:lnTo>
                                  <a:lnTo>
                                    <a:pt x="68" y="5"/>
                                  </a:lnTo>
                                  <a:close/>
                                </a:path>
                              </a:pathLst>
                            </a:custGeom>
                            <a:solidFill>
                              <a:srgbClr val="2347B4"/>
                            </a:solidFill>
                            <a:ln w="9525">
                              <a:noFill/>
                              <a:round/>
                              <a:headEnd/>
                              <a:tailEnd/>
                            </a:ln>
                          </p:spPr>
                          <p:txBody>
                            <a:bodyPr/>
                            <a:lstStyle/>
                            <a:p>
                              <a:endParaRPr lang="en-US"/>
                            </a:p>
                          </p:txBody>
                        </p:sp>
                        <p:sp>
                          <p:nvSpPr>
                            <p:cNvPr id="266896" name="Freeform 656"/>
                            <p:cNvSpPr>
                              <a:spLocks/>
                            </p:cNvSpPr>
                            <p:nvPr/>
                          </p:nvSpPr>
                          <p:spPr bwMode="auto">
                            <a:xfrm>
                              <a:off x="944" y="892"/>
                              <a:ext cx="90" cy="84"/>
                            </a:xfrm>
                            <a:custGeom>
                              <a:avLst/>
                              <a:gdLst/>
                              <a:ahLst/>
                              <a:cxnLst>
                                <a:cxn ang="0">
                                  <a:pos x="60" y="4"/>
                                </a:cxn>
                                <a:cxn ang="0">
                                  <a:pos x="43" y="0"/>
                                </a:cxn>
                                <a:cxn ang="0">
                                  <a:pos x="30" y="4"/>
                                </a:cxn>
                                <a:cxn ang="0">
                                  <a:pos x="17" y="12"/>
                                </a:cxn>
                                <a:cxn ang="0">
                                  <a:pos x="4" y="25"/>
                                </a:cxn>
                                <a:cxn ang="0">
                                  <a:pos x="0" y="42"/>
                                </a:cxn>
                                <a:cxn ang="0">
                                  <a:pos x="4" y="59"/>
                                </a:cxn>
                                <a:cxn ang="0">
                                  <a:pos x="13" y="71"/>
                                </a:cxn>
                                <a:cxn ang="0">
                                  <a:pos x="26" y="80"/>
                                </a:cxn>
                                <a:cxn ang="0">
                                  <a:pos x="43" y="84"/>
                                </a:cxn>
                                <a:cxn ang="0">
                                  <a:pos x="60" y="80"/>
                                </a:cxn>
                                <a:cxn ang="0">
                                  <a:pos x="73" y="71"/>
                                </a:cxn>
                                <a:cxn ang="0">
                                  <a:pos x="86" y="59"/>
                                </a:cxn>
                                <a:cxn ang="0">
                                  <a:pos x="90" y="42"/>
                                </a:cxn>
                                <a:cxn ang="0">
                                  <a:pos x="86" y="25"/>
                                </a:cxn>
                                <a:cxn ang="0">
                                  <a:pos x="77" y="12"/>
                                </a:cxn>
                                <a:cxn ang="0">
                                  <a:pos x="60" y="4"/>
                                </a:cxn>
                              </a:cxnLst>
                              <a:rect l="0" t="0" r="r" b="b"/>
                              <a:pathLst>
                                <a:path w="90" h="84">
                                  <a:moveTo>
                                    <a:pt x="60" y="4"/>
                                  </a:moveTo>
                                  <a:lnTo>
                                    <a:pt x="43" y="0"/>
                                  </a:lnTo>
                                  <a:lnTo>
                                    <a:pt x="30" y="4"/>
                                  </a:lnTo>
                                  <a:lnTo>
                                    <a:pt x="17" y="12"/>
                                  </a:lnTo>
                                  <a:lnTo>
                                    <a:pt x="4" y="25"/>
                                  </a:lnTo>
                                  <a:lnTo>
                                    <a:pt x="0" y="42"/>
                                  </a:lnTo>
                                  <a:lnTo>
                                    <a:pt x="4" y="59"/>
                                  </a:lnTo>
                                  <a:lnTo>
                                    <a:pt x="13" y="71"/>
                                  </a:lnTo>
                                  <a:lnTo>
                                    <a:pt x="26" y="80"/>
                                  </a:lnTo>
                                  <a:lnTo>
                                    <a:pt x="43" y="84"/>
                                  </a:lnTo>
                                  <a:lnTo>
                                    <a:pt x="60" y="80"/>
                                  </a:lnTo>
                                  <a:lnTo>
                                    <a:pt x="73" y="71"/>
                                  </a:lnTo>
                                  <a:lnTo>
                                    <a:pt x="86" y="59"/>
                                  </a:lnTo>
                                  <a:lnTo>
                                    <a:pt x="90" y="42"/>
                                  </a:lnTo>
                                  <a:lnTo>
                                    <a:pt x="86" y="25"/>
                                  </a:lnTo>
                                  <a:lnTo>
                                    <a:pt x="77" y="12"/>
                                  </a:lnTo>
                                  <a:lnTo>
                                    <a:pt x="60" y="4"/>
                                  </a:lnTo>
                                  <a:close/>
                                </a:path>
                              </a:pathLst>
                            </a:custGeom>
                            <a:solidFill>
                              <a:srgbClr val="274FC6"/>
                            </a:solidFill>
                            <a:ln w="9525">
                              <a:noFill/>
                              <a:round/>
                              <a:headEnd/>
                              <a:tailEnd/>
                            </a:ln>
                          </p:spPr>
                          <p:txBody>
                            <a:bodyPr/>
                            <a:lstStyle/>
                            <a:p>
                              <a:endParaRPr lang="en-US"/>
                            </a:p>
                          </p:txBody>
                        </p:sp>
                        <p:sp>
                          <p:nvSpPr>
                            <p:cNvPr id="266897" name="Freeform 657"/>
                            <p:cNvSpPr>
                              <a:spLocks/>
                            </p:cNvSpPr>
                            <p:nvPr/>
                          </p:nvSpPr>
                          <p:spPr bwMode="auto">
                            <a:xfrm>
                              <a:off x="957" y="900"/>
                              <a:ext cx="68" cy="68"/>
                            </a:xfrm>
                            <a:custGeom>
                              <a:avLst/>
                              <a:gdLst/>
                              <a:ahLst/>
                              <a:cxnLst>
                                <a:cxn ang="0">
                                  <a:pos x="47" y="4"/>
                                </a:cxn>
                                <a:cxn ang="0">
                                  <a:pos x="34" y="0"/>
                                </a:cxn>
                                <a:cxn ang="0">
                                  <a:pos x="21" y="4"/>
                                </a:cxn>
                                <a:cxn ang="0">
                                  <a:pos x="8" y="9"/>
                                </a:cxn>
                                <a:cxn ang="0">
                                  <a:pos x="0" y="21"/>
                                </a:cxn>
                                <a:cxn ang="0">
                                  <a:pos x="0" y="47"/>
                                </a:cxn>
                                <a:cxn ang="0">
                                  <a:pos x="8" y="59"/>
                                </a:cxn>
                                <a:cxn ang="0">
                                  <a:pos x="17" y="63"/>
                                </a:cxn>
                                <a:cxn ang="0">
                                  <a:pos x="30" y="68"/>
                                </a:cxn>
                                <a:cxn ang="0">
                                  <a:pos x="43" y="63"/>
                                </a:cxn>
                                <a:cxn ang="0">
                                  <a:pos x="55" y="59"/>
                                </a:cxn>
                                <a:cxn ang="0">
                                  <a:pos x="64" y="47"/>
                                </a:cxn>
                                <a:cxn ang="0">
                                  <a:pos x="68" y="34"/>
                                </a:cxn>
                                <a:cxn ang="0">
                                  <a:pos x="64" y="21"/>
                                </a:cxn>
                                <a:cxn ang="0">
                                  <a:pos x="60" y="9"/>
                                </a:cxn>
                                <a:cxn ang="0">
                                  <a:pos x="47" y="4"/>
                                </a:cxn>
                              </a:cxnLst>
                              <a:rect l="0" t="0" r="r" b="b"/>
                              <a:pathLst>
                                <a:path w="68" h="68">
                                  <a:moveTo>
                                    <a:pt x="47" y="4"/>
                                  </a:moveTo>
                                  <a:lnTo>
                                    <a:pt x="34" y="0"/>
                                  </a:lnTo>
                                  <a:lnTo>
                                    <a:pt x="21" y="4"/>
                                  </a:lnTo>
                                  <a:lnTo>
                                    <a:pt x="8" y="9"/>
                                  </a:lnTo>
                                  <a:lnTo>
                                    <a:pt x="0" y="21"/>
                                  </a:lnTo>
                                  <a:lnTo>
                                    <a:pt x="0" y="47"/>
                                  </a:lnTo>
                                  <a:lnTo>
                                    <a:pt x="8" y="59"/>
                                  </a:lnTo>
                                  <a:lnTo>
                                    <a:pt x="17" y="63"/>
                                  </a:lnTo>
                                  <a:lnTo>
                                    <a:pt x="30" y="68"/>
                                  </a:lnTo>
                                  <a:lnTo>
                                    <a:pt x="43" y="63"/>
                                  </a:lnTo>
                                  <a:lnTo>
                                    <a:pt x="55" y="59"/>
                                  </a:lnTo>
                                  <a:lnTo>
                                    <a:pt x="64" y="47"/>
                                  </a:lnTo>
                                  <a:lnTo>
                                    <a:pt x="68" y="34"/>
                                  </a:lnTo>
                                  <a:lnTo>
                                    <a:pt x="64" y="21"/>
                                  </a:lnTo>
                                  <a:lnTo>
                                    <a:pt x="60" y="9"/>
                                  </a:lnTo>
                                  <a:lnTo>
                                    <a:pt x="47" y="4"/>
                                  </a:lnTo>
                                  <a:close/>
                                </a:path>
                              </a:pathLst>
                            </a:custGeom>
                            <a:solidFill>
                              <a:srgbClr val="2B56D7"/>
                            </a:solidFill>
                            <a:ln w="9525">
                              <a:noFill/>
                              <a:round/>
                              <a:headEnd/>
                              <a:tailEnd/>
                            </a:ln>
                          </p:spPr>
                          <p:txBody>
                            <a:bodyPr/>
                            <a:lstStyle/>
                            <a:p>
                              <a:endParaRPr lang="en-US"/>
                            </a:p>
                          </p:txBody>
                        </p:sp>
                        <p:sp>
                          <p:nvSpPr>
                            <p:cNvPr id="266898" name="Freeform 658"/>
                            <p:cNvSpPr>
                              <a:spLocks/>
                            </p:cNvSpPr>
                            <p:nvPr/>
                          </p:nvSpPr>
                          <p:spPr bwMode="auto">
                            <a:xfrm>
                              <a:off x="961" y="904"/>
                              <a:ext cx="60" cy="59"/>
                            </a:xfrm>
                            <a:custGeom>
                              <a:avLst/>
                              <a:gdLst/>
                              <a:ahLst/>
                              <a:cxnLst>
                                <a:cxn ang="0">
                                  <a:pos x="39" y="5"/>
                                </a:cxn>
                                <a:cxn ang="0">
                                  <a:pos x="30" y="0"/>
                                </a:cxn>
                                <a:cxn ang="0">
                                  <a:pos x="17" y="5"/>
                                </a:cxn>
                                <a:cxn ang="0">
                                  <a:pos x="0" y="17"/>
                                </a:cxn>
                                <a:cxn ang="0">
                                  <a:pos x="0" y="43"/>
                                </a:cxn>
                                <a:cxn ang="0">
                                  <a:pos x="9" y="51"/>
                                </a:cxn>
                                <a:cxn ang="0">
                                  <a:pos x="17" y="55"/>
                                </a:cxn>
                                <a:cxn ang="0">
                                  <a:pos x="30" y="59"/>
                                </a:cxn>
                                <a:cxn ang="0">
                                  <a:pos x="39" y="55"/>
                                </a:cxn>
                                <a:cxn ang="0">
                                  <a:pos x="51" y="51"/>
                                </a:cxn>
                                <a:cxn ang="0">
                                  <a:pos x="56" y="43"/>
                                </a:cxn>
                                <a:cxn ang="0">
                                  <a:pos x="60" y="30"/>
                                </a:cxn>
                                <a:cxn ang="0">
                                  <a:pos x="56" y="17"/>
                                </a:cxn>
                                <a:cxn ang="0">
                                  <a:pos x="51" y="9"/>
                                </a:cxn>
                                <a:cxn ang="0">
                                  <a:pos x="39" y="5"/>
                                </a:cxn>
                              </a:cxnLst>
                              <a:rect l="0" t="0" r="r" b="b"/>
                              <a:pathLst>
                                <a:path w="60" h="59">
                                  <a:moveTo>
                                    <a:pt x="39" y="5"/>
                                  </a:moveTo>
                                  <a:lnTo>
                                    <a:pt x="30" y="0"/>
                                  </a:lnTo>
                                  <a:lnTo>
                                    <a:pt x="17" y="5"/>
                                  </a:lnTo>
                                  <a:lnTo>
                                    <a:pt x="0" y="17"/>
                                  </a:lnTo>
                                  <a:lnTo>
                                    <a:pt x="0" y="43"/>
                                  </a:lnTo>
                                  <a:lnTo>
                                    <a:pt x="9" y="51"/>
                                  </a:lnTo>
                                  <a:lnTo>
                                    <a:pt x="17" y="55"/>
                                  </a:lnTo>
                                  <a:lnTo>
                                    <a:pt x="30" y="59"/>
                                  </a:lnTo>
                                  <a:lnTo>
                                    <a:pt x="39" y="55"/>
                                  </a:lnTo>
                                  <a:lnTo>
                                    <a:pt x="51" y="51"/>
                                  </a:lnTo>
                                  <a:lnTo>
                                    <a:pt x="56" y="43"/>
                                  </a:lnTo>
                                  <a:lnTo>
                                    <a:pt x="60" y="30"/>
                                  </a:lnTo>
                                  <a:lnTo>
                                    <a:pt x="56" y="17"/>
                                  </a:lnTo>
                                  <a:lnTo>
                                    <a:pt x="51" y="9"/>
                                  </a:lnTo>
                                  <a:lnTo>
                                    <a:pt x="39" y="5"/>
                                  </a:lnTo>
                                  <a:close/>
                                </a:path>
                              </a:pathLst>
                            </a:custGeom>
                            <a:solidFill>
                              <a:srgbClr val="2D5BE5"/>
                            </a:solidFill>
                            <a:ln w="9525">
                              <a:noFill/>
                              <a:round/>
                              <a:headEnd/>
                              <a:tailEnd/>
                            </a:ln>
                          </p:spPr>
                          <p:txBody>
                            <a:bodyPr/>
                            <a:lstStyle/>
                            <a:p>
                              <a:endParaRPr lang="en-US"/>
                            </a:p>
                          </p:txBody>
                        </p:sp>
                        <p:sp>
                          <p:nvSpPr>
                            <p:cNvPr id="266899" name="Freeform 659"/>
                            <p:cNvSpPr>
                              <a:spLocks/>
                            </p:cNvSpPr>
                            <p:nvPr/>
                          </p:nvSpPr>
                          <p:spPr bwMode="auto">
                            <a:xfrm>
                              <a:off x="970" y="913"/>
                              <a:ext cx="42" cy="42"/>
                            </a:xfrm>
                            <a:custGeom>
                              <a:avLst/>
                              <a:gdLst/>
                              <a:ahLst/>
                              <a:cxnLst>
                                <a:cxn ang="0">
                                  <a:pos x="30" y="0"/>
                                </a:cxn>
                                <a:cxn ang="0">
                                  <a:pos x="13" y="0"/>
                                </a:cxn>
                                <a:cxn ang="0">
                                  <a:pos x="0" y="12"/>
                                </a:cxn>
                                <a:cxn ang="0">
                                  <a:pos x="0" y="29"/>
                                </a:cxn>
                                <a:cxn ang="0">
                                  <a:pos x="13" y="42"/>
                                </a:cxn>
                                <a:cxn ang="0">
                                  <a:pos x="30" y="42"/>
                                </a:cxn>
                                <a:cxn ang="0">
                                  <a:pos x="42" y="29"/>
                                </a:cxn>
                                <a:cxn ang="0">
                                  <a:pos x="42" y="12"/>
                                </a:cxn>
                                <a:cxn ang="0">
                                  <a:pos x="30" y="0"/>
                                </a:cxn>
                              </a:cxnLst>
                              <a:rect l="0" t="0" r="r" b="b"/>
                              <a:pathLst>
                                <a:path w="42" h="42">
                                  <a:moveTo>
                                    <a:pt x="30" y="0"/>
                                  </a:moveTo>
                                  <a:lnTo>
                                    <a:pt x="13" y="0"/>
                                  </a:lnTo>
                                  <a:lnTo>
                                    <a:pt x="0" y="12"/>
                                  </a:lnTo>
                                  <a:lnTo>
                                    <a:pt x="0" y="29"/>
                                  </a:lnTo>
                                  <a:lnTo>
                                    <a:pt x="13" y="42"/>
                                  </a:lnTo>
                                  <a:lnTo>
                                    <a:pt x="30" y="42"/>
                                  </a:lnTo>
                                  <a:lnTo>
                                    <a:pt x="42" y="29"/>
                                  </a:lnTo>
                                  <a:lnTo>
                                    <a:pt x="42" y="12"/>
                                  </a:lnTo>
                                  <a:lnTo>
                                    <a:pt x="30" y="0"/>
                                  </a:lnTo>
                                  <a:close/>
                                </a:path>
                              </a:pathLst>
                            </a:custGeom>
                            <a:solidFill>
                              <a:srgbClr val="2F60F0"/>
                            </a:solidFill>
                            <a:ln w="9525">
                              <a:noFill/>
                              <a:round/>
                              <a:headEnd/>
                              <a:tailEnd/>
                            </a:ln>
                          </p:spPr>
                          <p:txBody>
                            <a:bodyPr/>
                            <a:lstStyle/>
                            <a:p>
                              <a:endParaRPr lang="en-US"/>
                            </a:p>
                          </p:txBody>
                        </p:sp>
                        <p:sp>
                          <p:nvSpPr>
                            <p:cNvPr id="266900" name="Freeform 660"/>
                            <p:cNvSpPr>
                              <a:spLocks/>
                            </p:cNvSpPr>
                            <p:nvPr/>
                          </p:nvSpPr>
                          <p:spPr bwMode="auto">
                            <a:xfrm>
                              <a:off x="978" y="921"/>
                              <a:ext cx="26" cy="26"/>
                            </a:xfrm>
                            <a:custGeom>
                              <a:avLst/>
                              <a:gdLst/>
                              <a:ahLst/>
                              <a:cxnLst>
                                <a:cxn ang="0">
                                  <a:pos x="17" y="0"/>
                                </a:cxn>
                                <a:cxn ang="0">
                                  <a:pos x="9" y="0"/>
                                </a:cxn>
                                <a:cxn ang="0">
                                  <a:pos x="0" y="9"/>
                                </a:cxn>
                                <a:cxn ang="0">
                                  <a:pos x="0" y="17"/>
                                </a:cxn>
                                <a:cxn ang="0">
                                  <a:pos x="5" y="26"/>
                                </a:cxn>
                                <a:cxn ang="0">
                                  <a:pos x="17" y="26"/>
                                </a:cxn>
                                <a:cxn ang="0">
                                  <a:pos x="26" y="17"/>
                                </a:cxn>
                                <a:cxn ang="0">
                                  <a:pos x="26" y="9"/>
                                </a:cxn>
                                <a:cxn ang="0">
                                  <a:pos x="17" y="0"/>
                                </a:cxn>
                              </a:cxnLst>
                              <a:rect l="0" t="0" r="r" b="b"/>
                              <a:pathLst>
                                <a:path w="26" h="26">
                                  <a:moveTo>
                                    <a:pt x="17" y="0"/>
                                  </a:moveTo>
                                  <a:lnTo>
                                    <a:pt x="9" y="0"/>
                                  </a:lnTo>
                                  <a:lnTo>
                                    <a:pt x="0" y="9"/>
                                  </a:lnTo>
                                  <a:lnTo>
                                    <a:pt x="0" y="17"/>
                                  </a:lnTo>
                                  <a:lnTo>
                                    <a:pt x="5" y="26"/>
                                  </a:lnTo>
                                  <a:lnTo>
                                    <a:pt x="17" y="26"/>
                                  </a:lnTo>
                                  <a:lnTo>
                                    <a:pt x="26" y="17"/>
                                  </a:lnTo>
                                  <a:lnTo>
                                    <a:pt x="26" y="9"/>
                                  </a:lnTo>
                                  <a:lnTo>
                                    <a:pt x="17" y="0"/>
                                  </a:lnTo>
                                  <a:close/>
                                </a:path>
                              </a:pathLst>
                            </a:custGeom>
                            <a:solidFill>
                              <a:srgbClr val="3163F7"/>
                            </a:solidFill>
                            <a:ln w="9525">
                              <a:noFill/>
                              <a:round/>
                              <a:headEnd/>
                              <a:tailEnd/>
                            </a:ln>
                          </p:spPr>
                          <p:txBody>
                            <a:bodyPr/>
                            <a:lstStyle/>
                            <a:p>
                              <a:endParaRPr lang="en-US"/>
                            </a:p>
                          </p:txBody>
                        </p:sp>
                        <p:sp>
                          <p:nvSpPr>
                            <p:cNvPr id="266901" name="Freeform 661"/>
                            <p:cNvSpPr>
                              <a:spLocks/>
                            </p:cNvSpPr>
                            <p:nvPr/>
                          </p:nvSpPr>
                          <p:spPr bwMode="auto">
                            <a:xfrm>
                              <a:off x="987" y="930"/>
                              <a:ext cx="8" cy="8"/>
                            </a:xfrm>
                            <a:custGeom>
                              <a:avLst/>
                              <a:gdLst/>
                              <a:ahLst/>
                              <a:cxnLst>
                                <a:cxn ang="0">
                                  <a:pos x="4" y="0"/>
                                </a:cxn>
                                <a:cxn ang="0">
                                  <a:pos x="4" y="0"/>
                                </a:cxn>
                                <a:cxn ang="0">
                                  <a:pos x="0" y="0"/>
                                </a:cxn>
                                <a:cxn ang="0">
                                  <a:pos x="0" y="4"/>
                                </a:cxn>
                                <a:cxn ang="0">
                                  <a:pos x="0" y="8"/>
                                </a:cxn>
                                <a:cxn ang="0">
                                  <a:pos x="4" y="8"/>
                                </a:cxn>
                                <a:cxn ang="0">
                                  <a:pos x="8" y="8"/>
                                </a:cxn>
                                <a:cxn ang="0">
                                  <a:pos x="8" y="4"/>
                                </a:cxn>
                                <a:cxn ang="0">
                                  <a:pos x="4" y="0"/>
                                </a:cxn>
                              </a:cxnLst>
                              <a:rect l="0" t="0" r="r" b="b"/>
                              <a:pathLst>
                                <a:path w="8" h="8">
                                  <a:moveTo>
                                    <a:pt x="4" y="0"/>
                                  </a:moveTo>
                                  <a:lnTo>
                                    <a:pt x="4" y="0"/>
                                  </a:lnTo>
                                  <a:lnTo>
                                    <a:pt x="0" y="0"/>
                                  </a:lnTo>
                                  <a:lnTo>
                                    <a:pt x="0" y="4"/>
                                  </a:lnTo>
                                  <a:lnTo>
                                    <a:pt x="0" y="8"/>
                                  </a:lnTo>
                                  <a:lnTo>
                                    <a:pt x="4" y="8"/>
                                  </a:lnTo>
                                  <a:lnTo>
                                    <a:pt x="8" y="8"/>
                                  </a:lnTo>
                                  <a:lnTo>
                                    <a:pt x="8" y="4"/>
                                  </a:lnTo>
                                  <a:lnTo>
                                    <a:pt x="4" y="0"/>
                                  </a:lnTo>
                                  <a:close/>
                                </a:path>
                              </a:pathLst>
                            </a:custGeom>
                            <a:solidFill>
                              <a:srgbClr val="3264FC"/>
                            </a:solidFill>
                            <a:ln w="9525">
                              <a:noFill/>
                              <a:round/>
                              <a:headEnd/>
                              <a:tailEnd/>
                            </a:ln>
                          </p:spPr>
                          <p:txBody>
                            <a:bodyPr/>
                            <a:lstStyle/>
                            <a:p>
                              <a:endParaRPr lang="en-US"/>
                            </a:p>
                          </p:txBody>
                        </p:sp>
                      </p:grpSp>
                      <p:sp>
                        <p:nvSpPr>
                          <p:cNvPr id="266902" name="Freeform 662"/>
                          <p:cNvSpPr>
                            <a:spLocks/>
                          </p:cNvSpPr>
                          <p:nvPr/>
                        </p:nvSpPr>
                        <p:spPr bwMode="auto">
                          <a:xfrm>
                            <a:off x="910" y="854"/>
                            <a:ext cx="171" cy="169"/>
                          </a:xfrm>
                          <a:custGeom>
                            <a:avLst/>
                            <a:gdLst/>
                            <a:ahLst/>
                            <a:cxnLst>
                              <a:cxn ang="0">
                                <a:pos x="115" y="8"/>
                              </a:cxn>
                              <a:cxn ang="0">
                                <a:pos x="81" y="0"/>
                              </a:cxn>
                              <a:cxn ang="0">
                                <a:pos x="51" y="4"/>
                              </a:cxn>
                              <a:cxn ang="0">
                                <a:pos x="25" y="25"/>
                              </a:cxn>
                              <a:cxn ang="0">
                                <a:pos x="4" y="50"/>
                              </a:cxn>
                              <a:cxn ang="0">
                                <a:pos x="0" y="84"/>
                              </a:cxn>
                              <a:cxn ang="0">
                                <a:pos x="4" y="114"/>
                              </a:cxn>
                              <a:cxn ang="0">
                                <a:pos x="21" y="143"/>
                              </a:cxn>
                              <a:cxn ang="0">
                                <a:pos x="47" y="160"/>
                              </a:cxn>
                              <a:cxn ang="0">
                                <a:pos x="81" y="169"/>
                              </a:cxn>
                              <a:cxn ang="0">
                                <a:pos x="111" y="164"/>
                              </a:cxn>
                              <a:cxn ang="0">
                                <a:pos x="141" y="147"/>
                              </a:cxn>
                              <a:cxn ang="0">
                                <a:pos x="162" y="118"/>
                              </a:cxn>
                              <a:cxn ang="0">
                                <a:pos x="171" y="84"/>
                              </a:cxn>
                              <a:cxn ang="0">
                                <a:pos x="162" y="55"/>
                              </a:cxn>
                              <a:cxn ang="0">
                                <a:pos x="145" y="25"/>
                              </a:cxn>
                              <a:cxn ang="0">
                                <a:pos x="115" y="8"/>
                              </a:cxn>
                            </a:cxnLst>
                            <a:rect l="0" t="0" r="r" b="b"/>
                            <a:pathLst>
                              <a:path w="171" h="169">
                                <a:moveTo>
                                  <a:pt x="115" y="8"/>
                                </a:moveTo>
                                <a:lnTo>
                                  <a:pt x="81" y="0"/>
                                </a:lnTo>
                                <a:lnTo>
                                  <a:pt x="51" y="4"/>
                                </a:lnTo>
                                <a:lnTo>
                                  <a:pt x="25" y="25"/>
                                </a:lnTo>
                                <a:lnTo>
                                  <a:pt x="4" y="50"/>
                                </a:lnTo>
                                <a:lnTo>
                                  <a:pt x="0" y="84"/>
                                </a:lnTo>
                                <a:lnTo>
                                  <a:pt x="4" y="114"/>
                                </a:lnTo>
                                <a:lnTo>
                                  <a:pt x="21" y="143"/>
                                </a:lnTo>
                                <a:lnTo>
                                  <a:pt x="47" y="160"/>
                                </a:lnTo>
                                <a:lnTo>
                                  <a:pt x="81" y="169"/>
                                </a:lnTo>
                                <a:lnTo>
                                  <a:pt x="111" y="164"/>
                                </a:lnTo>
                                <a:lnTo>
                                  <a:pt x="141" y="147"/>
                                </a:lnTo>
                                <a:lnTo>
                                  <a:pt x="162" y="118"/>
                                </a:lnTo>
                                <a:lnTo>
                                  <a:pt x="171" y="84"/>
                                </a:lnTo>
                                <a:lnTo>
                                  <a:pt x="162" y="55"/>
                                </a:lnTo>
                                <a:lnTo>
                                  <a:pt x="145" y="25"/>
                                </a:lnTo>
                                <a:lnTo>
                                  <a:pt x="115" y="8"/>
                                </a:lnTo>
                                <a:close/>
                              </a:path>
                            </a:pathLst>
                          </a:custGeom>
                          <a:noFill/>
                          <a:ln w="6350">
                            <a:solidFill>
                              <a:srgbClr val="000000"/>
                            </a:solidFill>
                            <a:prstDash val="solid"/>
                            <a:round/>
                            <a:headEnd/>
                            <a:tailEnd/>
                          </a:ln>
                        </p:spPr>
                        <p:txBody>
                          <a:bodyPr/>
                          <a:lstStyle/>
                          <a:p>
                            <a:endParaRPr lang="en-US"/>
                          </a:p>
                        </p:txBody>
                      </p:sp>
                    </p:grpSp>
                    <p:grpSp>
                      <p:nvGrpSpPr>
                        <p:cNvPr id="266720" name="Group 663"/>
                        <p:cNvGrpSpPr>
                          <a:grpSpLocks/>
                        </p:cNvGrpSpPr>
                        <p:nvPr/>
                      </p:nvGrpSpPr>
                      <p:grpSpPr bwMode="auto">
                        <a:xfrm>
                          <a:off x="927" y="963"/>
                          <a:ext cx="171" cy="169"/>
                          <a:chOff x="927" y="963"/>
                          <a:chExt cx="171" cy="169"/>
                        </a:xfrm>
                      </p:grpSpPr>
                      <p:grpSp>
                        <p:nvGrpSpPr>
                          <p:cNvPr id="266721" name="Group 664"/>
                          <p:cNvGrpSpPr>
                            <a:grpSpLocks/>
                          </p:cNvGrpSpPr>
                          <p:nvPr/>
                        </p:nvGrpSpPr>
                        <p:grpSpPr bwMode="auto">
                          <a:xfrm>
                            <a:off x="927" y="963"/>
                            <a:ext cx="171" cy="169"/>
                            <a:chOff x="927" y="963"/>
                            <a:chExt cx="171" cy="169"/>
                          </a:xfrm>
                        </p:grpSpPr>
                        <p:sp>
                          <p:nvSpPr>
                            <p:cNvPr id="266905" name="Freeform 665"/>
                            <p:cNvSpPr>
                              <a:spLocks/>
                            </p:cNvSpPr>
                            <p:nvPr/>
                          </p:nvSpPr>
                          <p:spPr bwMode="auto">
                            <a:xfrm>
                              <a:off x="927" y="963"/>
                              <a:ext cx="171" cy="169"/>
                            </a:xfrm>
                            <a:custGeom>
                              <a:avLst/>
                              <a:gdLst/>
                              <a:ahLst/>
                              <a:cxnLst>
                                <a:cxn ang="0">
                                  <a:pos x="120" y="5"/>
                                </a:cxn>
                                <a:cxn ang="0">
                                  <a:pos x="85" y="0"/>
                                </a:cxn>
                                <a:cxn ang="0">
                                  <a:pos x="56" y="5"/>
                                </a:cxn>
                                <a:cxn ang="0">
                                  <a:pos x="26" y="22"/>
                                </a:cxn>
                                <a:cxn ang="0">
                                  <a:pos x="8" y="47"/>
                                </a:cxn>
                                <a:cxn ang="0">
                                  <a:pos x="0" y="81"/>
                                </a:cxn>
                                <a:cxn ang="0">
                                  <a:pos x="4" y="110"/>
                                </a:cxn>
                                <a:cxn ang="0">
                                  <a:pos x="26" y="140"/>
                                </a:cxn>
                                <a:cxn ang="0">
                                  <a:pos x="51" y="161"/>
                                </a:cxn>
                                <a:cxn ang="0">
                                  <a:pos x="85" y="169"/>
                                </a:cxn>
                                <a:cxn ang="0">
                                  <a:pos x="115" y="161"/>
                                </a:cxn>
                                <a:cxn ang="0">
                                  <a:pos x="145" y="144"/>
                                </a:cxn>
                                <a:cxn ang="0">
                                  <a:pos x="163" y="114"/>
                                </a:cxn>
                                <a:cxn ang="0">
                                  <a:pos x="171" y="81"/>
                                </a:cxn>
                                <a:cxn ang="0">
                                  <a:pos x="167" y="51"/>
                                </a:cxn>
                                <a:cxn ang="0">
                                  <a:pos x="150" y="26"/>
                                </a:cxn>
                                <a:cxn ang="0">
                                  <a:pos x="120" y="5"/>
                                </a:cxn>
                              </a:cxnLst>
                              <a:rect l="0" t="0" r="r" b="b"/>
                              <a:pathLst>
                                <a:path w="171" h="169">
                                  <a:moveTo>
                                    <a:pt x="120" y="5"/>
                                  </a:moveTo>
                                  <a:lnTo>
                                    <a:pt x="85" y="0"/>
                                  </a:lnTo>
                                  <a:lnTo>
                                    <a:pt x="56" y="5"/>
                                  </a:lnTo>
                                  <a:lnTo>
                                    <a:pt x="26" y="22"/>
                                  </a:lnTo>
                                  <a:lnTo>
                                    <a:pt x="8" y="47"/>
                                  </a:lnTo>
                                  <a:lnTo>
                                    <a:pt x="0" y="81"/>
                                  </a:lnTo>
                                  <a:lnTo>
                                    <a:pt x="4" y="110"/>
                                  </a:lnTo>
                                  <a:lnTo>
                                    <a:pt x="26" y="140"/>
                                  </a:lnTo>
                                  <a:lnTo>
                                    <a:pt x="51" y="161"/>
                                  </a:lnTo>
                                  <a:lnTo>
                                    <a:pt x="85" y="169"/>
                                  </a:lnTo>
                                  <a:lnTo>
                                    <a:pt x="115" y="161"/>
                                  </a:lnTo>
                                  <a:lnTo>
                                    <a:pt x="145" y="144"/>
                                  </a:lnTo>
                                  <a:lnTo>
                                    <a:pt x="163" y="114"/>
                                  </a:lnTo>
                                  <a:lnTo>
                                    <a:pt x="171" y="81"/>
                                  </a:lnTo>
                                  <a:lnTo>
                                    <a:pt x="167" y="51"/>
                                  </a:lnTo>
                                  <a:lnTo>
                                    <a:pt x="150" y="26"/>
                                  </a:lnTo>
                                  <a:lnTo>
                                    <a:pt x="120" y="5"/>
                                  </a:lnTo>
                                  <a:close/>
                                </a:path>
                              </a:pathLst>
                            </a:custGeom>
                            <a:solidFill>
                              <a:srgbClr val="760000"/>
                            </a:solidFill>
                            <a:ln w="9525">
                              <a:noFill/>
                              <a:round/>
                              <a:headEnd/>
                              <a:tailEnd/>
                            </a:ln>
                          </p:spPr>
                          <p:txBody>
                            <a:bodyPr/>
                            <a:lstStyle/>
                            <a:p>
                              <a:endParaRPr lang="en-US"/>
                            </a:p>
                          </p:txBody>
                        </p:sp>
                        <p:sp>
                          <p:nvSpPr>
                            <p:cNvPr id="266906" name="Freeform 666"/>
                            <p:cNvSpPr>
                              <a:spLocks/>
                            </p:cNvSpPr>
                            <p:nvPr/>
                          </p:nvSpPr>
                          <p:spPr bwMode="auto">
                            <a:xfrm>
                              <a:off x="931" y="963"/>
                              <a:ext cx="159" cy="157"/>
                            </a:xfrm>
                            <a:custGeom>
                              <a:avLst/>
                              <a:gdLst/>
                              <a:ahLst/>
                              <a:cxnLst>
                                <a:cxn ang="0">
                                  <a:pos x="107" y="5"/>
                                </a:cxn>
                                <a:cxn ang="0">
                                  <a:pos x="77" y="0"/>
                                </a:cxn>
                                <a:cxn ang="0">
                                  <a:pos x="47" y="5"/>
                                </a:cxn>
                                <a:cxn ang="0">
                                  <a:pos x="22" y="22"/>
                                </a:cxn>
                                <a:cxn ang="0">
                                  <a:pos x="4" y="47"/>
                                </a:cxn>
                                <a:cxn ang="0">
                                  <a:pos x="0" y="76"/>
                                </a:cxn>
                                <a:cxn ang="0">
                                  <a:pos x="4" y="106"/>
                                </a:cxn>
                                <a:cxn ang="0">
                                  <a:pos x="22" y="131"/>
                                </a:cxn>
                                <a:cxn ang="0">
                                  <a:pos x="47" y="152"/>
                                </a:cxn>
                                <a:cxn ang="0">
                                  <a:pos x="77" y="157"/>
                                </a:cxn>
                                <a:cxn ang="0">
                                  <a:pos x="107" y="152"/>
                                </a:cxn>
                                <a:cxn ang="0">
                                  <a:pos x="133" y="136"/>
                                </a:cxn>
                                <a:cxn ang="0">
                                  <a:pos x="150" y="106"/>
                                </a:cxn>
                                <a:cxn ang="0">
                                  <a:pos x="159" y="76"/>
                                </a:cxn>
                                <a:cxn ang="0">
                                  <a:pos x="150" y="51"/>
                                </a:cxn>
                                <a:cxn ang="0">
                                  <a:pos x="133" y="26"/>
                                </a:cxn>
                                <a:cxn ang="0">
                                  <a:pos x="107" y="5"/>
                                </a:cxn>
                              </a:cxnLst>
                              <a:rect l="0" t="0" r="r" b="b"/>
                              <a:pathLst>
                                <a:path w="159" h="157">
                                  <a:moveTo>
                                    <a:pt x="107" y="5"/>
                                  </a:moveTo>
                                  <a:lnTo>
                                    <a:pt x="77" y="0"/>
                                  </a:lnTo>
                                  <a:lnTo>
                                    <a:pt x="47" y="5"/>
                                  </a:lnTo>
                                  <a:lnTo>
                                    <a:pt x="22" y="22"/>
                                  </a:lnTo>
                                  <a:lnTo>
                                    <a:pt x="4" y="47"/>
                                  </a:lnTo>
                                  <a:lnTo>
                                    <a:pt x="0" y="76"/>
                                  </a:lnTo>
                                  <a:lnTo>
                                    <a:pt x="4" y="106"/>
                                  </a:lnTo>
                                  <a:lnTo>
                                    <a:pt x="22" y="131"/>
                                  </a:lnTo>
                                  <a:lnTo>
                                    <a:pt x="47" y="152"/>
                                  </a:lnTo>
                                  <a:lnTo>
                                    <a:pt x="77" y="157"/>
                                  </a:lnTo>
                                  <a:lnTo>
                                    <a:pt x="107" y="152"/>
                                  </a:lnTo>
                                  <a:lnTo>
                                    <a:pt x="133" y="136"/>
                                  </a:lnTo>
                                  <a:lnTo>
                                    <a:pt x="150" y="106"/>
                                  </a:lnTo>
                                  <a:lnTo>
                                    <a:pt x="159" y="76"/>
                                  </a:lnTo>
                                  <a:lnTo>
                                    <a:pt x="150" y="51"/>
                                  </a:lnTo>
                                  <a:lnTo>
                                    <a:pt x="133" y="26"/>
                                  </a:lnTo>
                                  <a:lnTo>
                                    <a:pt x="107" y="5"/>
                                  </a:lnTo>
                                  <a:close/>
                                </a:path>
                              </a:pathLst>
                            </a:custGeom>
                            <a:solidFill>
                              <a:srgbClr val="7B0000"/>
                            </a:solidFill>
                            <a:ln w="9525">
                              <a:noFill/>
                              <a:round/>
                              <a:headEnd/>
                              <a:tailEnd/>
                            </a:ln>
                          </p:spPr>
                          <p:txBody>
                            <a:bodyPr/>
                            <a:lstStyle/>
                            <a:p>
                              <a:endParaRPr lang="en-US"/>
                            </a:p>
                          </p:txBody>
                        </p:sp>
                        <p:sp>
                          <p:nvSpPr>
                            <p:cNvPr id="266907" name="Freeform 667"/>
                            <p:cNvSpPr>
                              <a:spLocks/>
                            </p:cNvSpPr>
                            <p:nvPr/>
                          </p:nvSpPr>
                          <p:spPr bwMode="auto">
                            <a:xfrm>
                              <a:off x="935" y="972"/>
                              <a:ext cx="146" cy="139"/>
                            </a:xfrm>
                            <a:custGeom>
                              <a:avLst/>
                              <a:gdLst/>
                              <a:ahLst/>
                              <a:cxnLst>
                                <a:cxn ang="0">
                                  <a:pos x="103" y="4"/>
                                </a:cxn>
                                <a:cxn ang="0">
                                  <a:pos x="73" y="0"/>
                                </a:cxn>
                                <a:cxn ang="0">
                                  <a:pos x="48" y="4"/>
                                </a:cxn>
                                <a:cxn ang="0">
                                  <a:pos x="22" y="17"/>
                                </a:cxn>
                                <a:cxn ang="0">
                                  <a:pos x="9" y="38"/>
                                </a:cxn>
                                <a:cxn ang="0">
                                  <a:pos x="0" y="67"/>
                                </a:cxn>
                                <a:cxn ang="0">
                                  <a:pos x="9" y="93"/>
                                </a:cxn>
                                <a:cxn ang="0">
                                  <a:pos x="22" y="118"/>
                                </a:cxn>
                                <a:cxn ang="0">
                                  <a:pos x="43" y="135"/>
                                </a:cxn>
                                <a:cxn ang="0">
                                  <a:pos x="73" y="139"/>
                                </a:cxn>
                                <a:cxn ang="0">
                                  <a:pos x="99" y="135"/>
                                </a:cxn>
                                <a:cxn ang="0">
                                  <a:pos x="125" y="122"/>
                                </a:cxn>
                                <a:cxn ang="0">
                                  <a:pos x="137" y="97"/>
                                </a:cxn>
                                <a:cxn ang="0">
                                  <a:pos x="146" y="67"/>
                                </a:cxn>
                                <a:cxn ang="0">
                                  <a:pos x="142" y="42"/>
                                </a:cxn>
                                <a:cxn ang="0">
                                  <a:pos x="125" y="21"/>
                                </a:cxn>
                                <a:cxn ang="0">
                                  <a:pos x="103" y="4"/>
                                </a:cxn>
                              </a:cxnLst>
                              <a:rect l="0" t="0" r="r" b="b"/>
                              <a:pathLst>
                                <a:path w="146" h="139">
                                  <a:moveTo>
                                    <a:pt x="103" y="4"/>
                                  </a:moveTo>
                                  <a:lnTo>
                                    <a:pt x="73" y="0"/>
                                  </a:lnTo>
                                  <a:lnTo>
                                    <a:pt x="48" y="4"/>
                                  </a:lnTo>
                                  <a:lnTo>
                                    <a:pt x="22" y="17"/>
                                  </a:lnTo>
                                  <a:lnTo>
                                    <a:pt x="9" y="38"/>
                                  </a:lnTo>
                                  <a:lnTo>
                                    <a:pt x="0" y="67"/>
                                  </a:lnTo>
                                  <a:lnTo>
                                    <a:pt x="9" y="93"/>
                                  </a:lnTo>
                                  <a:lnTo>
                                    <a:pt x="22" y="118"/>
                                  </a:lnTo>
                                  <a:lnTo>
                                    <a:pt x="43" y="135"/>
                                  </a:lnTo>
                                  <a:lnTo>
                                    <a:pt x="73" y="139"/>
                                  </a:lnTo>
                                  <a:lnTo>
                                    <a:pt x="99" y="135"/>
                                  </a:lnTo>
                                  <a:lnTo>
                                    <a:pt x="125" y="122"/>
                                  </a:lnTo>
                                  <a:lnTo>
                                    <a:pt x="137" y="97"/>
                                  </a:lnTo>
                                  <a:lnTo>
                                    <a:pt x="146" y="67"/>
                                  </a:lnTo>
                                  <a:lnTo>
                                    <a:pt x="142" y="42"/>
                                  </a:lnTo>
                                  <a:lnTo>
                                    <a:pt x="125" y="21"/>
                                  </a:lnTo>
                                  <a:lnTo>
                                    <a:pt x="103" y="4"/>
                                  </a:lnTo>
                                  <a:close/>
                                </a:path>
                              </a:pathLst>
                            </a:custGeom>
                            <a:solidFill>
                              <a:srgbClr val="840000"/>
                            </a:solidFill>
                            <a:ln w="9525">
                              <a:noFill/>
                              <a:round/>
                              <a:headEnd/>
                              <a:tailEnd/>
                            </a:ln>
                          </p:spPr>
                          <p:txBody>
                            <a:bodyPr/>
                            <a:lstStyle/>
                            <a:p>
                              <a:endParaRPr lang="en-US"/>
                            </a:p>
                          </p:txBody>
                        </p:sp>
                        <p:sp>
                          <p:nvSpPr>
                            <p:cNvPr id="266908" name="Freeform 668"/>
                            <p:cNvSpPr>
                              <a:spLocks/>
                            </p:cNvSpPr>
                            <p:nvPr/>
                          </p:nvSpPr>
                          <p:spPr bwMode="auto">
                            <a:xfrm>
                              <a:off x="944" y="980"/>
                              <a:ext cx="128" cy="123"/>
                            </a:xfrm>
                            <a:custGeom>
                              <a:avLst/>
                              <a:gdLst/>
                              <a:ahLst/>
                              <a:cxnLst>
                                <a:cxn ang="0">
                                  <a:pos x="90" y="5"/>
                                </a:cxn>
                                <a:cxn ang="0">
                                  <a:pos x="68" y="0"/>
                                </a:cxn>
                                <a:cxn ang="0">
                                  <a:pos x="43" y="5"/>
                                </a:cxn>
                                <a:cxn ang="0">
                                  <a:pos x="21" y="17"/>
                                </a:cxn>
                                <a:cxn ang="0">
                                  <a:pos x="9" y="34"/>
                                </a:cxn>
                                <a:cxn ang="0">
                                  <a:pos x="0" y="59"/>
                                </a:cxn>
                                <a:cxn ang="0">
                                  <a:pos x="4" y="85"/>
                                </a:cxn>
                                <a:cxn ang="0">
                                  <a:pos x="17" y="106"/>
                                </a:cxn>
                                <a:cxn ang="0">
                                  <a:pos x="39" y="119"/>
                                </a:cxn>
                                <a:cxn ang="0">
                                  <a:pos x="64" y="123"/>
                                </a:cxn>
                                <a:cxn ang="0">
                                  <a:pos x="86" y="119"/>
                                </a:cxn>
                                <a:cxn ang="0">
                                  <a:pos x="107" y="106"/>
                                </a:cxn>
                                <a:cxn ang="0">
                                  <a:pos x="120" y="85"/>
                                </a:cxn>
                                <a:cxn ang="0">
                                  <a:pos x="128" y="64"/>
                                </a:cxn>
                                <a:cxn ang="0">
                                  <a:pos x="124" y="38"/>
                                </a:cxn>
                                <a:cxn ang="0">
                                  <a:pos x="111" y="21"/>
                                </a:cxn>
                                <a:cxn ang="0">
                                  <a:pos x="90" y="5"/>
                                </a:cxn>
                              </a:cxnLst>
                              <a:rect l="0" t="0" r="r" b="b"/>
                              <a:pathLst>
                                <a:path w="128" h="123">
                                  <a:moveTo>
                                    <a:pt x="90" y="5"/>
                                  </a:moveTo>
                                  <a:lnTo>
                                    <a:pt x="68" y="0"/>
                                  </a:lnTo>
                                  <a:lnTo>
                                    <a:pt x="43" y="5"/>
                                  </a:lnTo>
                                  <a:lnTo>
                                    <a:pt x="21" y="17"/>
                                  </a:lnTo>
                                  <a:lnTo>
                                    <a:pt x="9" y="34"/>
                                  </a:lnTo>
                                  <a:lnTo>
                                    <a:pt x="0" y="59"/>
                                  </a:lnTo>
                                  <a:lnTo>
                                    <a:pt x="4" y="85"/>
                                  </a:lnTo>
                                  <a:lnTo>
                                    <a:pt x="17" y="106"/>
                                  </a:lnTo>
                                  <a:lnTo>
                                    <a:pt x="39" y="119"/>
                                  </a:lnTo>
                                  <a:lnTo>
                                    <a:pt x="64" y="123"/>
                                  </a:lnTo>
                                  <a:lnTo>
                                    <a:pt x="86" y="119"/>
                                  </a:lnTo>
                                  <a:lnTo>
                                    <a:pt x="107" y="106"/>
                                  </a:lnTo>
                                  <a:lnTo>
                                    <a:pt x="120" y="85"/>
                                  </a:lnTo>
                                  <a:lnTo>
                                    <a:pt x="128" y="64"/>
                                  </a:lnTo>
                                  <a:lnTo>
                                    <a:pt x="124" y="38"/>
                                  </a:lnTo>
                                  <a:lnTo>
                                    <a:pt x="111" y="21"/>
                                  </a:lnTo>
                                  <a:lnTo>
                                    <a:pt x="90" y="5"/>
                                  </a:lnTo>
                                  <a:close/>
                                </a:path>
                              </a:pathLst>
                            </a:custGeom>
                            <a:solidFill>
                              <a:srgbClr val="910000"/>
                            </a:solidFill>
                            <a:ln w="9525">
                              <a:noFill/>
                              <a:round/>
                              <a:headEnd/>
                              <a:tailEnd/>
                            </a:ln>
                          </p:spPr>
                          <p:txBody>
                            <a:bodyPr/>
                            <a:lstStyle/>
                            <a:p>
                              <a:endParaRPr lang="en-US"/>
                            </a:p>
                          </p:txBody>
                        </p:sp>
                        <p:sp>
                          <p:nvSpPr>
                            <p:cNvPr id="266909" name="Freeform 669"/>
                            <p:cNvSpPr>
                              <a:spLocks/>
                            </p:cNvSpPr>
                            <p:nvPr/>
                          </p:nvSpPr>
                          <p:spPr bwMode="auto">
                            <a:xfrm>
                              <a:off x="948" y="985"/>
                              <a:ext cx="120" cy="114"/>
                            </a:xfrm>
                            <a:custGeom>
                              <a:avLst/>
                              <a:gdLst/>
                              <a:ahLst/>
                              <a:cxnLst>
                                <a:cxn ang="0">
                                  <a:pos x="86" y="4"/>
                                </a:cxn>
                                <a:cxn ang="0">
                                  <a:pos x="64" y="0"/>
                                </a:cxn>
                                <a:cxn ang="0">
                                  <a:pos x="39" y="4"/>
                                </a:cxn>
                                <a:cxn ang="0">
                                  <a:pos x="22" y="16"/>
                                </a:cxn>
                                <a:cxn ang="0">
                                  <a:pos x="9" y="33"/>
                                </a:cxn>
                                <a:cxn ang="0">
                                  <a:pos x="0" y="54"/>
                                </a:cxn>
                                <a:cxn ang="0">
                                  <a:pos x="5" y="80"/>
                                </a:cxn>
                                <a:cxn ang="0">
                                  <a:pos x="17" y="97"/>
                                </a:cxn>
                                <a:cxn ang="0">
                                  <a:pos x="35" y="109"/>
                                </a:cxn>
                                <a:cxn ang="0">
                                  <a:pos x="60" y="114"/>
                                </a:cxn>
                                <a:cxn ang="0">
                                  <a:pos x="82" y="109"/>
                                </a:cxn>
                                <a:cxn ang="0">
                                  <a:pos x="99" y="101"/>
                                </a:cxn>
                                <a:cxn ang="0">
                                  <a:pos x="112" y="80"/>
                                </a:cxn>
                                <a:cxn ang="0">
                                  <a:pos x="120" y="59"/>
                                </a:cxn>
                                <a:cxn ang="0">
                                  <a:pos x="116" y="38"/>
                                </a:cxn>
                                <a:cxn ang="0">
                                  <a:pos x="103" y="16"/>
                                </a:cxn>
                                <a:cxn ang="0">
                                  <a:pos x="86" y="4"/>
                                </a:cxn>
                              </a:cxnLst>
                              <a:rect l="0" t="0" r="r" b="b"/>
                              <a:pathLst>
                                <a:path w="120" h="114">
                                  <a:moveTo>
                                    <a:pt x="86" y="4"/>
                                  </a:moveTo>
                                  <a:lnTo>
                                    <a:pt x="64" y="0"/>
                                  </a:lnTo>
                                  <a:lnTo>
                                    <a:pt x="39" y="4"/>
                                  </a:lnTo>
                                  <a:lnTo>
                                    <a:pt x="22" y="16"/>
                                  </a:lnTo>
                                  <a:lnTo>
                                    <a:pt x="9" y="33"/>
                                  </a:lnTo>
                                  <a:lnTo>
                                    <a:pt x="0" y="54"/>
                                  </a:lnTo>
                                  <a:lnTo>
                                    <a:pt x="5" y="80"/>
                                  </a:lnTo>
                                  <a:lnTo>
                                    <a:pt x="17" y="97"/>
                                  </a:lnTo>
                                  <a:lnTo>
                                    <a:pt x="35" y="109"/>
                                  </a:lnTo>
                                  <a:lnTo>
                                    <a:pt x="60" y="114"/>
                                  </a:lnTo>
                                  <a:lnTo>
                                    <a:pt x="82" y="109"/>
                                  </a:lnTo>
                                  <a:lnTo>
                                    <a:pt x="99" y="101"/>
                                  </a:lnTo>
                                  <a:lnTo>
                                    <a:pt x="112" y="80"/>
                                  </a:lnTo>
                                  <a:lnTo>
                                    <a:pt x="120" y="59"/>
                                  </a:lnTo>
                                  <a:lnTo>
                                    <a:pt x="116" y="38"/>
                                  </a:lnTo>
                                  <a:lnTo>
                                    <a:pt x="103" y="16"/>
                                  </a:lnTo>
                                  <a:lnTo>
                                    <a:pt x="86" y="4"/>
                                  </a:lnTo>
                                  <a:close/>
                                </a:path>
                              </a:pathLst>
                            </a:custGeom>
                            <a:solidFill>
                              <a:srgbClr val="A10000"/>
                            </a:solidFill>
                            <a:ln w="9525">
                              <a:noFill/>
                              <a:round/>
                              <a:headEnd/>
                              <a:tailEnd/>
                            </a:ln>
                          </p:spPr>
                          <p:txBody>
                            <a:bodyPr/>
                            <a:lstStyle/>
                            <a:p>
                              <a:endParaRPr lang="en-US"/>
                            </a:p>
                          </p:txBody>
                        </p:sp>
                        <p:sp>
                          <p:nvSpPr>
                            <p:cNvPr id="266910" name="Freeform 670"/>
                            <p:cNvSpPr>
                              <a:spLocks/>
                            </p:cNvSpPr>
                            <p:nvPr/>
                          </p:nvSpPr>
                          <p:spPr bwMode="auto">
                            <a:xfrm>
                              <a:off x="957" y="993"/>
                              <a:ext cx="103" cy="101"/>
                            </a:xfrm>
                            <a:custGeom>
                              <a:avLst/>
                              <a:gdLst/>
                              <a:ahLst/>
                              <a:cxnLst>
                                <a:cxn ang="0">
                                  <a:pos x="73" y="4"/>
                                </a:cxn>
                                <a:cxn ang="0">
                                  <a:pos x="51" y="0"/>
                                </a:cxn>
                                <a:cxn ang="0">
                                  <a:pos x="34" y="4"/>
                                </a:cxn>
                                <a:cxn ang="0">
                                  <a:pos x="17" y="13"/>
                                </a:cxn>
                                <a:cxn ang="0">
                                  <a:pos x="4" y="30"/>
                                </a:cxn>
                                <a:cxn ang="0">
                                  <a:pos x="0" y="51"/>
                                </a:cxn>
                                <a:cxn ang="0">
                                  <a:pos x="4" y="68"/>
                                </a:cxn>
                                <a:cxn ang="0">
                                  <a:pos x="13" y="84"/>
                                </a:cxn>
                                <a:cxn ang="0">
                                  <a:pos x="30" y="97"/>
                                </a:cxn>
                                <a:cxn ang="0">
                                  <a:pos x="51" y="101"/>
                                </a:cxn>
                                <a:cxn ang="0">
                                  <a:pos x="68" y="97"/>
                                </a:cxn>
                                <a:cxn ang="0">
                                  <a:pos x="85" y="84"/>
                                </a:cxn>
                                <a:cxn ang="0">
                                  <a:pos x="98" y="68"/>
                                </a:cxn>
                                <a:cxn ang="0">
                                  <a:pos x="103" y="51"/>
                                </a:cxn>
                                <a:cxn ang="0">
                                  <a:pos x="98" y="30"/>
                                </a:cxn>
                                <a:cxn ang="0">
                                  <a:pos x="90" y="17"/>
                                </a:cxn>
                                <a:cxn ang="0">
                                  <a:pos x="73" y="4"/>
                                </a:cxn>
                              </a:cxnLst>
                              <a:rect l="0" t="0" r="r" b="b"/>
                              <a:pathLst>
                                <a:path w="103" h="101">
                                  <a:moveTo>
                                    <a:pt x="73" y="4"/>
                                  </a:moveTo>
                                  <a:lnTo>
                                    <a:pt x="51" y="0"/>
                                  </a:lnTo>
                                  <a:lnTo>
                                    <a:pt x="34" y="4"/>
                                  </a:lnTo>
                                  <a:lnTo>
                                    <a:pt x="17" y="13"/>
                                  </a:lnTo>
                                  <a:lnTo>
                                    <a:pt x="4" y="30"/>
                                  </a:lnTo>
                                  <a:lnTo>
                                    <a:pt x="0" y="51"/>
                                  </a:lnTo>
                                  <a:lnTo>
                                    <a:pt x="4" y="68"/>
                                  </a:lnTo>
                                  <a:lnTo>
                                    <a:pt x="13" y="84"/>
                                  </a:lnTo>
                                  <a:lnTo>
                                    <a:pt x="30" y="97"/>
                                  </a:lnTo>
                                  <a:lnTo>
                                    <a:pt x="51" y="101"/>
                                  </a:lnTo>
                                  <a:lnTo>
                                    <a:pt x="68" y="97"/>
                                  </a:lnTo>
                                  <a:lnTo>
                                    <a:pt x="85" y="84"/>
                                  </a:lnTo>
                                  <a:lnTo>
                                    <a:pt x="98" y="68"/>
                                  </a:lnTo>
                                  <a:lnTo>
                                    <a:pt x="103" y="51"/>
                                  </a:lnTo>
                                  <a:lnTo>
                                    <a:pt x="98" y="30"/>
                                  </a:lnTo>
                                  <a:lnTo>
                                    <a:pt x="90" y="17"/>
                                  </a:lnTo>
                                  <a:lnTo>
                                    <a:pt x="73" y="4"/>
                                  </a:lnTo>
                                  <a:close/>
                                </a:path>
                              </a:pathLst>
                            </a:custGeom>
                            <a:solidFill>
                              <a:srgbClr val="B40000"/>
                            </a:solidFill>
                            <a:ln w="9525">
                              <a:noFill/>
                              <a:round/>
                              <a:headEnd/>
                              <a:tailEnd/>
                            </a:ln>
                          </p:spPr>
                          <p:txBody>
                            <a:bodyPr/>
                            <a:lstStyle/>
                            <a:p>
                              <a:endParaRPr lang="en-US"/>
                            </a:p>
                          </p:txBody>
                        </p:sp>
                        <p:sp>
                          <p:nvSpPr>
                            <p:cNvPr id="266911" name="Freeform 671"/>
                            <p:cNvSpPr>
                              <a:spLocks/>
                            </p:cNvSpPr>
                            <p:nvPr/>
                          </p:nvSpPr>
                          <p:spPr bwMode="auto">
                            <a:xfrm>
                              <a:off x="965" y="997"/>
                              <a:ext cx="86" cy="89"/>
                            </a:xfrm>
                            <a:custGeom>
                              <a:avLst/>
                              <a:gdLst/>
                              <a:ahLst/>
                              <a:cxnLst>
                                <a:cxn ang="0">
                                  <a:pos x="60" y="4"/>
                                </a:cxn>
                                <a:cxn ang="0">
                                  <a:pos x="43" y="0"/>
                                </a:cxn>
                                <a:cxn ang="0">
                                  <a:pos x="26" y="4"/>
                                </a:cxn>
                                <a:cxn ang="0">
                                  <a:pos x="13" y="13"/>
                                </a:cxn>
                                <a:cxn ang="0">
                                  <a:pos x="5" y="26"/>
                                </a:cxn>
                                <a:cxn ang="0">
                                  <a:pos x="0" y="42"/>
                                </a:cxn>
                                <a:cxn ang="0">
                                  <a:pos x="5" y="59"/>
                                </a:cxn>
                                <a:cxn ang="0">
                                  <a:pos x="13" y="72"/>
                                </a:cxn>
                                <a:cxn ang="0">
                                  <a:pos x="26" y="85"/>
                                </a:cxn>
                                <a:cxn ang="0">
                                  <a:pos x="43" y="89"/>
                                </a:cxn>
                                <a:cxn ang="0">
                                  <a:pos x="60" y="85"/>
                                </a:cxn>
                                <a:cxn ang="0">
                                  <a:pos x="73" y="76"/>
                                </a:cxn>
                                <a:cxn ang="0">
                                  <a:pos x="82" y="59"/>
                                </a:cxn>
                                <a:cxn ang="0">
                                  <a:pos x="86" y="42"/>
                                </a:cxn>
                                <a:cxn ang="0">
                                  <a:pos x="82" y="30"/>
                                </a:cxn>
                                <a:cxn ang="0">
                                  <a:pos x="73" y="17"/>
                                </a:cxn>
                                <a:cxn ang="0">
                                  <a:pos x="60" y="4"/>
                                </a:cxn>
                              </a:cxnLst>
                              <a:rect l="0" t="0" r="r" b="b"/>
                              <a:pathLst>
                                <a:path w="86" h="89">
                                  <a:moveTo>
                                    <a:pt x="60" y="4"/>
                                  </a:moveTo>
                                  <a:lnTo>
                                    <a:pt x="43" y="0"/>
                                  </a:lnTo>
                                  <a:lnTo>
                                    <a:pt x="26" y="4"/>
                                  </a:lnTo>
                                  <a:lnTo>
                                    <a:pt x="13" y="13"/>
                                  </a:lnTo>
                                  <a:lnTo>
                                    <a:pt x="5" y="26"/>
                                  </a:lnTo>
                                  <a:lnTo>
                                    <a:pt x="0" y="42"/>
                                  </a:lnTo>
                                  <a:lnTo>
                                    <a:pt x="5" y="59"/>
                                  </a:lnTo>
                                  <a:lnTo>
                                    <a:pt x="13" y="72"/>
                                  </a:lnTo>
                                  <a:lnTo>
                                    <a:pt x="26" y="85"/>
                                  </a:lnTo>
                                  <a:lnTo>
                                    <a:pt x="43" y="89"/>
                                  </a:lnTo>
                                  <a:lnTo>
                                    <a:pt x="60" y="85"/>
                                  </a:lnTo>
                                  <a:lnTo>
                                    <a:pt x="73" y="76"/>
                                  </a:lnTo>
                                  <a:lnTo>
                                    <a:pt x="82" y="59"/>
                                  </a:lnTo>
                                  <a:lnTo>
                                    <a:pt x="86" y="42"/>
                                  </a:lnTo>
                                  <a:lnTo>
                                    <a:pt x="82" y="30"/>
                                  </a:lnTo>
                                  <a:lnTo>
                                    <a:pt x="73" y="17"/>
                                  </a:lnTo>
                                  <a:lnTo>
                                    <a:pt x="60" y="4"/>
                                  </a:lnTo>
                                  <a:close/>
                                </a:path>
                              </a:pathLst>
                            </a:custGeom>
                            <a:solidFill>
                              <a:srgbClr val="C60000"/>
                            </a:solidFill>
                            <a:ln w="9525">
                              <a:noFill/>
                              <a:round/>
                              <a:headEnd/>
                              <a:tailEnd/>
                            </a:ln>
                          </p:spPr>
                          <p:txBody>
                            <a:bodyPr/>
                            <a:lstStyle/>
                            <a:p>
                              <a:endParaRPr lang="en-US"/>
                            </a:p>
                          </p:txBody>
                        </p:sp>
                        <p:sp>
                          <p:nvSpPr>
                            <p:cNvPr id="266912" name="Freeform 672"/>
                            <p:cNvSpPr>
                              <a:spLocks/>
                            </p:cNvSpPr>
                            <p:nvPr/>
                          </p:nvSpPr>
                          <p:spPr bwMode="auto">
                            <a:xfrm>
                              <a:off x="974" y="1010"/>
                              <a:ext cx="68" cy="67"/>
                            </a:xfrm>
                            <a:custGeom>
                              <a:avLst/>
                              <a:gdLst/>
                              <a:ahLst/>
                              <a:cxnLst>
                                <a:cxn ang="0">
                                  <a:pos x="47" y="0"/>
                                </a:cxn>
                                <a:cxn ang="0">
                                  <a:pos x="21" y="0"/>
                                </a:cxn>
                                <a:cxn ang="0">
                                  <a:pos x="9" y="8"/>
                                </a:cxn>
                                <a:cxn ang="0">
                                  <a:pos x="4" y="17"/>
                                </a:cxn>
                                <a:cxn ang="0">
                                  <a:pos x="0" y="29"/>
                                </a:cxn>
                                <a:cxn ang="0">
                                  <a:pos x="4" y="42"/>
                                </a:cxn>
                                <a:cxn ang="0">
                                  <a:pos x="9" y="55"/>
                                </a:cxn>
                                <a:cxn ang="0">
                                  <a:pos x="21" y="63"/>
                                </a:cxn>
                                <a:cxn ang="0">
                                  <a:pos x="34" y="67"/>
                                </a:cxn>
                                <a:cxn ang="0">
                                  <a:pos x="47" y="63"/>
                                </a:cxn>
                                <a:cxn ang="0">
                                  <a:pos x="60" y="59"/>
                                </a:cxn>
                                <a:cxn ang="0">
                                  <a:pos x="64" y="46"/>
                                </a:cxn>
                                <a:cxn ang="0">
                                  <a:pos x="68" y="34"/>
                                </a:cxn>
                                <a:cxn ang="0">
                                  <a:pos x="64" y="21"/>
                                </a:cxn>
                                <a:cxn ang="0">
                                  <a:pos x="60" y="8"/>
                                </a:cxn>
                                <a:cxn ang="0">
                                  <a:pos x="47" y="0"/>
                                </a:cxn>
                              </a:cxnLst>
                              <a:rect l="0" t="0" r="r" b="b"/>
                              <a:pathLst>
                                <a:path w="68" h="67">
                                  <a:moveTo>
                                    <a:pt x="47" y="0"/>
                                  </a:moveTo>
                                  <a:lnTo>
                                    <a:pt x="21" y="0"/>
                                  </a:lnTo>
                                  <a:lnTo>
                                    <a:pt x="9" y="8"/>
                                  </a:lnTo>
                                  <a:lnTo>
                                    <a:pt x="4" y="17"/>
                                  </a:lnTo>
                                  <a:lnTo>
                                    <a:pt x="0" y="29"/>
                                  </a:lnTo>
                                  <a:lnTo>
                                    <a:pt x="4" y="42"/>
                                  </a:lnTo>
                                  <a:lnTo>
                                    <a:pt x="9" y="55"/>
                                  </a:lnTo>
                                  <a:lnTo>
                                    <a:pt x="21" y="63"/>
                                  </a:lnTo>
                                  <a:lnTo>
                                    <a:pt x="34" y="67"/>
                                  </a:lnTo>
                                  <a:lnTo>
                                    <a:pt x="47" y="63"/>
                                  </a:lnTo>
                                  <a:lnTo>
                                    <a:pt x="60" y="59"/>
                                  </a:lnTo>
                                  <a:lnTo>
                                    <a:pt x="64" y="46"/>
                                  </a:lnTo>
                                  <a:lnTo>
                                    <a:pt x="68" y="34"/>
                                  </a:lnTo>
                                  <a:lnTo>
                                    <a:pt x="64" y="21"/>
                                  </a:lnTo>
                                  <a:lnTo>
                                    <a:pt x="60" y="8"/>
                                  </a:lnTo>
                                  <a:lnTo>
                                    <a:pt x="47" y="0"/>
                                  </a:lnTo>
                                  <a:close/>
                                </a:path>
                              </a:pathLst>
                            </a:custGeom>
                            <a:solidFill>
                              <a:srgbClr val="D70000"/>
                            </a:solidFill>
                            <a:ln w="9525">
                              <a:noFill/>
                              <a:round/>
                              <a:headEnd/>
                              <a:tailEnd/>
                            </a:ln>
                          </p:spPr>
                          <p:txBody>
                            <a:bodyPr/>
                            <a:lstStyle/>
                            <a:p>
                              <a:endParaRPr lang="en-US"/>
                            </a:p>
                          </p:txBody>
                        </p:sp>
                        <p:sp>
                          <p:nvSpPr>
                            <p:cNvPr id="266913" name="Freeform 673"/>
                            <p:cNvSpPr>
                              <a:spLocks/>
                            </p:cNvSpPr>
                            <p:nvPr/>
                          </p:nvSpPr>
                          <p:spPr bwMode="auto">
                            <a:xfrm>
                              <a:off x="978" y="1014"/>
                              <a:ext cx="60" cy="59"/>
                            </a:xfrm>
                            <a:custGeom>
                              <a:avLst/>
                              <a:gdLst/>
                              <a:ahLst/>
                              <a:cxnLst>
                                <a:cxn ang="0">
                                  <a:pos x="43" y="0"/>
                                </a:cxn>
                                <a:cxn ang="0">
                                  <a:pos x="17" y="0"/>
                                </a:cxn>
                                <a:cxn ang="0">
                                  <a:pos x="9" y="9"/>
                                </a:cxn>
                                <a:cxn ang="0">
                                  <a:pos x="5" y="17"/>
                                </a:cxn>
                                <a:cxn ang="0">
                                  <a:pos x="0" y="30"/>
                                </a:cxn>
                                <a:cxn ang="0">
                                  <a:pos x="5" y="38"/>
                                </a:cxn>
                                <a:cxn ang="0">
                                  <a:pos x="9" y="51"/>
                                </a:cxn>
                                <a:cxn ang="0">
                                  <a:pos x="17" y="55"/>
                                </a:cxn>
                                <a:cxn ang="0">
                                  <a:pos x="30" y="59"/>
                                </a:cxn>
                                <a:cxn ang="0">
                                  <a:pos x="43" y="55"/>
                                </a:cxn>
                                <a:cxn ang="0">
                                  <a:pos x="52" y="51"/>
                                </a:cxn>
                                <a:cxn ang="0">
                                  <a:pos x="56" y="38"/>
                                </a:cxn>
                                <a:cxn ang="0">
                                  <a:pos x="60" y="30"/>
                                </a:cxn>
                                <a:cxn ang="0">
                                  <a:pos x="56" y="17"/>
                                </a:cxn>
                                <a:cxn ang="0">
                                  <a:pos x="43" y="0"/>
                                </a:cxn>
                              </a:cxnLst>
                              <a:rect l="0" t="0" r="r" b="b"/>
                              <a:pathLst>
                                <a:path w="60" h="59">
                                  <a:moveTo>
                                    <a:pt x="43" y="0"/>
                                  </a:moveTo>
                                  <a:lnTo>
                                    <a:pt x="17" y="0"/>
                                  </a:lnTo>
                                  <a:lnTo>
                                    <a:pt x="9" y="9"/>
                                  </a:lnTo>
                                  <a:lnTo>
                                    <a:pt x="5" y="17"/>
                                  </a:lnTo>
                                  <a:lnTo>
                                    <a:pt x="0" y="30"/>
                                  </a:lnTo>
                                  <a:lnTo>
                                    <a:pt x="5" y="38"/>
                                  </a:lnTo>
                                  <a:lnTo>
                                    <a:pt x="9" y="51"/>
                                  </a:lnTo>
                                  <a:lnTo>
                                    <a:pt x="17" y="55"/>
                                  </a:lnTo>
                                  <a:lnTo>
                                    <a:pt x="30" y="59"/>
                                  </a:lnTo>
                                  <a:lnTo>
                                    <a:pt x="43" y="55"/>
                                  </a:lnTo>
                                  <a:lnTo>
                                    <a:pt x="52" y="51"/>
                                  </a:lnTo>
                                  <a:lnTo>
                                    <a:pt x="56" y="38"/>
                                  </a:lnTo>
                                  <a:lnTo>
                                    <a:pt x="60" y="30"/>
                                  </a:lnTo>
                                  <a:lnTo>
                                    <a:pt x="56" y="17"/>
                                  </a:lnTo>
                                  <a:lnTo>
                                    <a:pt x="43" y="0"/>
                                  </a:lnTo>
                                  <a:close/>
                                </a:path>
                              </a:pathLst>
                            </a:custGeom>
                            <a:solidFill>
                              <a:srgbClr val="E50000"/>
                            </a:solidFill>
                            <a:ln w="9525">
                              <a:noFill/>
                              <a:round/>
                              <a:headEnd/>
                              <a:tailEnd/>
                            </a:ln>
                          </p:spPr>
                          <p:txBody>
                            <a:bodyPr/>
                            <a:lstStyle/>
                            <a:p>
                              <a:endParaRPr lang="en-US"/>
                            </a:p>
                          </p:txBody>
                        </p:sp>
                        <p:sp>
                          <p:nvSpPr>
                            <p:cNvPr id="266914" name="Freeform 674"/>
                            <p:cNvSpPr>
                              <a:spLocks/>
                            </p:cNvSpPr>
                            <p:nvPr/>
                          </p:nvSpPr>
                          <p:spPr bwMode="auto">
                            <a:xfrm>
                              <a:off x="987" y="1023"/>
                              <a:ext cx="43" cy="42"/>
                            </a:xfrm>
                            <a:custGeom>
                              <a:avLst/>
                              <a:gdLst/>
                              <a:ahLst/>
                              <a:cxnLst>
                                <a:cxn ang="0">
                                  <a:pos x="30" y="0"/>
                                </a:cxn>
                                <a:cxn ang="0">
                                  <a:pos x="13" y="0"/>
                                </a:cxn>
                                <a:cxn ang="0">
                                  <a:pos x="0" y="12"/>
                                </a:cxn>
                                <a:cxn ang="0">
                                  <a:pos x="0" y="29"/>
                                </a:cxn>
                                <a:cxn ang="0">
                                  <a:pos x="13" y="42"/>
                                </a:cxn>
                                <a:cxn ang="0">
                                  <a:pos x="30" y="42"/>
                                </a:cxn>
                                <a:cxn ang="0">
                                  <a:pos x="43" y="29"/>
                                </a:cxn>
                                <a:cxn ang="0">
                                  <a:pos x="43" y="12"/>
                                </a:cxn>
                                <a:cxn ang="0">
                                  <a:pos x="30" y="0"/>
                                </a:cxn>
                              </a:cxnLst>
                              <a:rect l="0" t="0" r="r" b="b"/>
                              <a:pathLst>
                                <a:path w="43" h="42">
                                  <a:moveTo>
                                    <a:pt x="30" y="0"/>
                                  </a:moveTo>
                                  <a:lnTo>
                                    <a:pt x="13" y="0"/>
                                  </a:lnTo>
                                  <a:lnTo>
                                    <a:pt x="0" y="12"/>
                                  </a:lnTo>
                                  <a:lnTo>
                                    <a:pt x="0" y="29"/>
                                  </a:lnTo>
                                  <a:lnTo>
                                    <a:pt x="13" y="42"/>
                                  </a:lnTo>
                                  <a:lnTo>
                                    <a:pt x="30" y="42"/>
                                  </a:lnTo>
                                  <a:lnTo>
                                    <a:pt x="43" y="29"/>
                                  </a:lnTo>
                                  <a:lnTo>
                                    <a:pt x="43" y="12"/>
                                  </a:lnTo>
                                  <a:lnTo>
                                    <a:pt x="30" y="0"/>
                                  </a:lnTo>
                                  <a:close/>
                                </a:path>
                              </a:pathLst>
                            </a:custGeom>
                            <a:solidFill>
                              <a:srgbClr val="F00000"/>
                            </a:solidFill>
                            <a:ln w="9525">
                              <a:noFill/>
                              <a:round/>
                              <a:headEnd/>
                              <a:tailEnd/>
                            </a:ln>
                          </p:spPr>
                          <p:txBody>
                            <a:bodyPr/>
                            <a:lstStyle/>
                            <a:p>
                              <a:endParaRPr lang="en-US"/>
                            </a:p>
                          </p:txBody>
                        </p:sp>
                        <p:sp>
                          <p:nvSpPr>
                            <p:cNvPr id="266915" name="Freeform 675"/>
                            <p:cNvSpPr>
                              <a:spLocks/>
                            </p:cNvSpPr>
                            <p:nvPr/>
                          </p:nvSpPr>
                          <p:spPr bwMode="auto">
                            <a:xfrm>
                              <a:off x="995" y="1031"/>
                              <a:ext cx="26" cy="25"/>
                            </a:xfrm>
                            <a:custGeom>
                              <a:avLst/>
                              <a:gdLst/>
                              <a:ahLst/>
                              <a:cxnLst>
                                <a:cxn ang="0">
                                  <a:pos x="17" y="0"/>
                                </a:cxn>
                                <a:cxn ang="0">
                                  <a:pos x="9" y="0"/>
                                </a:cxn>
                                <a:cxn ang="0">
                                  <a:pos x="0" y="4"/>
                                </a:cxn>
                                <a:cxn ang="0">
                                  <a:pos x="0" y="17"/>
                                </a:cxn>
                                <a:cxn ang="0">
                                  <a:pos x="9" y="25"/>
                                </a:cxn>
                                <a:cxn ang="0">
                                  <a:pos x="17" y="25"/>
                                </a:cxn>
                                <a:cxn ang="0">
                                  <a:pos x="26" y="17"/>
                                </a:cxn>
                                <a:cxn ang="0">
                                  <a:pos x="26" y="8"/>
                                </a:cxn>
                                <a:cxn ang="0">
                                  <a:pos x="17" y="0"/>
                                </a:cxn>
                              </a:cxnLst>
                              <a:rect l="0" t="0" r="r" b="b"/>
                              <a:pathLst>
                                <a:path w="26" h="25">
                                  <a:moveTo>
                                    <a:pt x="17" y="0"/>
                                  </a:moveTo>
                                  <a:lnTo>
                                    <a:pt x="9" y="0"/>
                                  </a:lnTo>
                                  <a:lnTo>
                                    <a:pt x="0" y="4"/>
                                  </a:lnTo>
                                  <a:lnTo>
                                    <a:pt x="0" y="17"/>
                                  </a:lnTo>
                                  <a:lnTo>
                                    <a:pt x="9" y="25"/>
                                  </a:lnTo>
                                  <a:lnTo>
                                    <a:pt x="17" y="25"/>
                                  </a:lnTo>
                                  <a:lnTo>
                                    <a:pt x="26" y="17"/>
                                  </a:lnTo>
                                  <a:lnTo>
                                    <a:pt x="26" y="8"/>
                                  </a:lnTo>
                                  <a:lnTo>
                                    <a:pt x="17" y="0"/>
                                  </a:lnTo>
                                  <a:close/>
                                </a:path>
                              </a:pathLst>
                            </a:custGeom>
                            <a:solidFill>
                              <a:srgbClr val="F70000"/>
                            </a:solidFill>
                            <a:ln w="9525">
                              <a:noFill/>
                              <a:round/>
                              <a:headEnd/>
                              <a:tailEnd/>
                            </a:ln>
                          </p:spPr>
                          <p:txBody>
                            <a:bodyPr/>
                            <a:lstStyle/>
                            <a:p>
                              <a:endParaRPr lang="en-US"/>
                            </a:p>
                          </p:txBody>
                        </p:sp>
                        <p:sp>
                          <p:nvSpPr>
                            <p:cNvPr id="266916" name="Freeform 676"/>
                            <p:cNvSpPr>
                              <a:spLocks/>
                            </p:cNvSpPr>
                            <p:nvPr/>
                          </p:nvSpPr>
                          <p:spPr bwMode="auto">
                            <a:xfrm>
                              <a:off x="1004" y="1039"/>
                              <a:ext cx="8" cy="9"/>
                            </a:xfrm>
                            <a:custGeom>
                              <a:avLst/>
                              <a:gdLst/>
                              <a:ahLst/>
                              <a:cxnLst>
                                <a:cxn ang="0">
                                  <a:pos x="8" y="0"/>
                                </a:cxn>
                                <a:cxn ang="0">
                                  <a:pos x="4" y="0"/>
                                </a:cxn>
                                <a:cxn ang="0">
                                  <a:pos x="0" y="0"/>
                                </a:cxn>
                                <a:cxn ang="0">
                                  <a:pos x="0" y="5"/>
                                </a:cxn>
                                <a:cxn ang="0">
                                  <a:pos x="0" y="9"/>
                                </a:cxn>
                                <a:cxn ang="0">
                                  <a:pos x="4" y="9"/>
                                </a:cxn>
                                <a:cxn ang="0">
                                  <a:pos x="8" y="5"/>
                                </a:cxn>
                                <a:cxn ang="0">
                                  <a:pos x="8" y="0"/>
                                </a:cxn>
                              </a:cxnLst>
                              <a:rect l="0" t="0" r="r" b="b"/>
                              <a:pathLst>
                                <a:path w="8" h="9">
                                  <a:moveTo>
                                    <a:pt x="8" y="0"/>
                                  </a:moveTo>
                                  <a:lnTo>
                                    <a:pt x="4" y="0"/>
                                  </a:lnTo>
                                  <a:lnTo>
                                    <a:pt x="0" y="0"/>
                                  </a:lnTo>
                                  <a:lnTo>
                                    <a:pt x="0" y="5"/>
                                  </a:lnTo>
                                  <a:lnTo>
                                    <a:pt x="0" y="9"/>
                                  </a:lnTo>
                                  <a:lnTo>
                                    <a:pt x="4" y="9"/>
                                  </a:lnTo>
                                  <a:lnTo>
                                    <a:pt x="8" y="5"/>
                                  </a:lnTo>
                                  <a:lnTo>
                                    <a:pt x="8" y="0"/>
                                  </a:lnTo>
                                  <a:close/>
                                </a:path>
                              </a:pathLst>
                            </a:custGeom>
                            <a:solidFill>
                              <a:srgbClr val="FC0000"/>
                            </a:solidFill>
                            <a:ln w="9525">
                              <a:noFill/>
                              <a:round/>
                              <a:headEnd/>
                              <a:tailEnd/>
                            </a:ln>
                          </p:spPr>
                          <p:txBody>
                            <a:bodyPr/>
                            <a:lstStyle/>
                            <a:p>
                              <a:endParaRPr lang="en-US"/>
                            </a:p>
                          </p:txBody>
                        </p:sp>
                      </p:grpSp>
                      <p:sp>
                        <p:nvSpPr>
                          <p:cNvPr id="266917" name="Freeform 677"/>
                          <p:cNvSpPr>
                            <a:spLocks/>
                          </p:cNvSpPr>
                          <p:nvPr/>
                        </p:nvSpPr>
                        <p:spPr bwMode="auto">
                          <a:xfrm>
                            <a:off x="927" y="963"/>
                            <a:ext cx="171" cy="169"/>
                          </a:xfrm>
                          <a:custGeom>
                            <a:avLst/>
                            <a:gdLst/>
                            <a:ahLst/>
                            <a:cxnLst>
                              <a:cxn ang="0">
                                <a:pos x="120" y="5"/>
                              </a:cxn>
                              <a:cxn ang="0">
                                <a:pos x="85" y="0"/>
                              </a:cxn>
                              <a:cxn ang="0">
                                <a:pos x="56" y="5"/>
                              </a:cxn>
                              <a:cxn ang="0">
                                <a:pos x="26" y="22"/>
                              </a:cxn>
                              <a:cxn ang="0">
                                <a:pos x="8" y="47"/>
                              </a:cxn>
                              <a:cxn ang="0">
                                <a:pos x="0" y="81"/>
                              </a:cxn>
                              <a:cxn ang="0">
                                <a:pos x="4" y="110"/>
                              </a:cxn>
                              <a:cxn ang="0">
                                <a:pos x="26" y="140"/>
                              </a:cxn>
                              <a:cxn ang="0">
                                <a:pos x="51" y="161"/>
                              </a:cxn>
                              <a:cxn ang="0">
                                <a:pos x="85" y="169"/>
                              </a:cxn>
                              <a:cxn ang="0">
                                <a:pos x="115" y="161"/>
                              </a:cxn>
                              <a:cxn ang="0">
                                <a:pos x="145" y="144"/>
                              </a:cxn>
                              <a:cxn ang="0">
                                <a:pos x="163" y="114"/>
                              </a:cxn>
                              <a:cxn ang="0">
                                <a:pos x="171" y="81"/>
                              </a:cxn>
                              <a:cxn ang="0">
                                <a:pos x="167" y="51"/>
                              </a:cxn>
                              <a:cxn ang="0">
                                <a:pos x="150" y="26"/>
                              </a:cxn>
                              <a:cxn ang="0">
                                <a:pos x="120" y="5"/>
                              </a:cxn>
                            </a:cxnLst>
                            <a:rect l="0" t="0" r="r" b="b"/>
                            <a:pathLst>
                              <a:path w="171" h="169">
                                <a:moveTo>
                                  <a:pt x="120" y="5"/>
                                </a:moveTo>
                                <a:lnTo>
                                  <a:pt x="85" y="0"/>
                                </a:lnTo>
                                <a:lnTo>
                                  <a:pt x="56" y="5"/>
                                </a:lnTo>
                                <a:lnTo>
                                  <a:pt x="26" y="22"/>
                                </a:lnTo>
                                <a:lnTo>
                                  <a:pt x="8" y="47"/>
                                </a:lnTo>
                                <a:lnTo>
                                  <a:pt x="0" y="81"/>
                                </a:lnTo>
                                <a:lnTo>
                                  <a:pt x="4" y="110"/>
                                </a:lnTo>
                                <a:lnTo>
                                  <a:pt x="26" y="140"/>
                                </a:lnTo>
                                <a:lnTo>
                                  <a:pt x="51" y="161"/>
                                </a:lnTo>
                                <a:lnTo>
                                  <a:pt x="85" y="169"/>
                                </a:lnTo>
                                <a:lnTo>
                                  <a:pt x="115" y="161"/>
                                </a:lnTo>
                                <a:lnTo>
                                  <a:pt x="145" y="144"/>
                                </a:lnTo>
                                <a:lnTo>
                                  <a:pt x="163" y="114"/>
                                </a:lnTo>
                                <a:lnTo>
                                  <a:pt x="171" y="81"/>
                                </a:lnTo>
                                <a:lnTo>
                                  <a:pt x="167" y="51"/>
                                </a:lnTo>
                                <a:lnTo>
                                  <a:pt x="150" y="26"/>
                                </a:lnTo>
                                <a:lnTo>
                                  <a:pt x="120" y="5"/>
                                </a:lnTo>
                                <a:close/>
                              </a:path>
                            </a:pathLst>
                          </a:custGeom>
                          <a:noFill/>
                          <a:ln w="6350">
                            <a:solidFill>
                              <a:srgbClr val="000000"/>
                            </a:solidFill>
                            <a:prstDash val="solid"/>
                            <a:round/>
                            <a:headEnd/>
                            <a:tailEnd/>
                          </a:ln>
                        </p:spPr>
                        <p:txBody>
                          <a:bodyPr/>
                          <a:lstStyle/>
                          <a:p>
                            <a:endParaRPr lang="en-US"/>
                          </a:p>
                        </p:txBody>
                      </p:sp>
                    </p:grpSp>
                    <p:grpSp>
                      <p:nvGrpSpPr>
                        <p:cNvPr id="266735" name="Group 678"/>
                        <p:cNvGrpSpPr>
                          <a:grpSpLocks/>
                        </p:cNvGrpSpPr>
                        <p:nvPr/>
                      </p:nvGrpSpPr>
                      <p:grpSpPr bwMode="auto">
                        <a:xfrm>
                          <a:off x="1034" y="1023"/>
                          <a:ext cx="171" cy="168"/>
                          <a:chOff x="1034" y="1023"/>
                          <a:chExt cx="171" cy="168"/>
                        </a:xfrm>
                      </p:grpSpPr>
                      <p:grpSp>
                        <p:nvGrpSpPr>
                          <p:cNvPr id="266736" name="Group 679"/>
                          <p:cNvGrpSpPr>
                            <a:grpSpLocks/>
                          </p:cNvGrpSpPr>
                          <p:nvPr/>
                        </p:nvGrpSpPr>
                        <p:grpSpPr bwMode="auto">
                          <a:xfrm>
                            <a:off x="1034" y="1023"/>
                            <a:ext cx="171" cy="168"/>
                            <a:chOff x="1034" y="1023"/>
                            <a:chExt cx="171" cy="168"/>
                          </a:xfrm>
                        </p:grpSpPr>
                        <p:sp>
                          <p:nvSpPr>
                            <p:cNvPr id="266920" name="Freeform 680"/>
                            <p:cNvSpPr>
                              <a:spLocks/>
                            </p:cNvSpPr>
                            <p:nvPr/>
                          </p:nvSpPr>
                          <p:spPr bwMode="auto">
                            <a:xfrm>
                              <a:off x="1034" y="1023"/>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0"/>
                                </a:cxn>
                                <a:cxn ang="0">
                                  <a:pos x="141" y="143"/>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0"/>
                                  </a:lnTo>
                                  <a:lnTo>
                                    <a:pt x="141" y="143"/>
                                  </a:lnTo>
                                  <a:lnTo>
                                    <a:pt x="163" y="118"/>
                                  </a:lnTo>
                                  <a:lnTo>
                                    <a:pt x="171" y="84"/>
                                  </a:lnTo>
                                  <a:lnTo>
                                    <a:pt x="163" y="54"/>
                                  </a:lnTo>
                                  <a:lnTo>
                                    <a:pt x="145" y="25"/>
                                  </a:lnTo>
                                  <a:lnTo>
                                    <a:pt x="120" y="8"/>
                                  </a:lnTo>
                                  <a:close/>
                                </a:path>
                              </a:pathLst>
                            </a:custGeom>
                            <a:solidFill>
                              <a:srgbClr val="172F76"/>
                            </a:solidFill>
                            <a:ln w="9525">
                              <a:noFill/>
                              <a:round/>
                              <a:headEnd/>
                              <a:tailEnd/>
                            </a:ln>
                          </p:spPr>
                          <p:txBody>
                            <a:bodyPr/>
                            <a:lstStyle/>
                            <a:p>
                              <a:endParaRPr lang="en-US"/>
                            </a:p>
                          </p:txBody>
                        </p:sp>
                        <p:sp>
                          <p:nvSpPr>
                            <p:cNvPr id="266921" name="Freeform 681"/>
                            <p:cNvSpPr>
                              <a:spLocks/>
                            </p:cNvSpPr>
                            <p:nvPr/>
                          </p:nvSpPr>
                          <p:spPr bwMode="auto">
                            <a:xfrm>
                              <a:off x="1034" y="1027"/>
                              <a:ext cx="158" cy="152"/>
                            </a:xfrm>
                            <a:custGeom>
                              <a:avLst/>
                              <a:gdLst/>
                              <a:ahLst/>
                              <a:cxnLst>
                                <a:cxn ang="0">
                                  <a:pos x="111" y="4"/>
                                </a:cxn>
                                <a:cxn ang="0">
                                  <a:pos x="81" y="0"/>
                                </a:cxn>
                                <a:cxn ang="0">
                                  <a:pos x="51" y="4"/>
                                </a:cxn>
                                <a:cxn ang="0">
                                  <a:pos x="26" y="21"/>
                                </a:cxn>
                                <a:cxn ang="0">
                                  <a:pos x="4" y="46"/>
                                </a:cxn>
                                <a:cxn ang="0">
                                  <a:pos x="0" y="76"/>
                                </a:cxn>
                                <a:cxn ang="0">
                                  <a:pos x="4" y="105"/>
                                </a:cxn>
                                <a:cxn ang="0">
                                  <a:pos x="21" y="131"/>
                                </a:cxn>
                                <a:cxn ang="0">
                                  <a:pos x="47" y="147"/>
                                </a:cxn>
                                <a:cxn ang="0">
                                  <a:pos x="77" y="152"/>
                                </a:cxn>
                                <a:cxn ang="0">
                                  <a:pos x="107" y="147"/>
                                </a:cxn>
                                <a:cxn ang="0">
                                  <a:pos x="133" y="131"/>
                                </a:cxn>
                                <a:cxn ang="0">
                                  <a:pos x="154" y="105"/>
                                </a:cxn>
                                <a:cxn ang="0">
                                  <a:pos x="158" y="76"/>
                                </a:cxn>
                                <a:cxn ang="0">
                                  <a:pos x="154" y="46"/>
                                </a:cxn>
                                <a:cxn ang="0">
                                  <a:pos x="137" y="21"/>
                                </a:cxn>
                                <a:cxn ang="0">
                                  <a:pos x="111" y="4"/>
                                </a:cxn>
                              </a:cxnLst>
                              <a:rect l="0" t="0" r="r" b="b"/>
                              <a:pathLst>
                                <a:path w="158" h="152">
                                  <a:moveTo>
                                    <a:pt x="111" y="4"/>
                                  </a:moveTo>
                                  <a:lnTo>
                                    <a:pt x="81" y="0"/>
                                  </a:lnTo>
                                  <a:lnTo>
                                    <a:pt x="51" y="4"/>
                                  </a:lnTo>
                                  <a:lnTo>
                                    <a:pt x="26" y="21"/>
                                  </a:lnTo>
                                  <a:lnTo>
                                    <a:pt x="4" y="46"/>
                                  </a:lnTo>
                                  <a:lnTo>
                                    <a:pt x="0" y="76"/>
                                  </a:lnTo>
                                  <a:lnTo>
                                    <a:pt x="4" y="105"/>
                                  </a:lnTo>
                                  <a:lnTo>
                                    <a:pt x="21" y="131"/>
                                  </a:lnTo>
                                  <a:lnTo>
                                    <a:pt x="47" y="147"/>
                                  </a:lnTo>
                                  <a:lnTo>
                                    <a:pt x="77" y="152"/>
                                  </a:lnTo>
                                  <a:lnTo>
                                    <a:pt x="107" y="147"/>
                                  </a:lnTo>
                                  <a:lnTo>
                                    <a:pt x="133" y="131"/>
                                  </a:lnTo>
                                  <a:lnTo>
                                    <a:pt x="154" y="105"/>
                                  </a:lnTo>
                                  <a:lnTo>
                                    <a:pt x="158" y="76"/>
                                  </a:lnTo>
                                  <a:lnTo>
                                    <a:pt x="154" y="46"/>
                                  </a:lnTo>
                                  <a:lnTo>
                                    <a:pt x="137" y="21"/>
                                  </a:lnTo>
                                  <a:lnTo>
                                    <a:pt x="111" y="4"/>
                                  </a:lnTo>
                                  <a:close/>
                                </a:path>
                              </a:pathLst>
                            </a:custGeom>
                            <a:solidFill>
                              <a:srgbClr val="18317B"/>
                            </a:solidFill>
                            <a:ln w="9525">
                              <a:noFill/>
                              <a:round/>
                              <a:headEnd/>
                              <a:tailEnd/>
                            </a:ln>
                          </p:spPr>
                          <p:txBody>
                            <a:bodyPr/>
                            <a:lstStyle/>
                            <a:p>
                              <a:endParaRPr lang="en-US"/>
                            </a:p>
                          </p:txBody>
                        </p:sp>
                        <p:sp>
                          <p:nvSpPr>
                            <p:cNvPr id="266922" name="Freeform 682"/>
                            <p:cNvSpPr>
                              <a:spLocks/>
                            </p:cNvSpPr>
                            <p:nvPr/>
                          </p:nvSpPr>
                          <p:spPr bwMode="auto">
                            <a:xfrm>
                              <a:off x="1042" y="1031"/>
                              <a:ext cx="142" cy="139"/>
                            </a:xfrm>
                            <a:custGeom>
                              <a:avLst/>
                              <a:gdLst/>
                              <a:ahLst/>
                              <a:cxnLst>
                                <a:cxn ang="0">
                                  <a:pos x="103" y="8"/>
                                </a:cxn>
                                <a:cxn ang="0">
                                  <a:pos x="73" y="0"/>
                                </a:cxn>
                                <a:cxn ang="0">
                                  <a:pos x="48" y="8"/>
                                </a:cxn>
                                <a:cxn ang="0">
                                  <a:pos x="22" y="21"/>
                                </a:cxn>
                                <a:cxn ang="0">
                                  <a:pos x="5" y="42"/>
                                </a:cxn>
                                <a:cxn ang="0">
                                  <a:pos x="0" y="72"/>
                                </a:cxn>
                                <a:cxn ang="0">
                                  <a:pos x="5" y="97"/>
                                </a:cxn>
                                <a:cxn ang="0">
                                  <a:pos x="18" y="122"/>
                                </a:cxn>
                                <a:cxn ang="0">
                                  <a:pos x="39" y="135"/>
                                </a:cxn>
                                <a:cxn ang="0">
                                  <a:pos x="69" y="139"/>
                                </a:cxn>
                                <a:cxn ang="0">
                                  <a:pos x="95" y="135"/>
                                </a:cxn>
                                <a:cxn ang="0">
                                  <a:pos x="120" y="122"/>
                                </a:cxn>
                                <a:cxn ang="0">
                                  <a:pos x="137" y="101"/>
                                </a:cxn>
                                <a:cxn ang="0">
                                  <a:pos x="142" y="72"/>
                                </a:cxn>
                                <a:cxn ang="0">
                                  <a:pos x="137" y="46"/>
                                </a:cxn>
                                <a:cxn ang="0">
                                  <a:pos x="125" y="21"/>
                                </a:cxn>
                                <a:cxn ang="0">
                                  <a:pos x="103" y="8"/>
                                </a:cxn>
                              </a:cxnLst>
                              <a:rect l="0" t="0" r="r" b="b"/>
                              <a:pathLst>
                                <a:path w="142" h="139">
                                  <a:moveTo>
                                    <a:pt x="103" y="8"/>
                                  </a:moveTo>
                                  <a:lnTo>
                                    <a:pt x="73" y="0"/>
                                  </a:lnTo>
                                  <a:lnTo>
                                    <a:pt x="48" y="8"/>
                                  </a:lnTo>
                                  <a:lnTo>
                                    <a:pt x="22" y="21"/>
                                  </a:lnTo>
                                  <a:lnTo>
                                    <a:pt x="5" y="42"/>
                                  </a:lnTo>
                                  <a:lnTo>
                                    <a:pt x="0" y="72"/>
                                  </a:lnTo>
                                  <a:lnTo>
                                    <a:pt x="5" y="97"/>
                                  </a:lnTo>
                                  <a:lnTo>
                                    <a:pt x="18" y="122"/>
                                  </a:lnTo>
                                  <a:lnTo>
                                    <a:pt x="39" y="135"/>
                                  </a:lnTo>
                                  <a:lnTo>
                                    <a:pt x="69" y="139"/>
                                  </a:lnTo>
                                  <a:lnTo>
                                    <a:pt x="95" y="135"/>
                                  </a:lnTo>
                                  <a:lnTo>
                                    <a:pt x="120" y="122"/>
                                  </a:lnTo>
                                  <a:lnTo>
                                    <a:pt x="137" y="101"/>
                                  </a:lnTo>
                                  <a:lnTo>
                                    <a:pt x="142" y="72"/>
                                  </a:lnTo>
                                  <a:lnTo>
                                    <a:pt x="137" y="46"/>
                                  </a:lnTo>
                                  <a:lnTo>
                                    <a:pt x="125" y="21"/>
                                  </a:lnTo>
                                  <a:lnTo>
                                    <a:pt x="103" y="8"/>
                                  </a:lnTo>
                                  <a:close/>
                                </a:path>
                              </a:pathLst>
                            </a:custGeom>
                            <a:solidFill>
                              <a:srgbClr val="193484"/>
                            </a:solidFill>
                            <a:ln w="9525">
                              <a:noFill/>
                              <a:round/>
                              <a:headEnd/>
                              <a:tailEnd/>
                            </a:ln>
                          </p:spPr>
                          <p:txBody>
                            <a:bodyPr/>
                            <a:lstStyle/>
                            <a:p>
                              <a:endParaRPr lang="en-US"/>
                            </a:p>
                          </p:txBody>
                        </p:sp>
                        <p:sp>
                          <p:nvSpPr>
                            <p:cNvPr id="266923" name="Freeform 683"/>
                            <p:cNvSpPr>
                              <a:spLocks/>
                            </p:cNvSpPr>
                            <p:nvPr/>
                          </p:nvSpPr>
                          <p:spPr bwMode="auto">
                            <a:xfrm>
                              <a:off x="1051" y="1039"/>
                              <a:ext cx="124" cy="123"/>
                            </a:xfrm>
                            <a:custGeom>
                              <a:avLst/>
                              <a:gdLst/>
                              <a:ahLst/>
                              <a:cxnLst>
                                <a:cxn ang="0">
                                  <a:pos x="90" y="9"/>
                                </a:cxn>
                                <a:cxn ang="0">
                                  <a:pos x="68" y="0"/>
                                </a:cxn>
                                <a:cxn ang="0">
                                  <a:pos x="43" y="5"/>
                                </a:cxn>
                                <a:cxn ang="0">
                                  <a:pos x="21" y="17"/>
                                </a:cxn>
                                <a:cxn ang="0">
                                  <a:pos x="4" y="38"/>
                                </a:cxn>
                                <a:cxn ang="0">
                                  <a:pos x="0" y="64"/>
                                </a:cxn>
                                <a:cxn ang="0">
                                  <a:pos x="4" y="85"/>
                                </a:cxn>
                                <a:cxn ang="0">
                                  <a:pos x="17" y="106"/>
                                </a:cxn>
                                <a:cxn ang="0">
                                  <a:pos x="34" y="119"/>
                                </a:cxn>
                                <a:cxn ang="0">
                                  <a:pos x="60" y="123"/>
                                </a:cxn>
                                <a:cxn ang="0">
                                  <a:pos x="86" y="119"/>
                                </a:cxn>
                                <a:cxn ang="0">
                                  <a:pos x="107" y="110"/>
                                </a:cxn>
                                <a:cxn ang="0">
                                  <a:pos x="120" y="89"/>
                                </a:cxn>
                                <a:cxn ang="0">
                                  <a:pos x="124" y="68"/>
                                </a:cxn>
                                <a:cxn ang="0">
                                  <a:pos x="120" y="43"/>
                                </a:cxn>
                                <a:cxn ang="0">
                                  <a:pos x="111" y="22"/>
                                </a:cxn>
                                <a:cxn ang="0">
                                  <a:pos x="90" y="9"/>
                                </a:cxn>
                              </a:cxnLst>
                              <a:rect l="0" t="0" r="r" b="b"/>
                              <a:pathLst>
                                <a:path w="124" h="123">
                                  <a:moveTo>
                                    <a:pt x="90" y="9"/>
                                  </a:moveTo>
                                  <a:lnTo>
                                    <a:pt x="68" y="0"/>
                                  </a:lnTo>
                                  <a:lnTo>
                                    <a:pt x="43" y="5"/>
                                  </a:lnTo>
                                  <a:lnTo>
                                    <a:pt x="21" y="17"/>
                                  </a:lnTo>
                                  <a:lnTo>
                                    <a:pt x="4" y="38"/>
                                  </a:lnTo>
                                  <a:lnTo>
                                    <a:pt x="0" y="64"/>
                                  </a:lnTo>
                                  <a:lnTo>
                                    <a:pt x="4" y="85"/>
                                  </a:lnTo>
                                  <a:lnTo>
                                    <a:pt x="17" y="106"/>
                                  </a:lnTo>
                                  <a:lnTo>
                                    <a:pt x="34" y="119"/>
                                  </a:lnTo>
                                  <a:lnTo>
                                    <a:pt x="60" y="123"/>
                                  </a:lnTo>
                                  <a:lnTo>
                                    <a:pt x="86" y="119"/>
                                  </a:lnTo>
                                  <a:lnTo>
                                    <a:pt x="107" y="110"/>
                                  </a:lnTo>
                                  <a:lnTo>
                                    <a:pt x="120" y="89"/>
                                  </a:lnTo>
                                  <a:lnTo>
                                    <a:pt x="124" y="68"/>
                                  </a:lnTo>
                                  <a:lnTo>
                                    <a:pt x="120" y="43"/>
                                  </a:lnTo>
                                  <a:lnTo>
                                    <a:pt x="111" y="22"/>
                                  </a:lnTo>
                                  <a:lnTo>
                                    <a:pt x="90" y="9"/>
                                  </a:lnTo>
                                  <a:close/>
                                </a:path>
                              </a:pathLst>
                            </a:custGeom>
                            <a:solidFill>
                              <a:srgbClr val="1C3991"/>
                            </a:solidFill>
                            <a:ln w="9525">
                              <a:noFill/>
                              <a:round/>
                              <a:headEnd/>
                              <a:tailEnd/>
                            </a:ln>
                          </p:spPr>
                          <p:txBody>
                            <a:bodyPr/>
                            <a:lstStyle/>
                            <a:p>
                              <a:endParaRPr lang="en-US"/>
                            </a:p>
                          </p:txBody>
                        </p:sp>
                        <p:sp>
                          <p:nvSpPr>
                            <p:cNvPr id="266924" name="Freeform 684"/>
                            <p:cNvSpPr>
                              <a:spLocks/>
                            </p:cNvSpPr>
                            <p:nvPr/>
                          </p:nvSpPr>
                          <p:spPr bwMode="auto">
                            <a:xfrm>
                              <a:off x="1055" y="1044"/>
                              <a:ext cx="116" cy="114"/>
                            </a:xfrm>
                            <a:custGeom>
                              <a:avLst/>
                              <a:gdLst/>
                              <a:ahLst/>
                              <a:cxnLst>
                                <a:cxn ang="0">
                                  <a:pos x="86" y="8"/>
                                </a:cxn>
                                <a:cxn ang="0">
                                  <a:pos x="64" y="0"/>
                                </a:cxn>
                                <a:cxn ang="0">
                                  <a:pos x="39" y="4"/>
                                </a:cxn>
                                <a:cxn ang="0">
                                  <a:pos x="17" y="17"/>
                                </a:cxn>
                                <a:cxn ang="0">
                                  <a:pos x="5" y="33"/>
                                </a:cxn>
                                <a:cxn ang="0">
                                  <a:pos x="0" y="59"/>
                                </a:cxn>
                                <a:cxn ang="0">
                                  <a:pos x="5" y="80"/>
                                </a:cxn>
                                <a:cxn ang="0">
                                  <a:pos x="17" y="97"/>
                                </a:cxn>
                                <a:cxn ang="0">
                                  <a:pos x="35" y="109"/>
                                </a:cxn>
                                <a:cxn ang="0">
                                  <a:pos x="56" y="114"/>
                                </a:cxn>
                                <a:cxn ang="0">
                                  <a:pos x="82" y="109"/>
                                </a:cxn>
                                <a:cxn ang="0">
                                  <a:pos x="99" y="101"/>
                                </a:cxn>
                                <a:cxn ang="0">
                                  <a:pos x="112" y="84"/>
                                </a:cxn>
                                <a:cxn ang="0">
                                  <a:pos x="116" y="63"/>
                                </a:cxn>
                                <a:cxn ang="0">
                                  <a:pos x="112" y="38"/>
                                </a:cxn>
                                <a:cxn ang="0">
                                  <a:pos x="103" y="21"/>
                                </a:cxn>
                                <a:cxn ang="0">
                                  <a:pos x="86" y="8"/>
                                </a:cxn>
                              </a:cxnLst>
                              <a:rect l="0" t="0" r="r" b="b"/>
                              <a:pathLst>
                                <a:path w="116" h="114">
                                  <a:moveTo>
                                    <a:pt x="86" y="8"/>
                                  </a:moveTo>
                                  <a:lnTo>
                                    <a:pt x="64" y="0"/>
                                  </a:lnTo>
                                  <a:lnTo>
                                    <a:pt x="39" y="4"/>
                                  </a:lnTo>
                                  <a:lnTo>
                                    <a:pt x="17" y="17"/>
                                  </a:lnTo>
                                  <a:lnTo>
                                    <a:pt x="5" y="33"/>
                                  </a:lnTo>
                                  <a:lnTo>
                                    <a:pt x="0" y="59"/>
                                  </a:lnTo>
                                  <a:lnTo>
                                    <a:pt x="5" y="80"/>
                                  </a:lnTo>
                                  <a:lnTo>
                                    <a:pt x="17" y="97"/>
                                  </a:lnTo>
                                  <a:lnTo>
                                    <a:pt x="35" y="109"/>
                                  </a:lnTo>
                                  <a:lnTo>
                                    <a:pt x="56" y="114"/>
                                  </a:lnTo>
                                  <a:lnTo>
                                    <a:pt x="82" y="109"/>
                                  </a:lnTo>
                                  <a:lnTo>
                                    <a:pt x="99" y="101"/>
                                  </a:lnTo>
                                  <a:lnTo>
                                    <a:pt x="112" y="84"/>
                                  </a:lnTo>
                                  <a:lnTo>
                                    <a:pt x="116" y="63"/>
                                  </a:lnTo>
                                  <a:lnTo>
                                    <a:pt x="112" y="38"/>
                                  </a:lnTo>
                                  <a:lnTo>
                                    <a:pt x="103" y="21"/>
                                  </a:lnTo>
                                  <a:lnTo>
                                    <a:pt x="86" y="8"/>
                                  </a:lnTo>
                                  <a:close/>
                                </a:path>
                              </a:pathLst>
                            </a:custGeom>
                            <a:solidFill>
                              <a:srgbClr val="2040A1"/>
                            </a:solidFill>
                            <a:ln w="9525">
                              <a:noFill/>
                              <a:round/>
                              <a:headEnd/>
                              <a:tailEnd/>
                            </a:ln>
                          </p:spPr>
                          <p:txBody>
                            <a:bodyPr/>
                            <a:lstStyle/>
                            <a:p>
                              <a:endParaRPr lang="en-US"/>
                            </a:p>
                          </p:txBody>
                        </p:sp>
                        <p:sp>
                          <p:nvSpPr>
                            <p:cNvPr id="266925" name="Freeform 685"/>
                            <p:cNvSpPr>
                              <a:spLocks/>
                            </p:cNvSpPr>
                            <p:nvPr/>
                          </p:nvSpPr>
                          <p:spPr bwMode="auto">
                            <a:xfrm>
                              <a:off x="1064" y="1052"/>
                              <a:ext cx="103" cy="101"/>
                            </a:xfrm>
                            <a:custGeom>
                              <a:avLst/>
                              <a:gdLst/>
                              <a:ahLst/>
                              <a:cxnLst>
                                <a:cxn ang="0">
                                  <a:pos x="73" y="4"/>
                                </a:cxn>
                                <a:cxn ang="0">
                                  <a:pos x="51" y="0"/>
                                </a:cxn>
                                <a:cxn ang="0">
                                  <a:pos x="34" y="4"/>
                                </a:cxn>
                                <a:cxn ang="0">
                                  <a:pos x="17" y="13"/>
                                </a:cxn>
                                <a:cxn ang="0">
                                  <a:pos x="4" y="30"/>
                                </a:cxn>
                                <a:cxn ang="0">
                                  <a:pos x="0" y="51"/>
                                </a:cxn>
                                <a:cxn ang="0">
                                  <a:pos x="4" y="68"/>
                                </a:cxn>
                                <a:cxn ang="0">
                                  <a:pos x="13" y="84"/>
                                </a:cxn>
                                <a:cxn ang="0">
                                  <a:pos x="30" y="97"/>
                                </a:cxn>
                                <a:cxn ang="0">
                                  <a:pos x="51" y="101"/>
                                </a:cxn>
                                <a:cxn ang="0">
                                  <a:pos x="68" y="97"/>
                                </a:cxn>
                                <a:cxn ang="0">
                                  <a:pos x="85" y="89"/>
                                </a:cxn>
                                <a:cxn ang="0">
                                  <a:pos x="98" y="72"/>
                                </a:cxn>
                                <a:cxn ang="0">
                                  <a:pos x="103" y="51"/>
                                </a:cxn>
                                <a:cxn ang="0">
                                  <a:pos x="98" y="34"/>
                                </a:cxn>
                                <a:cxn ang="0">
                                  <a:pos x="90" y="17"/>
                                </a:cxn>
                                <a:cxn ang="0">
                                  <a:pos x="73" y="4"/>
                                </a:cxn>
                              </a:cxnLst>
                              <a:rect l="0" t="0" r="r" b="b"/>
                              <a:pathLst>
                                <a:path w="103" h="101">
                                  <a:moveTo>
                                    <a:pt x="73" y="4"/>
                                  </a:moveTo>
                                  <a:lnTo>
                                    <a:pt x="51" y="0"/>
                                  </a:lnTo>
                                  <a:lnTo>
                                    <a:pt x="34" y="4"/>
                                  </a:lnTo>
                                  <a:lnTo>
                                    <a:pt x="17" y="13"/>
                                  </a:lnTo>
                                  <a:lnTo>
                                    <a:pt x="4" y="30"/>
                                  </a:lnTo>
                                  <a:lnTo>
                                    <a:pt x="0" y="51"/>
                                  </a:lnTo>
                                  <a:lnTo>
                                    <a:pt x="4" y="68"/>
                                  </a:lnTo>
                                  <a:lnTo>
                                    <a:pt x="13" y="84"/>
                                  </a:lnTo>
                                  <a:lnTo>
                                    <a:pt x="30" y="97"/>
                                  </a:lnTo>
                                  <a:lnTo>
                                    <a:pt x="51" y="101"/>
                                  </a:lnTo>
                                  <a:lnTo>
                                    <a:pt x="68" y="97"/>
                                  </a:lnTo>
                                  <a:lnTo>
                                    <a:pt x="85" y="89"/>
                                  </a:lnTo>
                                  <a:lnTo>
                                    <a:pt x="98" y="72"/>
                                  </a:lnTo>
                                  <a:lnTo>
                                    <a:pt x="103" y="51"/>
                                  </a:lnTo>
                                  <a:lnTo>
                                    <a:pt x="98" y="34"/>
                                  </a:lnTo>
                                  <a:lnTo>
                                    <a:pt x="90" y="17"/>
                                  </a:lnTo>
                                  <a:lnTo>
                                    <a:pt x="73" y="4"/>
                                  </a:lnTo>
                                  <a:close/>
                                </a:path>
                              </a:pathLst>
                            </a:custGeom>
                            <a:solidFill>
                              <a:srgbClr val="2347B4"/>
                            </a:solidFill>
                            <a:ln w="9525">
                              <a:noFill/>
                              <a:round/>
                              <a:headEnd/>
                              <a:tailEnd/>
                            </a:ln>
                          </p:spPr>
                          <p:txBody>
                            <a:bodyPr/>
                            <a:lstStyle/>
                            <a:p>
                              <a:endParaRPr lang="en-US"/>
                            </a:p>
                          </p:txBody>
                        </p:sp>
                        <p:sp>
                          <p:nvSpPr>
                            <p:cNvPr id="266926" name="Freeform 686"/>
                            <p:cNvSpPr>
                              <a:spLocks/>
                            </p:cNvSpPr>
                            <p:nvPr/>
                          </p:nvSpPr>
                          <p:spPr bwMode="auto">
                            <a:xfrm>
                              <a:off x="1068" y="1061"/>
                              <a:ext cx="90" cy="84"/>
                            </a:xfrm>
                            <a:custGeom>
                              <a:avLst/>
                              <a:gdLst/>
                              <a:ahLst/>
                              <a:cxnLst>
                                <a:cxn ang="0">
                                  <a:pos x="64" y="4"/>
                                </a:cxn>
                                <a:cxn ang="0">
                                  <a:pos x="47" y="0"/>
                                </a:cxn>
                                <a:cxn ang="0">
                                  <a:pos x="30" y="4"/>
                                </a:cxn>
                                <a:cxn ang="0">
                                  <a:pos x="17" y="12"/>
                                </a:cxn>
                                <a:cxn ang="0">
                                  <a:pos x="4" y="25"/>
                                </a:cxn>
                                <a:cxn ang="0">
                                  <a:pos x="0" y="42"/>
                                </a:cxn>
                                <a:cxn ang="0">
                                  <a:pos x="4" y="59"/>
                                </a:cxn>
                                <a:cxn ang="0">
                                  <a:pos x="13" y="71"/>
                                </a:cxn>
                                <a:cxn ang="0">
                                  <a:pos x="26" y="80"/>
                                </a:cxn>
                                <a:cxn ang="0">
                                  <a:pos x="43" y="84"/>
                                </a:cxn>
                                <a:cxn ang="0">
                                  <a:pos x="60" y="80"/>
                                </a:cxn>
                                <a:cxn ang="0">
                                  <a:pos x="73" y="71"/>
                                </a:cxn>
                                <a:cxn ang="0">
                                  <a:pos x="86" y="59"/>
                                </a:cxn>
                                <a:cxn ang="0">
                                  <a:pos x="90" y="42"/>
                                </a:cxn>
                                <a:cxn ang="0">
                                  <a:pos x="86" y="25"/>
                                </a:cxn>
                                <a:cxn ang="0">
                                  <a:pos x="77" y="12"/>
                                </a:cxn>
                                <a:cxn ang="0">
                                  <a:pos x="64" y="4"/>
                                </a:cxn>
                              </a:cxnLst>
                              <a:rect l="0" t="0" r="r" b="b"/>
                              <a:pathLst>
                                <a:path w="90" h="84">
                                  <a:moveTo>
                                    <a:pt x="64" y="4"/>
                                  </a:moveTo>
                                  <a:lnTo>
                                    <a:pt x="47" y="0"/>
                                  </a:lnTo>
                                  <a:lnTo>
                                    <a:pt x="30" y="4"/>
                                  </a:lnTo>
                                  <a:lnTo>
                                    <a:pt x="17" y="12"/>
                                  </a:lnTo>
                                  <a:lnTo>
                                    <a:pt x="4" y="25"/>
                                  </a:lnTo>
                                  <a:lnTo>
                                    <a:pt x="0" y="42"/>
                                  </a:lnTo>
                                  <a:lnTo>
                                    <a:pt x="4" y="59"/>
                                  </a:lnTo>
                                  <a:lnTo>
                                    <a:pt x="13" y="71"/>
                                  </a:lnTo>
                                  <a:lnTo>
                                    <a:pt x="26" y="80"/>
                                  </a:lnTo>
                                  <a:lnTo>
                                    <a:pt x="43" y="84"/>
                                  </a:lnTo>
                                  <a:lnTo>
                                    <a:pt x="60" y="80"/>
                                  </a:lnTo>
                                  <a:lnTo>
                                    <a:pt x="73" y="71"/>
                                  </a:lnTo>
                                  <a:lnTo>
                                    <a:pt x="86" y="59"/>
                                  </a:lnTo>
                                  <a:lnTo>
                                    <a:pt x="90" y="42"/>
                                  </a:lnTo>
                                  <a:lnTo>
                                    <a:pt x="86" y="25"/>
                                  </a:lnTo>
                                  <a:lnTo>
                                    <a:pt x="77" y="12"/>
                                  </a:lnTo>
                                  <a:lnTo>
                                    <a:pt x="64" y="4"/>
                                  </a:lnTo>
                                  <a:close/>
                                </a:path>
                              </a:pathLst>
                            </a:custGeom>
                            <a:solidFill>
                              <a:srgbClr val="274FC6"/>
                            </a:solidFill>
                            <a:ln w="9525">
                              <a:noFill/>
                              <a:round/>
                              <a:headEnd/>
                              <a:tailEnd/>
                            </a:ln>
                          </p:spPr>
                          <p:txBody>
                            <a:bodyPr/>
                            <a:lstStyle/>
                            <a:p>
                              <a:endParaRPr lang="en-US"/>
                            </a:p>
                          </p:txBody>
                        </p:sp>
                        <p:sp>
                          <p:nvSpPr>
                            <p:cNvPr id="266927" name="Freeform 687"/>
                            <p:cNvSpPr>
                              <a:spLocks/>
                            </p:cNvSpPr>
                            <p:nvPr/>
                          </p:nvSpPr>
                          <p:spPr bwMode="auto">
                            <a:xfrm>
                              <a:off x="1081" y="1069"/>
                              <a:ext cx="68" cy="67"/>
                            </a:xfrm>
                            <a:custGeom>
                              <a:avLst/>
                              <a:gdLst/>
                              <a:ahLst/>
                              <a:cxnLst>
                                <a:cxn ang="0">
                                  <a:pos x="47" y="4"/>
                                </a:cxn>
                                <a:cxn ang="0">
                                  <a:pos x="34" y="0"/>
                                </a:cxn>
                                <a:cxn ang="0">
                                  <a:pos x="21" y="4"/>
                                </a:cxn>
                                <a:cxn ang="0">
                                  <a:pos x="9" y="8"/>
                                </a:cxn>
                                <a:cxn ang="0">
                                  <a:pos x="0" y="21"/>
                                </a:cxn>
                                <a:cxn ang="0">
                                  <a:pos x="0" y="46"/>
                                </a:cxn>
                                <a:cxn ang="0">
                                  <a:pos x="9" y="59"/>
                                </a:cxn>
                                <a:cxn ang="0">
                                  <a:pos x="17" y="63"/>
                                </a:cxn>
                                <a:cxn ang="0">
                                  <a:pos x="30" y="67"/>
                                </a:cxn>
                                <a:cxn ang="0">
                                  <a:pos x="43" y="63"/>
                                </a:cxn>
                                <a:cxn ang="0">
                                  <a:pos x="56" y="59"/>
                                </a:cxn>
                                <a:cxn ang="0">
                                  <a:pos x="64" y="46"/>
                                </a:cxn>
                                <a:cxn ang="0">
                                  <a:pos x="68" y="34"/>
                                </a:cxn>
                                <a:cxn ang="0">
                                  <a:pos x="64" y="21"/>
                                </a:cxn>
                                <a:cxn ang="0">
                                  <a:pos x="60" y="8"/>
                                </a:cxn>
                                <a:cxn ang="0">
                                  <a:pos x="47" y="4"/>
                                </a:cxn>
                              </a:cxnLst>
                              <a:rect l="0" t="0" r="r" b="b"/>
                              <a:pathLst>
                                <a:path w="68" h="67">
                                  <a:moveTo>
                                    <a:pt x="47" y="4"/>
                                  </a:moveTo>
                                  <a:lnTo>
                                    <a:pt x="34" y="0"/>
                                  </a:lnTo>
                                  <a:lnTo>
                                    <a:pt x="21" y="4"/>
                                  </a:lnTo>
                                  <a:lnTo>
                                    <a:pt x="9" y="8"/>
                                  </a:lnTo>
                                  <a:lnTo>
                                    <a:pt x="0" y="21"/>
                                  </a:lnTo>
                                  <a:lnTo>
                                    <a:pt x="0" y="46"/>
                                  </a:lnTo>
                                  <a:lnTo>
                                    <a:pt x="9" y="59"/>
                                  </a:lnTo>
                                  <a:lnTo>
                                    <a:pt x="17" y="63"/>
                                  </a:lnTo>
                                  <a:lnTo>
                                    <a:pt x="30" y="67"/>
                                  </a:lnTo>
                                  <a:lnTo>
                                    <a:pt x="43" y="63"/>
                                  </a:lnTo>
                                  <a:lnTo>
                                    <a:pt x="56" y="59"/>
                                  </a:lnTo>
                                  <a:lnTo>
                                    <a:pt x="64" y="46"/>
                                  </a:lnTo>
                                  <a:lnTo>
                                    <a:pt x="68" y="34"/>
                                  </a:lnTo>
                                  <a:lnTo>
                                    <a:pt x="64" y="21"/>
                                  </a:lnTo>
                                  <a:lnTo>
                                    <a:pt x="60" y="8"/>
                                  </a:lnTo>
                                  <a:lnTo>
                                    <a:pt x="47" y="4"/>
                                  </a:lnTo>
                                  <a:close/>
                                </a:path>
                              </a:pathLst>
                            </a:custGeom>
                            <a:solidFill>
                              <a:srgbClr val="2B56D7"/>
                            </a:solidFill>
                            <a:ln w="9525">
                              <a:noFill/>
                              <a:round/>
                              <a:headEnd/>
                              <a:tailEnd/>
                            </a:ln>
                          </p:spPr>
                          <p:txBody>
                            <a:bodyPr/>
                            <a:lstStyle/>
                            <a:p>
                              <a:endParaRPr lang="en-US"/>
                            </a:p>
                          </p:txBody>
                        </p:sp>
                        <p:sp>
                          <p:nvSpPr>
                            <p:cNvPr id="266928" name="Freeform 688"/>
                            <p:cNvSpPr>
                              <a:spLocks/>
                            </p:cNvSpPr>
                            <p:nvPr/>
                          </p:nvSpPr>
                          <p:spPr bwMode="auto">
                            <a:xfrm>
                              <a:off x="1085" y="1073"/>
                              <a:ext cx="60" cy="59"/>
                            </a:xfrm>
                            <a:custGeom>
                              <a:avLst/>
                              <a:gdLst/>
                              <a:ahLst/>
                              <a:cxnLst>
                                <a:cxn ang="0">
                                  <a:pos x="43" y="4"/>
                                </a:cxn>
                                <a:cxn ang="0">
                                  <a:pos x="30" y="0"/>
                                </a:cxn>
                                <a:cxn ang="0">
                                  <a:pos x="17" y="4"/>
                                </a:cxn>
                                <a:cxn ang="0">
                                  <a:pos x="0" y="17"/>
                                </a:cxn>
                                <a:cxn ang="0">
                                  <a:pos x="0" y="42"/>
                                </a:cxn>
                                <a:cxn ang="0">
                                  <a:pos x="9" y="51"/>
                                </a:cxn>
                                <a:cxn ang="0">
                                  <a:pos x="17" y="55"/>
                                </a:cxn>
                                <a:cxn ang="0">
                                  <a:pos x="30" y="59"/>
                                </a:cxn>
                                <a:cxn ang="0">
                                  <a:pos x="39" y="55"/>
                                </a:cxn>
                                <a:cxn ang="0">
                                  <a:pos x="52" y="51"/>
                                </a:cxn>
                                <a:cxn ang="0">
                                  <a:pos x="56" y="42"/>
                                </a:cxn>
                                <a:cxn ang="0">
                                  <a:pos x="60" y="30"/>
                                </a:cxn>
                                <a:cxn ang="0">
                                  <a:pos x="56" y="17"/>
                                </a:cxn>
                                <a:cxn ang="0">
                                  <a:pos x="52" y="9"/>
                                </a:cxn>
                                <a:cxn ang="0">
                                  <a:pos x="43" y="4"/>
                                </a:cxn>
                              </a:cxnLst>
                              <a:rect l="0" t="0" r="r" b="b"/>
                              <a:pathLst>
                                <a:path w="60" h="59">
                                  <a:moveTo>
                                    <a:pt x="43" y="4"/>
                                  </a:moveTo>
                                  <a:lnTo>
                                    <a:pt x="30" y="0"/>
                                  </a:lnTo>
                                  <a:lnTo>
                                    <a:pt x="17" y="4"/>
                                  </a:lnTo>
                                  <a:lnTo>
                                    <a:pt x="0" y="17"/>
                                  </a:lnTo>
                                  <a:lnTo>
                                    <a:pt x="0" y="42"/>
                                  </a:lnTo>
                                  <a:lnTo>
                                    <a:pt x="9" y="51"/>
                                  </a:lnTo>
                                  <a:lnTo>
                                    <a:pt x="17" y="55"/>
                                  </a:lnTo>
                                  <a:lnTo>
                                    <a:pt x="30" y="59"/>
                                  </a:lnTo>
                                  <a:lnTo>
                                    <a:pt x="39" y="55"/>
                                  </a:lnTo>
                                  <a:lnTo>
                                    <a:pt x="52" y="51"/>
                                  </a:lnTo>
                                  <a:lnTo>
                                    <a:pt x="56" y="42"/>
                                  </a:lnTo>
                                  <a:lnTo>
                                    <a:pt x="60" y="30"/>
                                  </a:lnTo>
                                  <a:lnTo>
                                    <a:pt x="56" y="17"/>
                                  </a:lnTo>
                                  <a:lnTo>
                                    <a:pt x="52" y="9"/>
                                  </a:lnTo>
                                  <a:lnTo>
                                    <a:pt x="43" y="4"/>
                                  </a:lnTo>
                                  <a:close/>
                                </a:path>
                              </a:pathLst>
                            </a:custGeom>
                            <a:solidFill>
                              <a:srgbClr val="2D5BE5"/>
                            </a:solidFill>
                            <a:ln w="9525">
                              <a:noFill/>
                              <a:round/>
                              <a:headEnd/>
                              <a:tailEnd/>
                            </a:ln>
                          </p:spPr>
                          <p:txBody>
                            <a:bodyPr/>
                            <a:lstStyle/>
                            <a:p>
                              <a:endParaRPr lang="en-US"/>
                            </a:p>
                          </p:txBody>
                        </p:sp>
                        <p:sp>
                          <p:nvSpPr>
                            <p:cNvPr id="266929" name="Freeform 689"/>
                            <p:cNvSpPr>
                              <a:spLocks/>
                            </p:cNvSpPr>
                            <p:nvPr/>
                          </p:nvSpPr>
                          <p:spPr bwMode="auto">
                            <a:xfrm>
                              <a:off x="1094" y="1082"/>
                              <a:ext cx="43" cy="42"/>
                            </a:xfrm>
                            <a:custGeom>
                              <a:avLst/>
                              <a:gdLst/>
                              <a:ahLst/>
                              <a:cxnLst>
                                <a:cxn ang="0">
                                  <a:pos x="30" y="0"/>
                                </a:cxn>
                                <a:cxn ang="0">
                                  <a:pos x="13" y="0"/>
                                </a:cxn>
                                <a:cxn ang="0">
                                  <a:pos x="0" y="12"/>
                                </a:cxn>
                                <a:cxn ang="0">
                                  <a:pos x="0" y="29"/>
                                </a:cxn>
                                <a:cxn ang="0">
                                  <a:pos x="13" y="42"/>
                                </a:cxn>
                                <a:cxn ang="0">
                                  <a:pos x="30" y="42"/>
                                </a:cxn>
                                <a:cxn ang="0">
                                  <a:pos x="43" y="29"/>
                                </a:cxn>
                                <a:cxn ang="0">
                                  <a:pos x="43" y="12"/>
                                </a:cxn>
                                <a:cxn ang="0">
                                  <a:pos x="30" y="0"/>
                                </a:cxn>
                              </a:cxnLst>
                              <a:rect l="0" t="0" r="r" b="b"/>
                              <a:pathLst>
                                <a:path w="43" h="42">
                                  <a:moveTo>
                                    <a:pt x="30" y="0"/>
                                  </a:moveTo>
                                  <a:lnTo>
                                    <a:pt x="13" y="0"/>
                                  </a:lnTo>
                                  <a:lnTo>
                                    <a:pt x="0" y="12"/>
                                  </a:lnTo>
                                  <a:lnTo>
                                    <a:pt x="0" y="29"/>
                                  </a:lnTo>
                                  <a:lnTo>
                                    <a:pt x="13" y="42"/>
                                  </a:lnTo>
                                  <a:lnTo>
                                    <a:pt x="30" y="42"/>
                                  </a:lnTo>
                                  <a:lnTo>
                                    <a:pt x="43" y="29"/>
                                  </a:lnTo>
                                  <a:lnTo>
                                    <a:pt x="43" y="12"/>
                                  </a:lnTo>
                                  <a:lnTo>
                                    <a:pt x="30" y="0"/>
                                  </a:lnTo>
                                  <a:close/>
                                </a:path>
                              </a:pathLst>
                            </a:custGeom>
                            <a:solidFill>
                              <a:srgbClr val="2F60F0"/>
                            </a:solidFill>
                            <a:ln w="9525">
                              <a:noFill/>
                              <a:round/>
                              <a:headEnd/>
                              <a:tailEnd/>
                            </a:ln>
                          </p:spPr>
                          <p:txBody>
                            <a:bodyPr/>
                            <a:lstStyle/>
                            <a:p>
                              <a:endParaRPr lang="en-US"/>
                            </a:p>
                          </p:txBody>
                        </p:sp>
                        <p:sp>
                          <p:nvSpPr>
                            <p:cNvPr id="266930" name="Freeform 690"/>
                            <p:cNvSpPr>
                              <a:spLocks/>
                            </p:cNvSpPr>
                            <p:nvPr/>
                          </p:nvSpPr>
                          <p:spPr bwMode="auto">
                            <a:xfrm>
                              <a:off x="1102" y="1090"/>
                              <a:ext cx="26" cy="25"/>
                            </a:xfrm>
                            <a:custGeom>
                              <a:avLst/>
                              <a:gdLst/>
                              <a:ahLst/>
                              <a:cxnLst>
                                <a:cxn ang="0">
                                  <a:pos x="17" y="0"/>
                                </a:cxn>
                                <a:cxn ang="0">
                                  <a:pos x="9" y="0"/>
                                </a:cxn>
                                <a:cxn ang="0">
                                  <a:pos x="0" y="9"/>
                                </a:cxn>
                                <a:cxn ang="0">
                                  <a:pos x="0" y="17"/>
                                </a:cxn>
                                <a:cxn ang="0">
                                  <a:pos x="5" y="25"/>
                                </a:cxn>
                                <a:cxn ang="0">
                                  <a:pos x="17" y="25"/>
                                </a:cxn>
                                <a:cxn ang="0">
                                  <a:pos x="26" y="17"/>
                                </a:cxn>
                                <a:cxn ang="0">
                                  <a:pos x="26" y="9"/>
                                </a:cxn>
                                <a:cxn ang="0">
                                  <a:pos x="17" y="0"/>
                                </a:cxn>
                              </a:cxnLst>
                              <a:rect l="0" t="0" r="r" b="b"/>
                              <a:pathLst>
                                <a:path w="26" h="25">
                                  <a:moveTo>
                                    <a:pt x="17" y="0"/>
                                  </a:moveTo>
                                  <a:lnTo>
                                    <a:pt x="9" y="0"/>
                                  </a:lnTo>
                                  <a:lnTo>
                                    <a:pt x="0" y="9"/>
                                  </a:lnTo>
                                  <a:lnTo>
                                    <a:pt x="0" y="17"/>
                                  </a:lnTo>
                                  <a:lnTo>
                                    <a:pt x="5" y="25"/>
                                  </a:lnTo>
                                  <a:lnTo>
                                    <a:pt x="17" y="25"/>
                                  </a:lnTo>
                                  <a:lnTo>
                                    <a:pt x="26" y="17"/>
                                  </a:lnTo>
                                  <a:lnTo>
                                    <a:pt x="26" y="9"/>
                                  </a:lnTo>
                                  <a:lnTo>
                                    <a:pt x="17" y="0"/>
                                  </a:lnTo>
                                  <a:close/>
                                </a:path>
                              </a:pathLst>
                            </a:custGeom>
                            <a:solidFill>
                              <a:srgbClr val="3163F7"/>
                            </a:solidFill>
                            <a:ln w="9525">
                              <a:noFill/>
                              <a:round/>
                              <a:headEnd/>
                              <a:tailEnd/>
                            </a:ln>
                          </p:spPr>
                          <p:txBody>
                            <a:bodyPr/>
                            <a:lstStyle/>
                            <a:p>
                              <a:endParaRPr lang="en-US"/>
                            </a:p>
                          </p:txBody>
                        </p:sp>
                        <p:sp>
                          <p:nvSpPr>
                            <p:cNvPr id="266931" name="Freeform 691"/>
                            <p:cNvSpPr>
                              <a:spLocks/>
                            </p:cNvSpPr>
                            <p:nvPr/>
                          </p:nvSpPr>
                          <p:spPr bwMode="auto">
                            <a:xfrm>
                              <a:off x="1111" y="1099"/>
                              <a:ext cx="8" cy="8"/>
                            </a:xfrm>
                            <a:custGeom>
                              <a:avLst/>
                              <a:gdLst/>
                              <a:ahLst/>
                              <a:cxnLst>
                                <a:cxn ang="0">
                                  <a:pos x="8" y="0"/>
                                </a:cxn>
                                <a:cxn ang="0">
                                  <a:pos x="4" y="0"/>
                                </a:cxn>
                                <a:cxn ang="0">
                                  <a:pos x="0" y="0"/>
                                </a:cxn>
                                <a:cxn ang="0">
                                  <a:pos x="0" y="4"/>
                                </a:cxn>
                                <a:cxn ang="0">
                                  <a:pos x="0" y="8"/>
                                </a:cxn>
                                <a:cxn ang="0">
                                  <a:pos x="4" y="8"/>
                                </a:cxn>
                                <a:cxn ang="0">
                                  <a:pos x="8" y="8"/>
                                </a:cxn>
                                <a:cxn ang="0">
                                  <a:pos x="8" y="4"/>
                                </a:cxn>
                                <a:cxn ang="0">
                                  <a:pos x="8" y="0"/>
                                </a:cxn>
                              </a:cxnLst>
                              <a:rect l="0" t="0" r="r" b="b"/>
                              <a:pathLst>
                                <a:path w="8" h="8">
                                  <a:moveTo>
                                    <a:pt x="8" y="0"/>
                                  </a:moveTo>
                                  <a:lnTo>
                                    <a:pt x="4" y="0"/>
                                  </a:lnTo>
                                  <a:lnTo>
                                    <a:pt x="0" y="0"/>
                                  </a:lnTo>
                                  <a:lnTo>
                                    <a:pt x="0" y="4"/>
                                  </a:lnTo>
                                  <a:lnTo>
                                    <a:pt x="0" y="8"/>
                                  </a:lnTo>
                                  <a:lnTo>
                                    <a:pt x="4" y="8"/>
                                  </a:lnTo>
                                  <a:lnTo>
                                    <a:pt x="8" y="8"/>
                                  </a:lnTo>
                                  <a:lnTo>
                                    <a:pt x="8" y="4"/>
                                  </a:lnTo>
                                  <a:lnTo>
                                    <a:pt x="8" y="0"/>
                                  </a:lnTo>
                                  <a:close/>
                                </a:path>
                              </a:pathLst>
                            </a:custGeom>
                            <a:solidFill>
                              <a:srgbClr val="3264FC"/>
                            </a:solidFill>
                            <a:ln w="9525">
                              <a:noFill/>
                              <a:round/>
                              <a:headEnd/>
                              <a:tailEnd/>
                            </a:ln>
                          </p:spPr>
                          <p:txBody>
                            <a:bodyPr/>
                            <a:lstStyle/>
                            <a:p>
                              <a:endParaRPr lang="en-US"/>
                            </a:p>
                          </p:txBody>
                        </p:sp>
                      </p:grpSp>
                      <p:sp>
                        <p:nvSpPr>
                          <p:cNvPr id="266932" name="Freeform 692"/>
                          <p:cNvSpPr>
                            <a:spLocks/>
                          </p:cNvSpPr>
                          <p:nvPr/>
                        </p:nvSpPr>
                        <p:spPr bwMode="auto">
                          <a:xfrm>
                            <a:off x="1034" y="1023"/>
                            <a:ext cx="171" cy="168"/>
                          </a:xfrm>
                          <a:custGeom>
                            <a:avLst/>
                            <a:gdLst/>
                            <a:ahLst/>
                            <a:cxnLst>
                              <a:cxn ang="0">
                                <a:pos x="120" y="8"/>
                              </a:cxn>
                              <a:cxn ang="0">
                                <a:pos x="85" y="0"/>
                              </a:cxn>
                              <a:cxn ang="0">
                                <a:pos x="56" y="4"/>
                              </a:cxn>
                              <a:cxn ang="0">
                                <a:pos x="26" y="25"/>
                              </a:cxn>
                              <a:cxn ang="0">
                                <a:pos x="4" y="50"/>
                              </a:cxn>
                              <a:cxn ang="0">
                                <a:pos x="0" y="84"/>
                              </a:cxn>
                              <a:cxn ang="0">
                                <a:pos x="4" y="113"/>
                              </a:cxn>
                              <a:cxn ang="0">
                                <a:pos x="21" y="143"/>
                              </a:cxn>
                              <a:cxn ang="0">
                                <a:pos x="47" y="160"/>
                              </a:cxn>
                              <a:cxn ang="0">
                                <a:pos x="81" y="168"/>
                              </a:cxn>
                              <a:cxn ang="0">
                                <a:pos x="111" y="160"/>
                              </a:cxn>
                              <a:cxn ang="0">
                                <a:pos x="141" y="143"/>
                              </a:cxn>
                              <a:cxn ang="0">
                                <a:pos x="163" y="118"/>
                              </a:cxn>
                              <a:cxn ang="0">
                                <a:pos x="171" y="84"/>
                              </a:cxn>
                              <a:cxn ang="0">
                                <a:pos x="163" y="54"/>
                              </a:cxn>
                              <a:cxn ang="0">
                                <a:pos x="145" y="25"/>
                              </a:cxn>
                              <a:cxn ang="0">
                                <a:pos x="120" y="8"/>
                              </a:cxn>
                            </a:cxnLst>
                            <a:rect l="0" t="0" r="r" b="b"/>
                            <a:pathLst>
                              <a:path w="171" h="168">
                                <a:moveTo>
                                  <a:pt x="120" y="8"/>
                                </a:moveTo>
                                <a:lnTo>
                                  <a:pt x="85" y="0"/>
                                </a:lnTo>
                                <a:lnTo>
                                  <a:pt x="56" y="4"/>
                                </a:lnTo>
                                <a:lnTo>
                                  <a:pt x="26" y="25"/>
                                </a:lnTo>
                                <a:lnTo>
                                  <a:pt x="4" y="50"/>
                                </a:lnTo>
                                <a:lnTo>
                                  <a:pt x="0" y="84"/>
                                </a:lnTo>
                                <a:lnTo>
                                  <a:pt x="4" y="113"/>
                                </a:lnTo>
                                <a:lnTo>
                                  <a:pt x="21" y="143"/>
                                </a:lnTo>
                                <a:lnTo>
                                  <a:pt x="47" y="160"/>
                                </a:lnTo>
                                <a:lnTo>
                                  <a:pt x="81" y="168"/>
                                </a:lnTo>
                                <a:lnTo>
                                  <a:pt x="111" y="160"/>
                                </a:lnTo>
                                <a:lnTo>
                                  <a:pt x="141" y="143"/>
                                </a:lnTo>
                                <a:lnTo>
                                  <a:pt x="163" y="118"/>
                                </a:lnTo>
                                <a:lnTo>
                                  <a:pt x="171" y="84"/>
                                </a:lnTo>
                                <a:lnTo>
                                  <a:pt x="163" y="54"/>
                                </a:lnTo>
                                <a:lnTo>
                                  <a:pt x="145" y="25"/>
                                </a:lnTo>
                                <a:lnTo>
                                  <a:pt x="120" y="8"/>
                                </a:lnTo>
                                <a:close/>
                              </a:path>
                            </a:pathLst>
                          </a:custGeom>
                          <a:noFill/>
                          <a:ln w="6350">
                            <a:solidFill>
                              <a:srgbClr val="000000"/>
                            </a:solidFill>
                            <a:prstDash val="solid"/>
                            <a:round/>
                            <a:headEnd/>
                            <a:tailEnd/>
                          </a:ln>
                        </p:spPr>
                        <p:txBody>
                          <a:bodyPr/>
                          <a:lstStyle/>
                          <a:p>
                            <a:endParaRPr lang="en-US"/>
                          </a:p>
                        </p:txBody>
                      </p:sp>
                    </p:grpSp>
                  </p:grpSp>
                  <p:grpSp>
                    <p:nvGrpSpPr>
                      <p:cNvPr id="266750" name="Group 693"/>
                      <p:cNvGrpSpPr>
                        <a:grpSpLocks/>
                      </p:cNvGrpSpPr>
                      <p:nvPr/>
                    </p:nvGrpSpPr>
                    <p:grpSpPr bwMode="auto">
                      <a:xfrm>
                        <a:off x="3327" y="2535"/>
                        <a:ext cx="308" cy="295"/>
                        <a:chOff x="931" y="985"/>
                        <a:chExt cx="308" cy="295"/>
                      </a:xfrm>
                    </p:grpSpPr>
                    <p:grpSp>
                      <p:nvGrpSpPr>
                        <p:cNvPr id="266751" name="Group 694"/>
                        <p:cNvGrpSpPr>
                          <a:grpSpLocks/>
                        </p:cNvGrpSpPr>
                        <p:nvPr/>
                      </p:nvGrpSpPr>
                      <p:grpSpPr bwMode="auto">
                        <a:xfrm>
                          <a:off x="1055" y="985"/>
                          <a:ext cx="176" cy="173"/>
                          <a:chOff x="1055" y="985"/>
                          <a:chExt cx="176" cy="173"/>
                        </a:xfrm>
                      </p:grpSpPr>
                      <p:grpSp>
                        <p:nvGrpSpPr>
                          <p:cNvPr id="266752" name="Group 695"/>
                          <p:cNvGrpSpPr>
                            <a:grpSpLocks/>
                          </p:cNvGrpSpPr>
                          <p:nvPr/>
                        </p:nvGrpSpPr>
                        <p:grpSpPr bwMode="auto">
                          <a:xfrm>
                            <a:off x="1055" y="985"/>
                            <a:ext cx="176" cy="173"/>
                            <a:chOff x="1055" y="985"/>
                            <a:chExt cx="176" cy="173"/>
                          </a:xfrm>
                        </p:grpSpPr>
                        <p:sp>
                          <p:nvSpPr>
                            <p:cNvPr id="266936" name="Freeform 696"/>
                            <p:cNvSpPr>
                              <a:spLocks/>
                            </p:cNvSpPr>
                            <p:nvPr/>
                          </p:nvSpPr>
                          <p:spPr bwMode="auto">
                            <a:xfrm>
                              <a:off x="1055" y="985"/>
                              <a:ext cx="176" cy="173"/>
                            </a:xfrm>
                            <a:custGeom>
                              <a:avLst/>
                              <a:gdLst/>
                              <a:ahLst/>
                              <a:cxnLst>
                                <a:cxn ang="0">
                                  <a:pos x="129" y="12"/>
                                </a:cxn>
                                <a:cxn ang="0">
                                  <a:pos x="94" y="0"/>
                                </a:cxn>
                                <a:cxn ang="0">
                                  <a:pos x="64" y="4"/>
                                </a:cxn>
                                <a:cxn ang="0">
                                  <a:pos x="35" y="21"/>
                                </a:cxn>
                                <a:cxn ang="0">
                                  <a:pos x="9" y="46"/>
                                </a:cxn>
                                <a:cxn ang="0">
                                  <a:pos x="0" y="80"/>
                                </a:cxn>
                                <a:cxn ang="0">
                                  <a:pos x="5" y="114"/>
                                </a:cxn>
                                <a:cxn ang="0">
                                  <a:pos x="22" y="143"/>
                                </a:cxn>
                                <a:cxn ang="0">
                                  <a:pos x="47" y="164"/>
                                </a:cxn>
                                <a:cxn ang="0">
                                  <a:pos x="82" y="173"/>
                                </a:cxn>
                                <a:cxn ang="0">
                                  <a:pos x="112" y="168"/>
                                </a:cxn>
                                <a:cxn ang="0">
                                  <a:pos x="142" y="151"/>
                                </a:cxn>
                                <a:cxn ang="0">
                                  <a:pos x="163" y="126"/>
                                </a:cxn>
                                <a:cxn ang="0">
                                  <a:pos x="176" y="92"/>
                                </a:cxn>
                                <a:cxn ang="0">
                                  <a:pos x="171" y="63"/>
                                </a:cxn>
                                <a:cxn ang="0">
                                  <a:pos x="154" y="33"/>
                                </a:cxn>
                                <a:cxn ang="0">
                                  <a:pos x="129" y="12"/>
                                </a:cxn>
                              </a:cxnLst>
                              <a:rect l="0" t="0" r="r" b="b"/>
                              <a:pathLst>
                                <a:path w="176" h="173">
                                  <a:moveTo>
                                    <a:pt x="129" y="12"/>
                                  </a:moveTo>
                                  <a:lnTo>
                                    <a:pt x="94" y="0"/>
                                  </a:lnTo>
                                  <a:lnTo>
                                    <a:pt x="64" y="4"/>
                                  </a:lnTo>
                                  <a:lnTo>
                                    <a:pt x="35" y="21"/>
                                  </a:lnTo>
                                  <a:lnTo>
                                    <a:pt x="9" y="46"/>
                                  </a:lnTo>
                                  <a:lnTo>
                                    <a:pt x="0" y="80"/>
                                  </a:lnTo>
                                  <a:lnTo>
                                    <a:pt x="5" y="114"/>
                                  </a:lnTo>
                                  <a:lnTo>
                                    <a:pt x="22" y="143"/>
                                  </a:lnTo>
                                  <a:lnTo>
                                    <a:pt x="47" y="164"/>
                                  </a:lnTo>
                                  <a:lnTo>
                                    <a:pt x="82" y="173"/>
                                  </a:lnTo>
                                  <a:lnTo>
                                    <a:pt x="112" y="168"/>
                                  </a:lnTo>
                                  <a:lnTo>
                                    <a:pt x="142" y="151"/>
                                  </a:lnTo>
                                  <a:lnTo>
                                    <a:pt x="163" y="126"/>
                                  </a:lnTo>
                                  <a:lnTo>
                                    <a:pt x="176" y="92"/>
                                  </a:lnTo>
                                  <a:lnTo>
                                    <a:pt x="171" y="63"/>
                                  </a:lnTo>
                                  <a:lnTo>
                                    <a:pt x="154" y="33"/>
                                  </a:lnTo>
                                  <a:lnTo>
                                    <a:pt x="129" y="12"/>
                                  </a:lnTo>
                                  <a:close/>
                                </a:path>
                              </a:pathLst>
                            </a:custGeom>
                            <a:solidFill>
                              <a:srgbClr val="760000"/>
                            </a:solidFill>
                            <a:ln w="9525">
                              <a:noFill/>
                              <a:round/>
                              <a:headEnd/>
                              <a:tailEnd/>
                            </a:ln>
                          </p:spPr>
                          <p:txBody>
                            <a:bodyPr/>
                            <a:lstStyle/>
                            <a:p>
                              <a:endParaRPr lang="en-US"/>
                            </a:p>
                          </p:txBody>
                        </p:sp>
                        <p:sp>
                          <p:nvSpPr>
                            <p:cNvPr id="266937" name="Freeform 697"/>
                            <p:cNvSpPr>
                              <a:spLocks/>
                            </p:cNvSpPr>
                            <p:nvPr/>
                          </p:nvSpPr>
                          <p:spPr bwMode="auto">
                            <a:xfrm>
                              <a:off x="1060" y="985"/>
                              <a:ext cx="162" cy="164"/>
                            </a:xfrm>
                            <a:custGeom>
                              <a:avLst/>
                              <a:gdLst/>
                              <a:ahLst/>
                              <a:cxnLst>
                                <a:cxn ang="0">
                                  <a:pos x="119" y="8"/>
                                </a:cxn>
                                <a:cxn ang="0">
                                  <a:pos x="89" y="0"/>
                                </a:cxn>
                                <a:cxn ang="0">
                                  <a:pos x="59" y="4"/>
                                </a:cxn>
                                <a:cxn ang="0">
                                  <a:pos x="30" y="16"/>
                                </a:cxn>
                                <a:cxn ang="0">
                                  <a:pos x="8" y="42"/>
                                </a:cxn>
                                <a:cxn ang="0">
                                  <a:pos x="0" y="71"/>
                                </a:cxn>
                                <a:cxn ang="0">
                                  <a:pos x="0" y="105"/>
                                </a:cxn>
                                <a:cxn ang="0">
                                  <a:pos x="17" y="130"/>
                                </a:cxn>
                                <a:cxn ang="0">
                                  <a:pos x="42" y="151"/>
                                </a:cxn>
                                <a:cxn ang="0">
                                  <a:pos x="72" y="164"/>
                                </a:cxn>
                                <a:cxn ang="0">
                                  <a:pos x="107" y="160"/>
                                </a:cxn>
                                <a:cxn ang="0">
                                  <a:pos x="132" y="147"/>
                                </a:cxn>
                                <a:cxn ang="0">
                                  <a:pos x="154" y="122"/>
                                </a:cxn>
                                <a:cxn ang="0">
                                  <a:pos x="162" y="88"/>
                                </a:cxn>
                                <a:cxn ang="0">
                                  <a:pos x="162" y="59"/>
                                </a:cxn>
                                <a:cxn ang="0">
                                  <a:pos x="145" y="29"/>
                                </a:cxn>
                                <a:cxn ang="0">
                                  <a:pos x="119" y="8"/>
                                </a:cxn>
                              </a:cxnLst>
                              <a:rect l="0" t="0" r="r" b="b"/>
                              <a:pathLst>
                                <a:path w="162" h="164">
                                  <a:moveTo>
                                    <a:pt x="119" y="8"/>
                                  </a:moveTo>
                                  <a:lnTo>
                                    <a:pt x="89" y="0"/>
                                  </a:lnTo>
                                  <a:lnTo>
                                    <a:pt x="59" y="4"/>
                                  </a:lnTo>
                                  <a:lnTo>
                                    <a:pt x="30" y="16"/>
                                  </a:lnTo>
                                  <a:lnTo>
                                    <a:pt x="8" y="42"/>
                                  </a:lnTo>
                                  <a:lnTo>
                                    <a:pt x="0" y="71"/>
                                  </a:lnTo>
                                  <a:lnTo>
                                    <a:pt x="0" y="105"/>
                                  </a:lnTo>
                                  <a:lnTo>
                                    <a:pt x="17" y="130"/>
                                  </a:lnTo>
                                  <a:lnTo>
                                    <a:pt x="42" y="151"/>
                                  </a:lnTo>
                                  <a:lnTo>
                                    <a:pt x="72" y="164"/>
                                  </a:lnTo>
                                  <a:lnTo>
                                    <a:pt x="107" y="160"/>
                                  </a:lnTo>
                                  <a:lnTo>
                                    <a:pt x="132" y="147"/>
                                  </a:lnTo>
                                  <a:lnTo>
                                    <a:pt x="154" y="122"/>
                                  </a:lnTo>
                                  <a:lnTo>
                                    <a:pt x="162" y="88"/>
                                  </a:lnTo>
                                  <a:lnTo>
                                    <a:pt x="162" y="59"/>
                                  </a:lnTo>
                                  <a:lnTo>
                                    <a:pt x="145" y="29"/>
                                  </a:lnTo>
                                  <a:lnTo>
                                    <a:pt x="119" y="8"/>
                                  </a:lnTo>
                                  <a:close/>
                                </a:path>
                              </a:pathLst>
                            </a:custGeom>
                            <a:solidFill>
                              <a:srgbClr val="7B0000"/>
                            </a:solidFill>
                            <a:ln w="9525">
                              <a:noFill/>
                              <a:round/>
                              <a:headEnd/>
                              <a:tailEnd/>
                            </a:ln>
                          </p:spPr>
                          <p:txBody>
                            <a:bodyPr/>
                            <a:lstStyle/>
                            <a:p>
                              <a:endParaRPr lang="en-US"/>
                            </a:p>
                          </p:txBody>
                        </p:sp>
                        <p:sp>
                          <p:nvSpPr>
                            <p:cNvPr id="266938" name="Freeform 698"/>
                            <p:cNvSpPr>
                              <a:spLocks/>
                            </p:cNvSpPr>
                            <p:nvPr/>
                          </p:nvSpPr>
                          <p:spPr bwMode="auto">
                            <a:xfrm>
                              <a:off x="1068" y="993"/>
                              <a:ext cx="146" cy="148"/>
                            </a:xfrm>
                            <a:custGeom>
                              <a:avLst/>
                              <a:gdLst/>
                              <a:ahLst/>
                              <a:cxnLst>
                                <a:cxn ang="0">
                                  <a:pos x="107" y="8"/>
                                </a:cxn>
                                <a:cxn ang="0">
                                  <a:pos x="81" y="0"/>
                                </a:cxn>
                                <a:cxn ang="0">
                                  <a:pos x="51" y="0"/>
                                </a:cxn>
                                <a:cxn ang="0">
                                  <a:pos x="26" y="13"/>
                                </a:cxn>
                                <a:cxn ang="0">
                                  <a:pos x="9" y="38"/>
                                </a:cxn>
                                <a:cxn ang="0">
                                  <a:pos x="0" y="63"/>
                                </a:cxn>
                                <a:cxn ang="0">
                                  <a:pos x="0" y="93"/>
                                </a:cxn>
                                <a:cxn ang="0">
                                  <a:pos x="13" y="118"/>
                                </a:cxn>
                                <a:cxn ang="0">
                                  <a:pos x="39" y="139"/>
                                </a:cxn>
                                <a:cxn ang="0">
                                  <a:pos x="64" y="148"/>
                                </a:cxn>
                                <a:cxn ang="0">
                                  <a:pos x="94" y="143"/>
                                </a:cxn>
                                <a:cxn ang="0">
                                  <a:pos x="120" y="131"/>
                                </a:cxn>
                                <a:cxn ang="0">
                                  <a:pos x="137" y="110"/>
                                </a:cxn>
                                <a:cxn ang="0">
                                  <a:pos x="146" y="80"/>
                                </a:cxn>
                                <a:cxn ang="0">
                                  <a:pos x="146" y="55"/>
                                </a:cxn>
                                <a:cxn ang="0">
                                  <a:pos x="133" y="30"/>
                                </a:cxn>
                                <a:cxn ang="0">
                                  <a:pos x="107" y="8"/>
                                </a:cxn>
                              </a:cxnLst>
                              <a:rect l="0" t="0" r="r" b="b"/>
                              <a:pathLst>
                                <a:path w="146" h="148">
                                  <a:moveTo>
                                    <a:pt x="107" y="8"/>
                                  </a:moveTo>
                                  <a:lnTo>
                                    <a:pt x="81" y="0"/>
                                  </a:lnTo>
                                  <a:lnTo>
                                    <a:pt x="51" y="0"/>
                                  </a:lnTo>
                                  <a:lnTo>
                                    <a:pt x="26" y="13"/>
                                  </a:lnTo>
                                  <a:lnTo>
                                    <a:pt x="9" y="38"/>
                                  </a:lnTo>
                                  <a:lnTo>
                                    <a:pt x="0" y="63"/>
                                  </a:lnTo>
                                  <a:lnTo>
                                    <a:pt x="0" y="93"/>
                                  </a:lnTo>
                                  <a:lnTo>
                                    <a:pt x="13" y="118"/>
                                  </a:lnTo>
                                  <a:lnTo>
                                    <a:pt x="39" y="139"/>
                                  </a:lnTo>
                                  <a:lnTo>
                                    <a:pt x="64" y="148"/>
                                  </a:lnTo>
                                  <a:lnTo>
                                    <a:pt x="94" y="143"/>
                                  </a:lnTo>
                                  <a:lnTo>
                                    <a:pt x="120" y="131"/>
                                  </a:lnTo>
                                  <a:lnTo>
                                    <a:pt x="137" y="110"/>
                                  </a:lnTo>
                                  <a:lnTo>
                                    <a:pt x="146" y="80"/>
                                  </a:lnTo>
                                  <a:lnTo>
                                    <a:pt x="146" y="55"/>
                                  </a:lnTo>
                                  <a:lnTo>
                                    <a:pt x="133" y="30"/>
                                  </a:lnTo>
                                  <a:lnTo>
                                    <a:pt x="107" y="8"/>
                                  </a:lnTo>
                                  <a:close/>
                                </a:path>
                              </a:pathLst>
                            </a:custGeom>
                            <a:solidFill>
                              <a:srgbClr val="840000"/>
                            </a:solidFill>
                            <a:ln w="9525">
                              <a:noFill/>
                              <a:round/>
                              <a:headEnd/>
                              <a:tailEnd/>
                            </a:ln>
                          </p:spPr>
                          <p:txBody>
                            <a:bodyPr/>
                            <a:lstStyle/>
                            <a:p>
                              <a:endParaRPr lang="en-US"/>
                            </a:p>
                          </p:txBody>
                        </p:sp>
                        <p:sp>
                          <p:nvSpPr>
                            <p:cNvPr id="266939" name="Freeform 699"/>
                            <p:cNvSpPr>
                              <a:spLocks/>
                            </p:cNvSpPr>
                            <p:nvPr/>
                          </p:nvSpPr>
                          <p:spPr bwMode="auto">
                            <a:xfrm>
                              <a:off x="1072" y="1001"/>
                              <a:ext cx="137" cy="131"/>
                            </a:xfrm>
                            <a:custGeom>
                              <a:avLst/>
                              <a:gdLst/>
                              <a:ahLst/>
                              <a:cxnLst>
                                <a:cxn ang="0">
                                  <a:pos x="99" y="9"/>
                                </a:cxn>
                                <a:cxn ang="0">
                                  <a:pos x="73" y="0"/>
                                </a:cxn>
                                <a:cxn ang="0">
                                  <a:pos x="47" y="5"/>
                                </a:cxn>
                                <a:cxn ang="0">
                                  <a:pos x="26" y="13"/>
                                </a:cxn>
                                <a:cxn ang="0">
                                  <a:pos x="9" y="34"/>
                                </a:cxn>
                                <a:cxn ang="0">
                                  <a:pos x="0" y="60"/>
                                </a:cxn>
                                <a:cxn ang="0">
                                  <a:pos x="5" y="85"/>
                                </a:cxn>
                                <a:cxn ang="0">
                                  <a:pos x="18" y="106"/>
                                </a:cxn>
                                <a:cxn ang="0">
                                  <a:pos x="39" y="123"/>
                                </a:cxn>
                                <a:cxn ang="0">
                                  <a:pos x="65" y="131"/>
                                </a:cxn>
                                <a:cxn ang="0">
                                  <a:pos x="90" y="127"/>
                                </a:cxn>
                                <a:cxn ang="0">
                                  <a:pos x="112" y="114"/>
                                </a:cxn>
                                <a:cxn ang="0">
                                  <a:pos x="129" y="98"/>
                                </a:cxn>
                                <a:cxn ang="0">
                                  <a:pos x="137" y="72"/>
                                </a:cxn>
                                <a:cxn ang="0">
                                  <a:pos x="133" y="47"/>
                                </a:cxn>
                                <a:cxn ang="0">
                                  <a:pos x="120" y="26"/>
                                </a:cxn>
                                <a:cxn ang="0">
                                  <a:pos x="99" y="9"/>
                                </a:cxn>
                              </a:cxnLst>
                              <a:rect l="0" t="0" r="r" b="b"/>
                              <a:pathLst>
                                <a:path w="137" h="131">
                                  <a:moveTo>
                                    <a:pt x="99" y="9"/>
                                  </a:moveTo>
                                  <a:lnTo>
                                    <a:pt x="73" y="0"/>
                                  </a:lnTo>
                                  <a:lnTo>
                                    <a:pt x="47" y="5"/>
                                  </a:lnTo>
                                  <a:lnTo>
                                    <a:pt x="26" y="13"/>
                                  </a:lnTo>
                                  <a:lnTo>
                                    <a:pt x="9" y="34"/>
                                  </a:lnTo>
                                  <a:lnTo>
                                    <a:pt x="0" y="60"/>
                                  </a:lnTo>
                                  <a:lnTo>
                                    <a:pt x="5" y="85"/>
                                  </a:lnTo>
                                  <a:lnTo>
                                    <a:pt x="18" y="106"/>
                                  </a:lnTo>
                                  <a:lnTo>
                                    <a:pt x="39" y="123"/>
                                  </a:lnTo>
                                  <a:lnTo>
                                    <a:pt x="65" y="131"/>
                                  </a:lnTo>
                                  <a:lnTo>
                                    <a:pt x="90" y="127"/>
                                  </a:lnTo>
                                  <a:lnTo>
                                    <a:pt x="112" y="114"/>
                                  </a:lnTo>
                                  <a:lnTo>
                                    <a:pt x="129" y="98"/>
                                  </a:lnTo>
                                  <a:lnTo>
                                    <a:pt x="137" y="72"/>
                                  </a:lnTo>
                                  <a:lnTo>
                                    <a:pt x="133" y="47"/>
                                  </a:lnTo>
                                  <a:lnTo>
                                    <a:pt x="120" y="26"/>
                                  </a:lnTo>
                                  <a:lnTo>
                                    <a:pt x="99" y="9"/>
                                  </a:lnTo>
                                  <a:close/>
                                </a:path>
                              </a:pathLst>
                            </a:custGeom>
                            <a:solidFill>
                              <a:srgbClr val="910000"/>
                            </a:solidFill>
                            <a:ln w="9525">
                              <a:noFill/>
                              <a:round/>
                              <a:headEnd/>
                              <a:tailEnd/>
                            </a:ln>
                          </p:spPr>
                          <p:txBody>
                            <a:bodyPr/>
                            <a:lstStyle/>
                            <a:p>
                              <a:endParaRPr lang="en-US"/>
                            </a:p>
                          </p:txBody>
                        </p:sp>
                        <p:sp>
                          <p:nvSpPr>
                            <p:cNvPr id="266940" name="Freeform 700"/>
                            <p:cNvSpPr>
                              <a:spLocks/>
                            </p:cNvSpPr>
                            <p:nvPr/>
                          </p:nvSpPr>
                          <p:spPr bwMode="auto">
                            <a:xfrm>
                              <a:off x="1077" y="1006"/>
                              <a:ext cx="128" cy="122"/>
                            </a:xfrm>
                            <a:custGeom>
                              <a:avLst/>
                              <a:gdLst/>
                              <a:ahLst/>
                              <a:cxnLst>
                                <a:cxn ang="0">
                                  <a:pos x="94" y="8"/>
                                </a:cxn>
                                <a:cxn ang="0">
                                  <a:pos x="72" y="0"/>
                                </a:cxn>
                                <a:cxn ang="0">
                                  <a:pos x="47" y="0"/>
                                </a:cxn>
                                <a:cxn ang="0">
                                  <a:pos x="25" y="12"/>
                                </a:cxn>
                                <a:cxn ang="0">
                                  <a:pos x="8" y="29"/>
                                </a:cxn>
                                <a:cxn ang="0">
                                  <a:pos x="0" y="55"/>
                                </a:cxn>
                                <a:cxn ang="0">
                                  <a:pos x="4" y="76"/>
                                </a:cxn>
                                <a:cxn ang="0">
                                  <a:pos x="17" y="97"/>
                                </a:cxn>
                                <a:cxn ang="0">
                                  <a:pos x="34" y="114"/>
                                </a:cxn>
                                <a:cxn ang="0">
                                  <a:pos x="60" y="122"/>
                                </a:cxn>
                                <a:cxn ang="0">
                                  <a:pos x="81" y="118"/>
                                </a:cxn>
                                <a:cxn ang="0">
                                  <a:pos x="102" y="105"/>
                                </a:cxn>
                                <a:cxn ang="0">
                                  <a:pos x="120" y="88"/>
                                </a:cxn>
                                <a:cxn ang="0">
                                  <a:pos x="128" y="67"/>
                                </a:cxn>
                                <a:cxn ang="0">
                                  <a:pos x="124" y="42"/>
                                </a:cxn>
                                <a:cxn ang="0">
                                  <a:pos x="111" y="21"/>
                                </a:cxn>
                                <a:cxn ang="0">
                                  <a:pos x="94" y="8"/>
                                </a:cxn>
                              </a:cxnLst>
                              <a:rect l="0" t="0" r="r" b="b"/>
                              <a:pathLst>
                                <a:path w="128" h="122">
                                  <a:moveTo>
                                    <a:pt x="94" y="8"/>
                                  </a:moveTo>
                                  <a:lnTo>
                                    <a:pt x="72" y="0"/>
                                  </a:lnTo>
                                  <a:lnTo>
                                    <a:pt x="47" y="0"/>
                                  </a:lnTo>
                                  <a:lnTo>
                                    <a:pt x="25" y="12"/>
                                  </a:lnTo>
                                  <a:lnTo>
                                    <a:pt x="8" y="29"/>
                                  </a:lnTo>
                                  <a:lnTo>
                                    <a:pt x="0" y="55"/>
                                  </a:lnTo>
                                  <a:lnTo>
                                    <a:pt x="4" y="76"/>
                                  </a:lnTo>
                                  <a:lnTo>
                                    <a:pt x="17" y="97"/>
                                  </a:lnTo>
                                  <a:lnTo>
                                    <a:pt x="34" y="114"/>
                                  </a:lnTo>
                                  <a:lnTo>
                                    <a:pt x="60" y="122"/>
                                  </a:lnTo>
                                  <a:lnTo>
                                    <a:pt x="81" y="118"/>
                                  </a:lnTo>
                                  <a:lnTo>
                                    <a:pt x="102" y="105"/>
                                  </a:lnTo>
                                  <a:lnTo>
                                    <a:pt x="120" y="88"/>
                                  </a:lnTo>
                                  <a:lnTo>
                                    <a:pt x="128" y="67"/>
                                  </a:lnTo>
                                  <a:lnTo>
                                    <a:pt x="124" y="42"/>
                                  </a:lnTo>
                                  <a:lnTo>
                                    <a:pt x="111" y="21"/>
                                  </a:lnTo>
                                  <a:lnTo>
                                    <a:pt x="94" y="8"/>
                                  </a:lnTo>
                                  <a:close/>
                                </a:path>
                              </a:pathLst>
                            </a:custGeom>
                            <a:solidFill>
                              <a:srgbClr val="A10000"/>
                            </a:solidFill>
                            <a:ln w="9525">
                              <a:noFill/>
                              <a:round/>
                              <a:headEnd/>
                              <a:tailEnd/>
                            </a:ln>
                          </p:spPr>
                          <p:txBody>
                            <a:bodyPr/>
                            <a:lstStyle/>
                            <a:p>
                              <a:endParaRPr lang="en-US"/>
                            </a:p>
                          </p:txBody>
                        </p:sp>
                        <p:sp>
                          <p:nvSpPr>
                            <p:cNvPr id="266941" name="Freeform 701"/>
                            <p:cNvSpPr>
                              <a:spLocks/>
                            </p:cNvSpPr>
                            <p:nvPr/>
                          </p:nvSpPr>
                          <p:spPr bwMode="auto">
                            <a:xfrm>
                              <a:off x="1090" y="1014"/>
                              <a:ext cx="102" cy="106"/>
                            </a:xfrm>
                            <a:custGeom>
                              <a:avLst/>
                              <a:gdLst/>
                              <a:ahLst/>
                              <a:cxnLst>
                                <a:cxn ang="0">
                                  <a:pos x="77" y="4"/>
                                </a:cxn>
                                <a:cxn ang="0">
                                  <a:pos x="55" y="0"/>
                                </a:cxn>
                                <a:cxn ang="0">
                                  <a:pos x="34" y="0"/>
                                </a:cxn>
                                <a:cxn ang="0">
                                  <a:pos x="17" y="9"/>
                                </a:cxn>
                                <a:cxn ang="0">
                                  <a:pos x="4" y="25"/>
                                </a:cxn>
                                <a:cxn ang="0">
                                  <a:pos x="0" y="47"/>
                                </a:cxn>
                                <a:cxn ang="0">
                                  <a:pos x="0" y="68"/>
                                </a:cxn>
                                <a:cxn ang="0">
                                  <a:pos x="8" y="85"/>
                                </a:cxn>
                                <a:cxn ang="0">
                                  <a:pos x="25" y="97"/>
                                </a:cxn>
                                <a:cxn ang="0">
                                  <a:pos x="47" y="106"/>
                                </a:cxn>
                                <a:cxn ang="0">
                                  <a:pos x="68" y="101"/>
                                </a:cxn>
                                <a:cxn ang="0">
                                  <a:pos x="85" y="93"/>
                                </a:cxn>
                                <a:cxn ang="0">
                                  <a:pos x="98" y="76"/>
                                </a:cxn>
                                <a:cxn ang="0">
                                  <a:pos x="102" y="55"/>
                                </a:cxn>
                                <a:cxn ang="0">
                                  <a:pos x="102" y="38"/>
                                </a:cxn>
                                <a:cxn ang="0">
                                  <a:pos x="94" y="21"/>
                                </a:cxn>
                                <a:cxn ang="0">
                                  <a:pos x="77" y="4"/>
                                </a:cxn>
                              </a:cxnLst>
                              <a:rect l="0" t="0" r="r" b="b"/>
                              <a:pathLst>
                                <a:path w="102" h="106">
                                  <a:moveTo>
                                    <a:pt x="77" y="4"/>
                                  </a:moveTo>
                                  <a:lnTo>
                                    <a:pt x="55" y="0"/>
                                  </a:lnTo>
                                  <a:lnTo>
                                    <a:pt x="34" y="0"/>
                                  </a:lnTo>
                                  <a:lnTo>
                                    <a:pt x="17" y="9"/>
                                  </a:lnTo>
                                  <a:lnTo>
                                    <a:pt x="4" y="25"/>
                                  </a:lnTo>
                                  <a:lnTo>
                                    <a:pt x="0" y="47"/>
                                  </a:lnTo>
                                  <a:lnTo>
                                    <a:pt x="0" y="68"/>
                                  </a:lnTo>
                                  <a:lnTo>
                                    <a:pt x="8" y="85"/>
                                  </a:lnTo>
                                  <a:lnTo>
                                    <a:pt x="25" y="97"/>
                                  </a:lnTo>
                                  <a:lnTo>
                                    <a:pt x="47" y="106"/>
                                  </a:lnTo>
                                  <a:lnTo>
                                    <a:pt x="68" y="101"/>
                                  </a:lnTo>
                                  <a:lnTo>
                                    <a:pt x="85" y="93"/>
                                  </a:lnTo>
                                  <a:lnTo>
                                    <a:pt x="98" y="76"/>
                                  </a:lnTo>
                                  <a:lnTo>
                                    <a:pt x="102" y="55"/>
                                  </a:lnTo>
                                  <a:lnTo>
                                    <a:pt x="102" y="38"/>
                                  </a:lnTo>
                                  <a:lnTo>
                                    <a:pt x="94" y="21"/>
                                  </a:lnTo>
                                  <a:lnTo>
                                    <a:pt x="77" y="4"/>
                                  </a:lnTo>
                                  <a:close/>
                                </a:path>
                              </a:pathLst>
                            </a:custGeom>
                            <a:solidFill>
                              <a:srgbClr val="B40000"/>
                            </a:solidFill>
                            <a:ln w="9525">
                              <a:noFill/>
                              <a:round/>
                              <a:headEnd/>
                              <a:tailEnd/>
                            </a:ln>
                          </p:spPr>
                          <p:txBody>
                            <a:bodyPr/>
                            <a:lstStyle/>
                            <a:p>
                              <a:endParaRPr lang="en-US"/>
                            </a:p>
                          </p:txBody>
                        </p:sp>
                        <p:sp>
                          <p:nvSpPr>
                            <p:cNvPr id="266942" name="Freeform 702"/>
                            <p:cNvSpPr>
                              <a:spLocks/>
                            </p:cNvSpPr>
                            <p:nvPr/>
                          </p:nvSpPr>
                          <p:spPr bwMode="auto">
                            <a:xfrm>
                              <a:off x="1098" y="1023"/>
                              <a:ext cx="86" cy="88"/>
                            </a:xfrm>
                            <a:custGeom>
                              <a:avLst/>
                              <a:gdLst/>
                              <a:ahLst/>
                              <a:cxnLst>
                                <a:cxn ang="0">
                                  <a:pos x="64" y="4"/>
                                </a:cxn>
                                <a:cxn ang="0">
                                  <a:pos x="47" y="0"/>
                                </a:cxn>
                                <a:cxn ang="0">
                                  <a:pos x="30" y="0"/>
                                </a:cxn>
                                <a:cxn ang="0">
                                  <a:pos x="17" y="8"/>
                                </a:cxn>
                                <a:cxn ang="0">
                                  <a:pos x="4" y="21"/>
                                </a:cxn>
                                <a:cxn ang="0">
                                  <a:pos x="0" y="38"/>
                                </a:cxn>
                                <a:cxn ang="0">
                                  <a:pos x="0" y="54"/>
                                </a:cxn>
                                <a:cxn ang="0">
                                  <a:pos x="9" y="71"/>
                                </a:cxn>
                                <a:cxn ang="0">
                                  <a:pos x="21" y="84"/>
                                </a:cxn>
                                <a:cxn ang="0">
                                  <a:pos x="39" y="88"/>
                                </a:cxn>
                                <a:cxn ang="0">
                                  <a:pos x="56" y="84"/>
                                </a:cxn>
                                <a:cxn ang="0">
                                  <a:pos x="69" y="76"/>
                                </a:cxn>
                                <a:cxn ang="0">
                                  <a:pos x="81" y="63"/>
                                </a:cxn>
                                <a:cxn ang="0">
                                  <a:pos x="86" y="46"/>
                                </a:cxn>
                                <a:cxn ang="0">
                                  <a:pos x="86" y="29"/>
                                </a:cxn>
                                <a:cxn ang="0">
                                  <a:pos x="77" y="16"/>
                                </a:cxn>
                                <a:cxn ang="0">
                                  <a:pos x="64" y="4"/>
                                </a:cxn>
                              </a:cxnLst>
                              <a:rect l="0" t="0" r="r" b="b"/>
                              <a:pathLst>
                                <a:path w="86" h="88">
                                  <a:moveTo>
                                    <a:pt x="64" y="4"/>
                                  </a:moveTo>
                                  <a:lnTo>
                                    <a:pt x="47" y="0"/>
                                  </a:lnTo>
                                  <a:lnTo>
                                    <a:pt x="30" y="0"/>
                                  </a:lnTo>
                                  <a:lnTo>
                                    <a:pt x="17" y="8"/>
                                  </a:lnTo>
                                  <a:lnTo>
                                    <a:pt x="4" y="21"/>
                                  </a:lnTo>
                                  <a:lnTo>
                                    <a:pt x="0" y="38"/>
                                  </a:lnTo>
                                  <a:lnTo>
                                    <a:pt x="0" y="54"/>
                                  </a:lnTo>
                                  <a:lnTo>
                                    <a:pt x="9" y="71"/>
                                  </a:lnTo>
                                  <a:lnTo>
                                    <a:pt x="21" y="84"/>
                                  </a:lnTo>
                                  <a:lnTo>
                                    <a:pt x="39" y="88"/>
                                  </a:lnTo>
                                  <a:lnTo>
                                    <a:pt x="56" y="84"/>
                                  </a:lnTo>
                                  <a:lnTo>
                                    <a:pt x="69" y="76"/>
                                  </a:lnTo>
                                  <a:lnTo>
                                    <a:pt x="81" y="63"/>
                                  </a:lnTo>
                                  <a:lnTo>
                                    <a:pt x="86" y="46"/>
                                  </a:lnTo>
                                  <a:lnTo>
                                    <a:pt x="86" y="29"/>
                                  </a:lnTo>
                                  <a:lnTo>
                                    <a:pt x="77" y="16"/>
                                  </a:lnTo>
                                  <a:lnTo>
                                    <a:pt x="64" y="4"/>
                                  </a:lnTo>
                                  <a:close/>
                                </a:path>
                              </a:pathLst>
                            </a:custGeom>
                            <a:solidFill>
                              <a:srgbClr val="C60000"/>
                            </a:solidFill>
                            <a:ln w="9525">
                              <a:noFill/>
                              <a:round/>
                              <a:headEnd/>
                              <a:tailEnd/>
                            </a:ln>
                          </p:spPr>
                          <p:txBody>
                            <a:bodyPr/>
                            <a:lstStyle/>
                            <a:p>
                              <a:endParaRPr lang="en-US"/>
                            </a:p>
                          </p:txBody>
                        </p:sp>
                        <p:sp>
                          <p:nvSpPr>
                            <p:cNvPr id="266943" name="Freeform 703"/>
                            <p:cNvSpPr>
                              <a:spLocks/>
                            </p:cNvSpPr>
                            <p:nvPr/>
                          </p:nvSpPr>
                          <p:spPr bwMode="auto">
                            <a:xfrm>
                              <a:off x="1102" y="1031"/>
                              <a:ext cx="77" cy="76"/>
                            </a:xfrm>
                            <a:custGeom>
                              <a:avLst/>
                              <a:gdLst/>
                              <a:ahLst/>
                              <a:cxnLst>
                                <a:cxn ang="0">
                                  <a:pos x="56" y="4"/>
                                </a:cxn>
                                <a:cxn ang="0">
                                  <a:pos x="43" y="0"/>
                                </a:cxn>
                                <a:cxn ang="0">
                                  <a:pos x="30" y="0"/>
                                </a:cxn>
                                <a:cxn ang="0">
                                  <a:pos x="17" y="8"/>
                                </a:cxn>
                                <a:cxn ang="0">
                                  <a:pos x="5" y="21"/>
                                </a:cxn>
                                <a:cxn ang="0">
                                  <a:pos x="0" y="34"/>
                                </a:cxn>
                                <a:cxn ang="0">
                                  <a:pos x="5" y="46"/>
                                </a:cxn>
                                <a:cxn ang="0">
                                  <a:pos x="9" y="59"/>
                                </a:cxn>
                                <a:cxn ang="0">
                                  <a:pos x="22" y="72"/>
                                </a:cxn>
                                <a:cxn ang="0">
                                  <a:pos x="35" y="76"/>
                                </a:cxn>
                                <a:cxn ang="0">
                                  <a:pos x="52" y="76"/>
                                </a:cxn>
                                <a:cxn ang="0">
                                  <a:pos x="65" y="68"/>
                                </a:cxn>
                                <a:cxn ang="0">
                                  <a:pos x="73" y="55"/>
                                </a:cxn>
                                <a:cxn ang="0">
                                  <a:pos x="77" y="42"/>
                                </a:cxn>
                                <a:cxn ang="0">
                                  <a:pos x="77" y="25"/>
                                </a:cxn>
                                <a:cxn ang="0">
                                  <a:pos x="69" y="13"/>
                                </a:cxn>
                                <a:cxn ang="0">
                                  <a:pos x="56" y="4"/>
                                </a:cxn>
                              </a:cxnLst>
                              <a:rect l="0" t="0" r="r" b="b"/>
                              <a:pathLst>
                                <a:path w="77" h="76">
                                  <a:moveTo>
                                    <a:pt x="56" y="4"/>
                                  </a:moveTo>
                                  <a:lnTo>
                                    <a:pt x="43" y="0"/>
                                  </a:lnTo>
                                  <a:lnTo>
                                    <a:pt x="30" y="0"/>
                                  </a:lnTo>
                                  <a:lnTo>
                                    <a:pt x="17" y="8"/>
                                  </a:lnTo>
                                  <a:lnTo>
                                    <a:pt x="5" y="21"/>
                                  </a:lnTo>
                                  <a:lnTo>
                                    <a:pt x="0" y="34"/>
                                  </a:lnTo>
                                  <a:lnTo>
                                    <a:pt x="5" y="46"/>
                                  </a:lnTo>
                                  <a:lnTo>
                                    <a:pt x="9" y="59"/>
                                  </a:lnTo>
                                  <a:lnTo>
                                    <a:pt x="22" y="72"/>
                                  </a:lnTo>
                                  <a:lnTo>
                                    <a:pt x="35" y="76"/>
                                  </a:lnTo>
                                  <a:lnTo>
                                    <a:pt x="52" y="76"/>
                                  </a:lnTo>
                                  <a:lnTo>
                                    <a:pt x="65" y="68"/>
                                  </a:lnTo>
                                  <a:lnTo>
                                    <a:pt x="73" y="55"/>
                                  </a:lnTo>
                                  <a:lnTo>
                                    <a:pt x="77" y="42"/>
                                  </a:lnTo>
                                  <a:lnTo>
                                    <a:pt x="77" y="25"/>
                                  </a:lnTo>
                                  <a:lnTo>
                                    <a:pt x="69" y="13"/>
                                  </a:lnTo>
                                  <a:lnTo>
                                    <a:pt x="56" y="4"/>
                                  </a:lnTo>
                                  <a:close/>
                                </a:path>
                              </a:pathLst>
                            </a:custGeom>
                            <a:solidFill>
                              <a:srgbClr val="D70000"/>
                            </a:solidFill>
                            <a:ln w="9525">
                              <a:noFill/>
                              <a:round/>
                              <a:headEnd/>
                              <a:tailEnd/>
                            </a:ln>
                          </p:spPr>
                          <p:txBody>
                            <a:bodyPr/>
                            <a:lstStyle/>
                            <a:p>
                              <a:endParaRPr lang="en-US"/>
                            </a:p>
                          </p:txBody>
                        </p:sp>
                        <p:sp>
                          <p:nvSpPr>
                            <p:cNvPr id="266944" name="Freeform 704"/>
                            <p:cNvSpPr>
                              <a:spLocks/>
                            </p:cNvSpPr>
                            <p:nvPr/>
                          </p:nvSpPr>
                          <p:spPr bwMode="auto">
                            <a:xfrm>
                              <a:off x="1107" y="1035"/>
                              <a:ext cx="68" cy="68"/>
                            </a:xfrm>
                            <a:custGeom>
                              <a:avLst/>
                              <a:gdLst/>
                              <a:ahLst/>
                              <a:cxnLst>
                                <a:cxn ang="0">
                                  <a:pos x="51" y="4"/>
                                </a:cxn>
                                <a:cxn ang="0">
                                  <a:pos x="38" y="0"/>
                                </a:cxn>
                                <a:cxn ang="0">
                                  <a:pos x="25" y="0"/>
                                </a:cxn>
                                <a:cxn ang="0">
                                  <a:pos x="12" y="9"/>
                                </a:cxn>
                                <a:cxn ang="0">
                                  <a:pos x="4" y="17"/>
                                </a:cxn>
                                <a:cxn ang="0">
                                  <a:pos x="0" y="30"/>
                                </a:cxn>
                                <a:cxn ang="0">
                                  <a:pos x="0" y="42"/>
                                </a:cxn>
                                <a:cxn ang="0">
                                  <a:pos x="8" y="55"/>
                                </a:cxn>
                                <a:cxn ang="0">
                                  <a:pos x="17" y="64"/>
                                </a:cxn>
                                <a:cxn ang="0">
                                  <a:pos x="30" y="68"/>
                                </a:cxn>
                                <a:cxn ang="0">
                                  <a:pos x="42" y="68"/>
                                </a:cxn>
                                <a:cxn ang="0">
                                  <a:pos x="55" y="59"/>
                                </a:cxn>
                                <a:cxn ang="0">
                                  <a:pos x="64" y="51"/>
                                </a:cxn>
                                <a:cxn ang="0">
                                  <a:pos x="68" y="38"/>
                                </a:cxn>
                                <a:cxn ang="0">
                                  <a:pos x="68" y="26"/>
                                </a:cxn>
                                <a:cxn ang="0">
                                  <a:pos x="60" y="13"/>
                                </a:cxn>
                                <a:cxn ang="0">
                                  <a:pos x="51" y="4"/>
                                </a:cxn>
                              </a:cxnLst>
                              <a:rect l="0" t="0" r="r" b="b"/>
                              <a:pathLst>
                                <a:path w="68" h="68">
                                  <a:moveTo>
                                    <a:pt x="51" y="4"/>
                                  </a:moveTo>
                                  <a:lnTo>
                                    <a:pt x="38" y="0"/>
                                  </a:lnTo>
                                  <a:lnTo>
                                    <a:pt x="25" y="0"/>
                                  </a:lnTo>
                                  <a:lnTo>
                                    <a:pt x="12" y="9"/>
                                  </a:lnTo>
                                  <a:lnTo>
                                    <a:pt x="4" y="17"/>
                                  </a:lnTo>
                                  <a:lnTo>
                                    <a:pt x="0" y="30"/>
                                  </a:lnTo>
                                  <a:lnTo>
                                    <a:pt x="0" y="42"/>
                                  </a:lnTo>
                                  <a:lnTo>
                                    <a:pt x="8" y="55"/>
                                  </a:lnTo>
                                  <a:lnTo>
                                    <a:pt x="17" y="64"/>
                                  </a:lnTo>
                                  <a:lnTo>
                                    <a:pt x="30" y="68"/>
                                  </a:lnTo>
                                  <a:lnTo>
                                    <a:pt x="42" y="68"/>
                                  </a:lnTo>
                                  <a:lnTo>
                                    <a:pt x="55" y="59"/>
                                  </a:lnTo>
                                  <a:lnTo>
                                    <a:pt x="64" y="51"/>
                                  </a:lnTo>
                                  <a:lnTo>
                                    <a:pt x="68" y="38"/>
                                  </a:lnTo>
                                  <a:lnTo>
                                    <a:pt x="68" y="26"/>
                                  </a:lnTo>
                                  <a:lnTo>
                                    <a:pt x="60" y="13"/>
                                  </a:lnTo>
                                  <a:lnTo>
                                    <a:pt x="51" y="4"/>
                                  </a:lnTo>
                                  <a:close/>
                                </a:path>
                              </a:pathLst>
                            </a:custGeom>
                            <a:solidFill>
                              <a:srgbClr val="E50000"/>
                            </a:solidFill>
                            <a:ln w="9525">
                              <a:noFill/>
                              <a:round/>
                              <a:headEnd/>
                              <a:tailEnd/>
                            </a:ln>
                          </p:spPr>
                          <p:txBody>
                            <a:bodyPr/>
                            <a:lstStyle/>
                            <a:p>
                              <a:endParaRPr lang="en-US"/>
                            </a:p>
                          </p:txBody>
                        </p:sp>
                        <p:sp>
                          <p:nvSpPr>
                            <p:cNvPr id="266945" name="Freeform 705"/>
                            <p:cNvSpPr>
                              <a:spLocks/>
                            </p:cNvSpPr>
                            <p:nvPr/>
                          </p:nvSpPr>
                          <p:spPr bwMode="auto">
                            <a:xfrm>
                              <a:off x="1115" y="1044"/>
                              <a:ext cx="52" cy="50"/>
                            </a:xfrm>
                            <a:custGeom>
                              <a:avLst/>
                              <a:gdLst/>
                              <a:ahLst/>
                              <a:cxnLst>
                                <a:cxn ang="0">
                                  <a:pos x="39" y="4"/>
                                </a:cxn>
                                <a:cxn ang="0">
                                  <a:pos x="30" y="0"/>
                                </a:cxn>
                                <a:cxn ang="0">
                                  <a:pos x="22" y="0"/>
                                </a:cxn>
                                <a:cxn ang="0">
                                  <a:pos x="4" y="12"/>
                                </a:cxn>
                                <a:cxn ang="0">
                                  <a:pos x="0" y="21"/>
                                </a:cxn>
                                <a:cxn ang="0">
                                  <a:pos x="0" y="33"/>
                                </a:cxn>
                                <a:cxn ang="0">
                                  <a:pos x="4" y="42"/>
                                </a:cxn>
                                <a:cxn ang="0">
                                  <a:pos x="13" y="46"/>
                                </a:cxn>
                                <a:cxn ang="0">
                                  <a:pos x="22" y="50"/>
                                </a:cxn>
                                <a:cxn ang="0">
                                  <a:pos x="34" y="50"/>
                                </a:cxn>
                                <a:cxn ang="0">
                                  <a:pos x="43" y="46"/>
                                </a:cxn>
                                <a:cxn ang="0">
                                  <a:pos x="47" y="38"/>
                                </a:cxn>
                                <a:cxn ang="0">
                                  <a:pos x="52" y="29"/>
                                </a:cxn>
                                <a:cxn ang="0">
                                  <a:pos x="52" y="17"/>
                                </a:cxn>
                                <a:cxn ang="0">
                                  <a:pos x="47" y="8"/>
                                </a:cxn>
                                <a:cxn ang="0">
                                  <a:pos x="39" y="4"/>
                                </a:cxn>
                              </a:cxnLst>
                              <a:rect l="0" t="0" r="r" b="b"/>
                              <a:pathLst>
                                <a:path w="52" h="50">
                                  <a:moveTo>
                                    <a:pt x="39" y="4"/>
                                  </a:moveTo>
                                  <a:lnTo>
                                    <a:pt x="30" y="0"/>
                                  </a:lnTo>
                                  <a:lnTo>
                                    <a:pt x="22" y="0"/>
                                  </a:lnTo>
                                  <a:lnTo>
                                    <a:pt x="4" y="12"/>
                                  </a:lnTo>
                                  <a:lnTo>
                                    <a:pt x="0" y="21"/>
                                  </a:lnTo>
                                  <a:lnTo>
                                    <a:pt x="0" y="33"/>
                                  </a:lnTo>
                                  <a:lnTo>
                                    <a:pt x="4" y="42"/>
                                  </a:lnTo>
                                  <a:lnTo>
                                    <a:pt x="13" y="46"/>
                                  </a:lnTo>
                                  <a:lnTo>
                                    <a:pt x="22" y="50"/>
                                  </a:lnTo>
                                  <a:lnTo>
                                    <a:pt x="34" y="50"/>
                                  </a:lnTo>
                                  <a:lnTo>
                                    <a:pt x="43" y="46"/>
                                  </a:lnTo>
                                  <a:lnTo>
                                    <a:pt x="47" y="38"/>
                                  </a:lnTo>
                                  <a:lnTo>
                                    <a:pt x="52" y="29"/>
                                  </a:lnTo>
                                  <a:lnTo>
                                    <a:pt x="52" y="17"/>
                                  </a:lnTo>
                                  <a:lnTo>
                                    <a:pt x="47" y="8"/>
                                  </a:lnTo>
                                  <a:lnTo>
                                    <a:pt x="39" y="4"/>
                                  </a:lnTo>
                                  <a:close/>
                                </a:path>
                              </a:pathLst>
                            </a:custGeom>
                            <a:solidFill>
                              <a:srgbClr val="F00000"/>
                            </a:solidFill>
                            <a:ln w="9525">
                              <a:noFill/>
                              <a:round/>
                              <a:headEnd/>
                              <a:tailEnd/>
                            </a:ln>
                          </p:spPr>
                          <p:txBody>
                            <a:bodyPr/>
                            <a:lstStyle/>
                            <a:p>
                              <a:endParaRPr lang="en-US"/>
                            </a:p>
                          </p:txBody>
                        </p:sp>
                        <p:sp>
                          <p:nvSpPr>
                            <p:cNvPr id="266946" name="Freeform 706"/>
                            <p:cNvSpPr>
                              <a:spLocks/>
                            </p:cNvSpPr>
                            <p:nvPr/>
                          </p:nvSpPr>
                          <p:spPr bwMode="auto">
                            <a:xfrm>
                              <a:off x="1124" y="1052"/>
                              <a:ext cx="34" cy="34"/>
                            </a:xfrm>
                            <a:custGeom>
                              <a:avLst/>
                              <a:gdLst/>
                              <a:ahLst/>
                              <a:cxnLst>
                                <a:cxn ang="0">
                                  <a:pos x="25" y="0"/>
                                </a:cxn>
                                <a:cxn ang="0">
                                  <a:pos x="13" y="0"/>
                                </a:cxn>
                                <a:cxn ang="0">
                                  <a:pos x="4" y="9"/>
                                </a:cxn>
                                <a:cxn ang="0">
                                  <a:pos x="0" y="21"/>
                                </a:cxn>
                                <a:cxn ang="0">
                                  <a:pos x="8" y="30"/>
                                </a:cxn>
                                <a:cxn ang="0">
                                  <a:pos x="17" y="34"/>
                                </a:cxn>
                                <a:cxn ang="0">
                                  <a:pos x="21" y="34"/>
                                </a:cxn>
                                <a:cxn ang="0">
                                  <a:pos x="34" y="25"/>
                                </a:cxn>
                                <a:cxn ang="0">
                                  <a:pos x="34" y="13"/>
                                </a:cxn>
                                <a:cxn ang="0">
                                  <a:pos x="25" y="0"/>
                                </a:cxn>
                              </a:cxnLst>
                              <a:rect l="0" t="0" r="r" b="b"/>
                              <a:pathLst>
                                <a:path w="34" h="34">
                                  <a:moveTo>
                                    <a:pt x="25" y="0"/>
                                  </a:moveTo>
                                  <a:lnTo>
                                    <a:pt x="13" y="0"/>
                                  </a:lnTo>
                                  <a:lnTo>
                                    <a:pt x="4" y="9"/>
                                  </a:lnTo>
                                  <a:lnTo>
                                    <a:pt x="0" y="21"/>
                                  </a:lnTo>
                                  <a:lnTo>
                                    <a:pt x="8" y="30"/>
                                  </a:lnTo>
                                  <a:lnTo>
                                    <a:pt x="17" y="34"/>
                                  </a:lnTo>
                                  <a:lnTo>
                                    <a:pt x="21" y="34"/>
                                  </a:lnTo>
                                  <a:lnTo>
                                    <a:pt x="34" y="25"/>
                                  </a:lnTo>
                                  <a:lnTo>
                                    <a:pt x="34" y="13"/>
                                  </a:lnTo>
                                  <a:lnTo>
                                    <a:pt x="25" y="0"/>
                                  </a:lnTo>
                                  <a:close/>
                                </a:path>
                              </a:pathLst>
                            </a:custGeom>
                            <a:solidFill>
                              <a:srgbClr val="F70000"/>
                            </a:solidFill>
                            <a:ln w="9525">
                              <a:noFill/>
                              <a:round/>
                              <a:headEnd/>
                              <a:tailEnd/>
                            </a:ln>
                          </p:spPr>
                          <p:txBody>
                            <a:bodyPr/>
                            <a:lstStyle/>
                            <a:p>
                              <a:endParaRPr lang="en-US"/>
                            </a:p>
                          </p:txBody>
                        </p:sp>
                        <p:sp>
                          <p:nvSpPr>
                            <p:cNvPr id="266947" name="Freeform 707"/>
                            <p:cNvSpPr>
                              <a:spLocks/>
                            </p:cNvSpPr>
                            <p:nvPr/>
                          </p:nvSpPr>
                          <p:spPr bwMode="auto">
                            <a:xfrm>
                              <a:off x="1132" y="1061"/>
                              <a:ext cx="17" cy="16"/>
                            </a:xfrm>
                            <a:custGeom>
                              <a:avLst/>
                              <a:gdLst/>
                              <a:ahLst/>
                              <a:cxnLst>
                                <a:cxn ang="0">
                                  <a:pos x="13" y="0"/>
                                </a:cxn>
                                <a:cxn ang="0">
                                  <a:pos x="9" y="0"/>
                                </a:cxn>
                                <a:cxn ang="0">
                                  <a:pos x="0" y="4"/>
                                </a:cxn>
                                <a:cxn ang="0">
                                  <a:pos x="0" y="12"/>
                                </a:cxn>
                                <a:cxn ang="0">
                                  <a:pos x="5" y="16"/>
                                </a:cxn>
                                <a:cxn ang="0">
                                  <a:pos x="13" y="16"/>
                                </a:cxn>
                                <a:cxn ang="0">
                                  <a:pos x="17" y="12"/>
                                </a:cxn>
                                <a:cxn ang="0">
                                  <a:pos x="17" y="8"/>
                                </a:cxn>
                                <a:cxn ang="0">
                                  <a:pos x="13" y="0"/>
                                </a:cxn>
                              </a:cxnLst>
                              <a:rect l="0" t="0" r="r" b="b"/>
                              <a:pathLst>
                                <a:path w="17" h="16">
                                  <a:moveTo>
                                    <a:pt x="13" y="0"/>
                                  </a:moveTo>
                                  <a:lnTo>
                                    <a:pt x="9" y="0"/>
                                  </a:lnTo>
                                  <a:lnTo>
                                    <a:pt x="0" y="4"/>
                                  </a:lnTo>
                                  <a:lnTo>
                                    <a:pt x="0" y="12"/>
                                  </a:lnTo>
                                  <a:lnTo>
                                    <a:pt x="5" y="16"/>
                                  </a:lnTo>
                                  <a:lnTo>
                                    <a:pt x="13" y="16"/>
                                  </a:lnTo>
                                  <a:lnTo>
                                    <a:pt x="17" y="12"/>
                                  </a:lnTo>
                                  <a:lnTo>
                                    <a:pt x="17" y="8"/>
                                  </a:lnTo>
                                  <a:lnTo>
                                    <a:pt x="13" y="0"/>
                                  </a:lnTo>
                                  <a:close/>
                                </a:path>
                              </a:pathLst>
                            </a:custGeom>
                            <a:solidFill>
                              <a:srgbClr val="FC0000"/>
                            </a:solidFill>
                            <a:ln w="9525">
                              <a:noFill/>
                              <a:round/>
                              <a:headEnd/>
                              <a:tailEnd/>
                            </a:ln>
                          </p:spPr>
                          <p:txBody>
                            <a:bodyPr/>
                            <a:lstStyle/>
                            <a:p>
                              <a:endParaRPr lang="en-US"/>
                            </a:p>
                          </p:txBody>
                        </p:sp>
                      </p:grpSp>
                      <p:sp>
                        <p:nvSpPr>
                          <p:cNvPr id="266948" name="Freeform 708"/>
                          <p:cNvSpPr>
                            <a:spLocks/>
                          </p:cNvSpPr>
                          <p:nvPr/>
                        </p:nvSpPr>
                        <p:spPr bwMode="auto">
                          <a:xfrm>
                            <a:off x="1055" y="985"/>
                            <a:ext cx="176" cy="173"/>
                          </a:xfrm>
                          <a:custGeom>
                            <a:avLst/>
                            <a:gdLst/>
                            <a:ahLst/>
                            <a:cxnLst>
                              <a:cxn ang="0">
                                <a:pos x="129" y="12"/>
                              </a:cxn>
                              <a:cxn ang="0">
                                <a:pos x="94" y="0"/>
                              </a:cxn>
                              <a:cxn ang="0">
                                <a:pos x="64" y="4"/>
                              </a:cxn>
                              <a:cxn ang="0">
                                <a:pos x="35" y="21"/>
                              </a:cxn>
                              <a:cxn ang="0">
                                <a:pos x="9" y="46"/>
                              </a:cxn>
                              <a:cxn ang="0">
                                <a:pos x="0" y="80"/>
                              </a:cxn>
                              <a:cxn ang="0">
                                <a:pos x="5" y="114"/>
                              </a:cxn>
                              <a:cxn ang="0">
                                <a:pos x="22" y="143"/>
                              </a:cxn>
                              <a:cxn ang="0">
                                <a:pos x="47" y="164"/>
                              </a:cxn>
                              <a:cxn ang="0">
                                <a:pos x="82" y="173"/>
                              </a:cxn>
                              <a:cxn ang="0">
                                <a:pos x="112" y="168"/>
                              </a:cxn>
                              <a:cxn ang="0">
                                <a:pos x="142" y="151"/>
                              </a:cxn>
                              <a:cxn ang="0">
                                <a:pos x="163" y="126"/>
                              </a:cxn>
                              <a:cxn ang="0">
                                <a:pos x="176" y="92"/>
                              </a:cxn>
                              <a:cxn ang="0">
                                <a:pos x="171" y="63"/>
                              </a:cxn>
                              <a:cxn ang="0">
                                <a:pos x="154" y="33"/>
                              </a:cxn>
                              <a:cxn ang="0">
                                <a:pos x="129" y="12"/>
                              </a:cxn>
                            </a:cxnLst>
                            <a:rect l="0" t="0" r="r" b="b"/>
                            <a:pathLst>
                              <a:path w="176" h="173">
                                <a:moveTo>
                                  <a:pt x="129" y="12"/>
                                </a:moveTo>
                                <a:lnTo>
                                  <a:pt x="94" y="0"/>
                                </a:lnTo>
                                <a:lnTo>
                                  <a:pt x="64" y="4"/>
                                </a:lnTo>
                                <a:lnTo>
                                  <a:pt x="35" y="21"/>
                                </a:lnTo>
                                <a:lnTo>
                                  <a:pt x="9" y="46"/>
                                </a:lnTo>
                                <a:lnTo>
                                  <a:pt x="0" y="80"/>
                                </a:lnTo>
                                <a:lnTo>
                                  <a:pt x="5" y="114"/>
                                </a:lnTo>
                                <a:lnTo>
                                  <a:pt x="22" y="143"/>
                                </a:lnTo>
                                <a:lnTo>
                                  <a:pt x="47" y="164"/>
                                </a:lnTo>
                                <a:lnTo>
                                  <a:pt x="82" y="173"/>
                                </a:lnTo>
                                <a:lnTo>
                                  <a:pt x="112" y="168"/>
                                </a:lnTo>
                                <a:lnTo>
                                  <a:pt x="142" y="151"/>
                                </a:lnTo>
                                <a:lnTo>
                                  <a:pt x="163" y="126"/>
                                </a:lnTo>
                                <a:lnTo>
                                  <a:pt x="176" y="92"/>
                                </a:lnTo>
                                <a:lnTo>
                                  <a:pt x="171" y="63"/>
                                </a:lnTo>
                                <a:lnTo>
                                  <a:pt x="154" y="33"/>
                                </a:lnTo>
                                <a:lnTo>
                                  <a:pt x="129" y="12"/>
                                </a:lnTo>
                                <a:close/>
                              </a:path>
                            </a:pathLst>
                          </a:custGeom>
                          <a:noFill/>
                          <a:ln w="6350">
                            <a:solidFill>
                              <a:srgbClr val="000000"/>
                            </a:solidFill>
                            <a:prstDash val="solid"/>
                            <a:round/>
                            <a:headEnd/>
                            <a:tailEnd/>
                          </a:ln>
                        </p:spPr>
                        <p:txBody>
                          <a:bodyPr/>
                          <a:lstStyle/>
                          <a:p>
                            <a:endParaRPr lang="en-US"/>
                          </a:p>
                        </p:txBody>
                      </p:sp>
                    </p:grpSp>
                    <p:grpSp>
                      <p:nvGrpSpPr>
                        <p:cNvPr id="266766" name="Group 709"/>
                        <p:cNvGrpSpPr>
                          <a:grpSpLocks/>
                        </p:cNvGrpSpPr>
                        <p:nvPr/>
                      </p:nvGrpSpPr>
                      <p:grpSpPr bwMode="auto">
                        <a:xfrm>
                          <a:off x="931" y="997"/>
                          <a:ext cx="176" cy="173"/>
                          <a:chOff x="931" y="997"/>
                          <a:chExt cx="176" cy="173"/>
                        </a:xfrm>
                      </p:grpSpPr>
                      <p:grpSp>
                        <p:nvGrpSpPr>
                          <p:cNvPr id="266767" name="Group 710"/>
                          <p:cNvGrpSpPr>
                            <a:grpSpLocks/>
                          </p:cNvGrpSpPr>
                          <p:nvPr/>
                        </p:nvGrpSpPr>
                        <p:grpSpPr bwMode="auto">
                          <a:xfrm>
                            <a:off x="931" y="997"/>
                            <a:ext cx="176" cy="173"/>
                            <a:chOff x="931" y="997"/>
                            <a:chExt cx="176" cy="173"/>
                          </a:xfrm>
                        </p:grpSpPr>
                        <p:sp>
                          <p:nvSpPr>
                            <p:cNvPr id="266951" name="Freeform 711"/>
                            <p:cNvSpPr>
                              <a:spLocks/>
                            </p:cNvSpPr>
                            <p:nvPr/>
                          </p:nvSpPr>
                          <p:spPr bwMode="auto">
                            <a:xfrm>
                              <a:off x="931" y="997"/>
                              <a:ext cx="176" cy="173"/>
                            </a:xfrm>
                            <a:custGeom>
                              <a:avLst/>
                              <a:gdLst/>
                              <a:ahLst/>
                              <a:cxnLst>
                                <a:cxn ang="0">
                                  <a:pos x="129" y="9"/>
                                </a:cxn>
                                <a:cxn ang="0">
                                  <a:pos x="99" y="0"/>
                                </a:cxn>
                                <a:cxn ang="0">
                                  <a:pos x="64" y="4"/>
                                </a:cxn>
                                <a:cxn ang="0">
                                  <a:pos x="34" y="17"/>
                                </a:cxn>
                                <a:cxn ang="0">
                                  <a:pos x="13" y="42"/>
                                </a:cxn>
                                <a:cxn ang="0">
                                  <a:pos x="0" y="76"/>
                                </a:cxn>
                                <a:cxn ang="0">
                                  <a:pos x="4" y="110"/>
                                </a:cxn>
                                <a:cxn ang="0">
                                  <a:pos x="22" y="139"/>
                                </a:cxn>
                                <a:cxn ang="0">
                                  <a:pos x="47" y="161"/>
                                </a:cxn>
                                <a:cxn ang="0">
                                  <a:pos x="81" y="173"/>
                                </a:cxn>
                                <a:cxn ang="0">
                                  <a:pos x="116" y="169"/>
                                </a:cxn>
                                <a:cxn ang="0">
                                  <a:pos x="146" y="152"/>
                                </a:cxn>
                                <a:cxn ang="0">
                                  <a:pos x="167" y="127"/>
                                </a:cxn>
                                <a:cxn ang="0">
                                  <a:pos x="176" y="93"/>
                                </a:cxn>
                                <a:cxn ang="0">
                                  <a:pos x="171" y="64"/>
                                </a:cxn>
                                <a:cxn ang="0">
                                  <a:pos x="154" y="34"/>
                                </a:cxn>
                                <a:cxn ang="0">
                                  <a:pos x="129" y="9"/>
                                </a:cxn>
                              </a:cxnLst>
                              <a:rect l="0" t="0" r="r" b="b"/>
                              <a:pathLst>
                                <a:path w="176" h="173">
                                  <a:moveTo>
                                    <a:pt x="129" y="9"/>
                                  </a:moveTo>
                                  <a:lnTo>
                                    <a:pt x="99" y="0"/>
                                  </a:lnTo>
                                  <a:lnTo>
                                    <a:pt x="64" y="4"/>
                                  </a:lnTo>
                                  <a:lnTo>
                                    <a:pt x="34" y="17"/>
                                  </a:lnTo>
                                  <a:lnTo>
                                    <a:pt x="13" y="42"/>
                                  </a:lnTo>
                                  <a:lnTo>
                                    <a:pt x="0" y="76"/>
                                  </a:lnTo>
                                  <a:lnTo>
                                    <a:pt x="4" y="110"/>
                                  </a:lnTo>
                                  <a:lnTo>
                                    <a:pt x="22" y="139"/>
                                  </a:lnTo>
                                  <a:lnTo>
                                    <a:pt x="47" y="161"/>
                                  </a:lnTo>
                                  <a:lnTo>
                                    <a:pt x="81" y="173"/>
                                  </a:lnTo>
                                  <a:lnTo>
                                    <a:pt x="116" y="169"/>
                                  </a:lnTo>
                                  <a:lnTo>
                                    <a:pt x="146" y="152"/>
                                  </a:lnTo>
                                  <a:lnTo>
                                    <a:pt x="167" y="127"/>
                                  </a:lnTo>
                                  <a:lnTo>
                                    <a:pt x="176" y="93"/>
                                  </a:lnTo>
                                  <a:lnTo>
                                    <a:pt x="171" y="64"/>
                                  </a:lnTo>
                                  <a:lnTo>
                                    <a:pt x="154" y="34"/>
                                  </a:lnTo>
                                  <a:lnTo>
                                    <a:pt x="129" y="9"/>
                                  </a:lnTo>
                                  <a:close/>
                                </a:path>
                              </a:pathLst>
                            </a:custGeom>
                            <a:solidFill>
                              <a:srgbClr val="172F76"/>
                            </a:solidFill>
                            <a:ln w="9525">
                              <a:noFill/>
                              <a:round/>
                              <a:headEnd/>
                              <a:tailEnd/>
                            </a:ln>
                          </p:spPr>
                          <p:txBody>
                            <a:bodyPr/>
                            <a:lstStyle/>
                            <a:p>
                              <a:endParaRPr lang="en-US"/>
                            </a:p>
                          </p:txBody>
                        </p:sp>
                        <p:sp>
                          <p:nvSpPr>
                            <p:cNvPr id="266952" name="Freeform 712"/>
                            <p:cNvSpPr>
                              <a:spLocks/>
                            </p:cNvSpPr>
                            <p:nvPr/>
                          </p:nvSpPr>
                          <p:spPr bwMode="auto">
                            <a:xfrm>
                              <a:off x="935" y="997"/>
                              <a:ext cx="167" cy="161"/>
                            </a:xfrm>
                            <a:custGeom>
                              <a:avLst/>
                              <a:gdLst/>
                              <a:ahLst/>
                              <a:cxnLst>
                                <a:cxn ang="0">
                                  <a:pos x="125" y="9"/>
                                </a:cxn>
                                <a:cxn ang="0">
                                  <a:pos x="90" y="0"/>
                                </a:cxn>
                                <a:cxn ang="0">
                                  <a:pos x="60" y="0"/>
                                </a:cxn>
                                <a:cxn ang="0">
                                  <a:pos x="30" y="17"/>
                                </a:cxn>
                                <a:cxn ang="0">
                                  <a:pos x="9" y="42"/>
                                </a:cxn>
                                <a:cxn ang="0">
                                  <a:pos x="0" y="72"/>
                                </a:cxn>
                                <a:cxn ang="0">
                                  <a:pos x="0" y="106"/>
                                </a:cxn>
                                <a:cxn ang="0">
                                  <a:pos x="18" y="131"/>
                                </a:cxn>
                                <a:cxn ang="0">
                                  <a:pos x="43" y="152"/>
                                </a:cxn>
                                <a:cxn ang="0">
                                  <a:pos x="73" y="161"/>
                                </a:cxn>
                                <a:cxn ang="0">
                                  <a:pos x="107" y="161"/>
                                </a:cxn>
                                <a:cxn ang="0">
                                  <a:pos x="133" y="144"/>
                                </a:cxn>
                                <a:cxn ang="0">
                                  <a:pos x="155" y="118"/>
                                </a:cxn>
                                <a:cxn ang="0">
                                  <a:pos x="167" y="89"/>
                                </a:cxn>
                                <a:cxn ang="0">
                                  <a:pos x="163" y="59"/>
                                </a:cxn>
                                <a:cxn ang="0">
                                  <a:pos x="150" y="30"/>
                                </a:cxn>
                                <a:cxn ang="0">
                                  <a:pos x="125" y="9"/>
                                </a:cxn>
                              </a:cxnLst>
                              <a:rect l="0" t="0" r="r" b="b"/>
                              <a:pathLst>
                                <a:path w="167" h="161">
                                  <a:moveTo>
                                    <a:pt x="125" y="9"/>
                                  </a:moveTo>
                                  <a:lnTo>
                                    <a:pt x="90" y="0"/>
                                  </a:lnTo>
                                  <a:lnTo>
                                    <a:pt x="60" y="0"/>
                                  </a:lnTo>
                                  <a:lnTo>
                                    <a:pt x="30" y="17"/>
                                  </a:lnTo>
                                  <a:lnTo>
                                    <a:pt x="9" y="42"/>
                                  </a:lnTo>
                                  <a:lnTo>
                                    <a:pt x="0" y="72"/>
                                  </a:lnTo>
                                  <a:lnTo>
                                    <a:pt x="0" y="106"/>
                                  </a:lnTo>
                                  <a:lnTo>
                                    <a:pt x="18" y="131"/>
                                  </a:lnTo>
                                  <a:lnTo>
                                    <a:pt x="43" y="152"/>
                                  </a:lnTo>
                                  <a:lnTo>
                                    <a:pt x="73" y="161"/>
                                  </a:lnTo>
                                  <a:lnTo>
                                    <a:pt x="107" y="161"/>
                                  </a:lnTo>
                                  <a:lnTo>
                                    <a:pt x="133" y="144"/>
                                  </a:lnTo>
                                  <a:lnTo>
                                    <a:pt x="155" y="118"/>
                                  </a:lnTo>
                                  <a:lnTo>
                                    <a:pt x="167" y="89"/>
                                  </a:lnTo>
                                  <a:lnTo>
                                    <a:pt x="163" y="59"/>
                                  </a:lnTo>
                                  <a:lnTo>
                                    <a:pt x="150" y="30"/>
                                  </a:lnTo>
                                  <a:lnTo>
                                    <a:pt x="125" y="9"/>
                                  </a:lnTo>
                                  <a:close/>
                                </a:path>
                              </a:pathLst>
                            </a:custGeom>
                            <a:solidFill>
                              <a:srgbClr val="18317B"/>
                            </a:solidFill>
                            <a:ln w="9525">
                              <a:noFill/>
                              <a:round/>
                              <a:headEnd/>
                              <a:tailEnd/>
                            </a:ln>
                          </p:spPr>
                          <p:txBody>
                            <a:bodyPr/>
                            <a:lstStyle/>
                            <a:p>
                              <a:endParaRPr lang="en-US"/>
                            </a:p>
                          </p:txBody>
                        </p:sp>
                        <p:sp>
                          <p:nvSpPr>
                            <p:cNvPr id="266953" name="Freeform 713"/>
                            <p:cNvSpPr>
                              <a:spLocks/>
                            </p:cNvSpPr>
                            <p:nvPr/>
                          </p:nvSpPr>
                          <p:spPr bwMode="auto">
                            <a:xfrm>
                              <a:off x="944" y="1001"/>
                              <a:ext cx="150" cy="148"/>
                            </a:xfrm>
                            <a:custGeom>
                              <a:avLst/>
                              <a:gdLst/>
                              <a:ahLst/>
                              <a:cxnLst>
                                <a:cxn ang="0">
                                  <a:pos x="111" y="9"/>
                                </a:cxn>
                                <a:cxn ang="0">
                                  <a:pos x="81" y="0"/>
                                </a:cxn>
                                <a:cxn ang="0">
                                  <a:pos x="56" y="5"/>
                                </a:cxn>
                                <a:cxn ang="0">
                                  <a:pos x="30" y="17"/>
                                </a:cxn>
                                <a:cxn ang="0">
                                  <a:pos x="9" y="43"/>
                                </a:cxn>
                                <a:cxn ang="0">
                                  <a:pos x="0" y="68"/>
                                </a:cxn>
                                <a:cxn ang="0">
                                  <a:pos x="0" y="98"/>
                                </a:cxn>
                                <a:cxn ang="0">
                                  <a:pos x="13" y="123"/>
                                </a:cxn>
                                <a:cxn ang="0">
                                  <a:pos x="39" y="140"/>
                                </a:cxn>
                                <a:cxn ang="0">
                                  <a:pos x="64" y="148"/>
                                </a:cxn>
                                <a:cxn ang="0">
                                  <a:pos x="94" y="148"/>
                                </a:cxn>
                                <a:cxn ang="0">
                                  <a:pos x="120" y="135"/>
                                </a:cxn>
                                <a:cxn ang="0">
                                  <a:pos x="141" y="110"/>
                                </a:cxn>
                                <a:cxn ang="0">
                                  <a:pos x="150" y="85"/>
                                </a:cxn>
                                <a:cxn ang="0">
                                  <a:pos x="146" y="55"/>
                                </a:cxn>
                                <a:cxn ang="0">
                                  <a:pos x="133" y="30"/>
                                </a:cxn>
                                <a:cxn ang="0">
                                  <a:pos x="111" y="9"/>
                                </a:cxn>
                              </a:cxnLst>
                              <a:rect l="0" t="0" r="r" b="b"/>
                              <a:pathLst>
                                <a:path w="150" h="148">
                                  <a:moveTo>
                                    <a:pt x="111" y="9"/>
                                  </a:moveTo>
                                  <a:lnTo>
                                    <a:pt x="81" y="0"/>
                                  </a:lnTo>
                                  <a:lnTo>
                                    <a:pt x="56" y="5"/>
                                  </a:lnTo>
                                  <a:lnTo>
                                    <a:pt x="30" y="17"/>
                                  </a:lnTo>
                                  <a:lnTo>
                                    <a:pt x="9" y="43"/>
                                  </a:lnTo>
                                  <a:lnTo>
                                    <a:pt x="0" y="68"/>
                                  </a:lnTo>
                                  <a:lnTo>
                                    <a:pt x="0" y="98"/>
                                  </a:lnTo>
                                  <a:lnTo>
                                    <a:pt x="13" y="123"/>
                                  </a:lnTo>
                                  <a:lnTo>
                                    <a:pt x="39" y="140"/>
                                  </a:lnTo>
                                  <a:lnTo>
                                    <a:pt x="64" y="148"/>
                                  </a:lnTo>
                                  <a:lnTo>
                                    <a:pt x="94" y="148"/>
                                  </a:lnTo>
                                  <a:lnTo>
                                    <a:pt x="120" y="135"/>
                                  </a:lnTo>
                                  <a:lnTo>
                                    <a:pt x="141" y="110"/>
                                  </a:lnTo>
                                  <a:lnTo>
                                    <a:pt x="150" y="85"/>
                                  </a:lnTo>
                                  <a:lnTo>
                                    <a:pt x="146" y="55"/>
                                  </a:lnTo>
                                  <a:lnTo>
                                    <a:pt x="133" y="30"/>
                                  </a:lnTo>
                                  <a:lnTo>
                                    <a:pt x="111" y="9"/>
                                  </a:lnTo>
                                  <a:close/>
                                </a:path>
                              </a:pathLst>
                            </a:custGeom>
                            <a:solidFill>
                              <a:srgbClr val="193484"/>
                            </a:solidFill>
                            <a:ln w="9525">
                              <a:noFill/>
                              <a:round/>
                              <a:headEnd/>
                              <a:tailEnd/>
                            </a:ln>
                          </p:spPr>
                          <p:txBody>
                            <a:bodyPr/>
                            <a:lstStyle/>
                            <a:p>
                              <a:endParaRPr lang="en-US"/>
                            </a:p>
                          </p:txBody>
                        </p:sp>
                        <p:sp>
                          <p:nvSpPr>
                            <p:cNvPr id="266954" name="Freeform 714"/>
                            <p:cNvSpPr>
                              <a:spLocks/>
                            </p:cNvSpPr>
                            <p:nvPr/>
                          </p:nvSpPr>
                          <p:spPr bwMode="auto">
                            <a:xfrm>
                              <a:off x="953" y="1010"/>
                              <a:ext cx="132" cy="135"/>
                            </a:xfrm>
                            <a:custGeom>
                              <a:avLst/>
                              <a:gdLst/>
                              <a:ahLst/>
                              <a:cxnLst>
                                <a:cxn ang="0">
                                  <a:pos x="98" y="8"/>
                                </a:cxn>
                                <a:cxn ang="0">
                                  <a:pos x="72" y="0"/>
                                </a:cxn>
                                <a:cxn ang="0">
                                  <a:pos x="47" y="4"/>
                                </a:cxn>
                                <a:cxn ang="0">
                                  <a:pos x="25" y="17"/>
                                </a:cxn>
                                <a:cxn ang="0">
                                  <a:pos x="8" y="34"/>
                                </a:cxn>
                                <a:cxn ang="0">
                                  <a:pos x="0" y="59"/>
                                </a:cxn>
                                <a:cxn ang="0">
                                  <a:pos x="4" y="84"/>
                                </a:cxn>
                                <a:cxn ang="0">
                                  <a:pos x="12" y="110"/>
                                </a:cxn>
                                <a:cxn ang="0">
                                  <a:pos x="34" y="126"/>
                                </a:cxn>
                                <a:cxn ang="0">
                                  <a:pos x="59" y="135"/>
                                </a:cxn>
                                <a:cxn ang="0">
                                  <a:pos x="85" y="131"/>
                                </a:cxn>
                                <a:cxn ang="0">
                                  <a:pos x="107" y="118"/>
                                </a:cxn>
                                <a:cxn ang="0">
                                  <a:pos x="124" y="97"/>
                                </a:cxn>
                                <a:cxn ang="0">
                                  <a:pos x="132" y="72"/>
                                </a:cxn>
                                <a:cxn ang="0">
                                  <a:pos x="128" y="46"/>
                                </a:cxn>
                                <a:cxn ang="0">
                                  <a:pos x="115" y="25"/>
                                </a:cxn>
                                <a:cxn ang="0">
                                  <a:pos x="98" y="8"/>
                                </a:cxn>
                              </a:cxnLst>
                              <a:rect l="0" t="0" r="r" b="b"/>
                              <a:pathLst>
                                <a:path w="132" h="135">
                                  <a:moveTo>
                                    <a:pt x="98" y="8"/>
                                  </a:moveTo>
                                  <a:lnTo>
                                    <a:pt x="72" y="0"/>
                                  </a:lnTo>
                                  <a:lnTo>
                                    <a:pt x="47" y="4"/>
                                  </a:lnTo>
                                  <a:lnTo>
                                    <a:pt x="25" y="17"/>
                                  </a:lnTo>
                                  <a:lnTo>
                                    <a:pt x="8" y="34"/>
                                  </a:lnTo>
                                  <a:lnTo>
                                    <a:pt x="0" y="59"/>
                                  </a:lnTo>
                                  <a:lnTo>
                                    <a:pt x="4" y="84"/>
                                  </a:lnTo>
                                  <a:lnTo>
                                    <a:pt x="12" y="110"/>
                                  </a:lnTo>
                                  <a:lnTo>
                                    <a:pt x="34" y="126"/>
                                  </a:lnTo>
                                  <a:lnTo>
                                    <a:pt x="59" y="135"/>
                                  </a:lnTo>
                                  <a:lnTo>
                                    <a:pt x="85" y="131"/>
                                  </a:lnTo>
                                  <a:lnTo>
                                    <a:pt x="107" y="118"/>
                                  </a:lnTo>
                                  <a:lnTo>
                                    <a:pt x="124" y="97"/>
                                  </a:lnTo>
                                  <a:lnTo>
                                    <a:pt x="132" y="72"/>
                                  </a:lnTo>
                                  <a:lnTo>
                                    <a:pt x="128" y="46"/>
                                  </a:lnTo>
                                  <a:lnTo>
                                    <a:pt x="115" y="25"/>
                                  </a:lnTo>
                                  <a:lnTo>
                                    <a:pt x="98" y="8"/>
                                  </a:lnTo>
                                  <a:close/>
                                </a:path>
                              </a:pathLst>
                            </a:custGeom>
                            <a:solidFill>
                              <a:srgbClr val="1C3991"/>
                            </a:solidFill>
                            <a:ln w="9525">
                              <a:noFill/>
                              <a:round/>
                              <a:headEnd/>
                              <a:tailEnd/>
                            </a:ln>
                          </p:spPr>
                          <p:txBody>
                            <a:bodyPr/>
                            <a:lstStyle/>
                            <a:p>
                              <a:endParaRPr lang="en-US"/>
                            </a:p>
                          </p:txBody>
                        </p:sp>
                        <p:sp>
                          <p:nvSpPr>
                            <p:cNvPr id="266955" name="Freeform 715"/>
                            <p:cNvSpPr>
                              <a:spLocks/>
                            </p:cNvSpPr>
                            <p:nvPr/>
                          </p:nvSpPr>
                          <p:spPr bwMode="auto">
                            <a:xfrm>
                              <a:off x="957" y="1014"/>
                              <a:ext cx="124" cy="127"/>
                            </a:xfrm>
                            <a:custGeom>
                              <a:avLst/>
                              <a:gdLst/>
                              <a:ahLst/>
                              <a:cxnLst>
                                <a:cxn ang="0">
                                  <a:pos x="90" y="9"/>
                                </a:cxn>
                                <a:cxn ang="0">
                                  <a:pos x="68" y="0"/>
                                </a:cxn>
                                <a:cxn ang="0">
                                  <a:pos x="43" y="4"/>
                                </a:cxn>
                                <a:cxn ang="0">
                                  <a:pos x="21" y="17"/>
                                </a:cxn>
                                <a:cxn ang="0">
                                  <a:pos x="4" y="34"/>
                                </a:cxn>
                                <a:cxn ang="0">
                                  <a:pos x="0" y="59"/>
                                </a:cxn>
                                <a:cxn ang="0">
                                  <a:pos x="0" y="80"/>
                                </a:cxn>
                                <a:cxn ang="0">
                                  <a:pos x="13" y="101"/>
                                </a:cxn>
                                <a:cxn ang="0">
                                  <a:pos x="30" y="118"/>
                                </a:cxn>
                                <a:cxn ang="0">
                                  <a:pos x="55" y="127"/>
                                </a:cxn>
                                <a:cxn ang="0">
                                  <a:pos x="77" y="122"/>
                                </a:cxn>
                                <a:cxn ang="0">
                                  <a:pos x="98" y="110"/>
                                </a:cxn>
                                <a:cxn ang="0">
                                  <a:pos x="115" y="93"/>
                                </a:cxn>
                                <a:cxn ang="0">
                                  <a:pos x="124" y="72"/>
                                </a:cxn>
                                <a:cxn ang="0">
                                  <a:pos x="120" y="47"/>
                                </a:cxn>
                                <a:cxn ang="0">
                                  <a:pos x="107" y="25"/>
                                </a:cxn>
                                <a:cxn ang="0">
                                  <a:pos x="90" y="9"/>
                                </a:cxn>
                              </a:cxnLst>
                              <a:rect l="0" t="0" r="r" b="b"/>
                              <a:pathLst>
                                <a:path w="124" h="127">
                                  <a:moveTo>
                                    <a:pt x="90" y="9"/>
                                  </a:moveTo>
                                  <a:lnTo>
                                    <a:pt x="68" y="0"/>
                                  </a:lnTo>
                                  <a:lnTo>
                                    <a:pt x="43" y="4"/>
                                  </a:lnTo>
                                  <a:lnTo>
                                    <a:pt x="21" y="17"/>
                                  </a:lnTo>
                                  <a:lnTo>
                                    <a:pt x="4" y="34"/>
                                  </a:lnTo>
                                  <a:lnTo>
                                    <a:pt x="0" y="59"/>
                                  </a:lnTo>
                                  <a:lnTo>
                                    <a:pt x="0" y="80"/>
                                  </a:lnTo>
                                  <a:lnTo>
                                    <a:pt x="13" y="101"/>
                                  </a:lnTo>
                                  <a:lnTo>
                                    <a:pt x="30" y="118"/>
                                  </a:lnTo>
                                  <a:lnTo>
                                    <a:pt x="55" y="127"/>
                                  </a:lnTo>
                                  <a:lnTo>
                                    <a:pt x="77" y="122"/>
                                  </a:lnTo>
                                  <a:lnTo>
                                    <a:pt x="98" y="110"/>
                                  </a:lnTo>
                                  <a:lnTo>
                                    <a:pt x="115" y="93"/>
                                  </a:lnTo>
                                  <a:lnTo>
                                    <a:pt x="124" y="72"/>
                                  </a:lnTo>
                                  <a:lnTo>
                                    <a:pt x="120" y="47"/>
                                  </a:lnTo>
                                  <a:lnTo>
                                    <a:pt x="107" y="25"/>
                                  </a:lnTo>
                                  <a:lnTo>
                                    <a:pt x="90" y="9"/>
                                  </a:lnTo>
                                  <a:close/>
                                </a:path>
                              </a:pathLst>
                            </a:custGeom>
                            <a:solidFill>
                              <a:srgbClr val="2040A1"/>
                            </a:solidFill>
                            <a:ln w="9525">
                              <a:noFill/>
                              <a:round/>
                              <a:headEnd/>
                              <a:tailEnd/>
                            </a:ln>
                          </p:spPr>
                          <p:txBody>
                            <a:bodyPr/>
                            <a:lstStyle/>
                            <a:p>
                              <a:endParaRPr lang="en-US"/>
                            </a:p>
                          </p:txBody>
                        </p:sp>
                        <p:sp>
                          <p:nvSpPr>
                            <p:cNvPr id="266956" name="Freeform 716"/>
                            <p:cNvSpPr>
                              <a:spLocks/>
                            </p:cNvSpPr>
                            <p:nvPr/>
                          </p:nvSpPr>
                          <p:spPr bwMode="auto">
                            <a:xfrm>
                              <a:off x="965" y="1027"/>
                              <a:ext cx="107" cy="101"/>
                            </a:xfrm>
                            <a:custGeom>
                              <a:avLst/>
                              <a:gdLst/>
                              <a:ahLst/>
                              <a:cxnLst>
                                <a:cxn ang="0">
                                  <a:pos x="77" y="4"/>
                                </a:cxn>
                                <a:cxn ang="0">
                                  <a:pos x="56" y="0"/>
                                </a:cxn>
                                <a:cxn ang="0">
                                  <a:pos x="39" y="0"/>
                                </a:cxn>
                                <a:cxn ang="0">
                                  <a:pos x="22" y="8"/>
                                </a:cxn>
                                <a:cxn ang="0">
                                  <a:pos x="5" y="25"/>
                                </a:cxn>
                                <a:cxn ang="0">
                                  <a:pos x="0" y="46"/>
                                </a:cxn>
                                <a:cxn ang="0">
                                  <a:pos x="0" y="67"/>
                                </a:cxn>
                                <a:cxn ang="0">
                                  <a:pos x="9" y="84"/>
                                </a:cxn>
                                <a:cxn ang="0">
                                  <a:pos x="26" y="97"/>
                                </a:cxn>
                                <a:cxn ang="0">
                                  <a:pos x="47" y="101"/>
                                </a:cxn>
                                <a:cxn ang="0">
                                  <a:pos x="69" y="101"/>
                                </a:cxn>
                                <a:cxn ang="0">
                                  <a:pos x="86" y="93"/>
                                </a:cxn>
                                <a:cxn ang="0">
                                  <a:pos x="99" y="76"/>
                                </a:cxn>
                                <a:cxn ang="0">
                                  <a:pos x="107" y="55"/>
                                </a:cxn>
                                <a:cxn ang="0">
                                  <a:pos x="103" y="34"/>
                                </a:cxn>
                                <a:cxn ang="0">
                                  <a:pos x="95" y="17"/>
                                </a:cxn>
                                <a:cxn ang="0">
                                  <a:pos x="77" y="4"/>
                                </a:cxn>
                              </a:cxnLst>
                              <a:rect l="0" t="0" r="r" b="b"/>
                              <a:pathLst>
                                <a:path w="107" h="101">
                                  <a:moveTo>
                                    <a:pt x="77" y="4"/>
                                  </a:moveTo>
                                  <a:lnTo>
                                    <a:pt x="56" y="0"/>
                                  </a:lnTo>
                                  <a:lnTo>
                                    <a:pt x="39" y="0"/>
                                  </a:lnTo>
                                  <a:lnTo>
                                    <a:pt x="22" y="8"/>
                                  </a:lnTo>
                                  <a:lnTo>
                                    <a:pt x="5" y="25"/>
                                  </a:lnTo>
                                  <a:lnTo>
                                    <a:pt x="0" y="46"/>
                                  </a:lnTo>
                                  <a:lnTo>
                                    <a:pt x="0" y="67"/>
                                  </a:lnTo>
                                  <a:lnTo>
                                    <a:pt x="9" y="84"/>
                                  </a:lnTo>
                                  <a:lnTo>
                                    <a:pt x="26" y="97"/>
                                  </a:lnTo>
                                  <a:lnTo>
                                    <a:pt x="47" y="101"/>
                                  </a:lnTo>
                                  <a:lnTo>
                                    <a:pt x="69" y="101"/>
                                  </a:lnTo>
                                  <a:lnTo>
                                    <a:pt x="86" y="93"/>
                                  </a:lnTo>
                                  <a:lnTo>
                                    <a:pt x="99" y="76"/>
                                  </a:lnTo>
                                  <a:lnTo>
                                    <a:pt x="107" y="55"/>
                                  </a:lnTo>
                                  <a:lnTo>
                                    <a:pt x="103" y="34"/>
                                  </a:lnTo>
                                  <a:lnTo>
                                    <a:pt x="95" y="17"/>
                                  </a:lnTo>
                                  <a:lnTo>
                                    <a:pt x="77" y="4"/>
                                  </a:lnTo>
                                  <a:close/>
                                </a:path>
                              </a:pathLst>
                            </a:custGeom>
                            <a:solidFill>
                              <a:srgbClr val="2347B4"/>
                            </a:solidFill>
                            <a:ln w="9525">
                              <a:noFill/>
                              <a:round/>
                              <a:headEnd/>
                              <a:tailEnd/>
                            </a:ln>
                          </p:spPr>
                          <p:txBody>
                            <a:bodyPr/>
                            <a:lstStyle/>
                            <a:p>
                              <a:endParaRPr lang="en-US"/>
                            </a:p>
                          </p:txBody>
                        </p:sp>
                        <p:sp>
                          <p:nvSpPr>
                            <p:cNvPr id="266957" name="Freeform 717"/>
                            <p:cNvSpPr>
                              <a:spLocks/>
                            </p:cNvSpPr>
                            <p:nvPr/>
                          </p:nvSpPr>
                          <p:spPr bwMode="auto">
                            <a:xfrm>
                              <a:off x="974" y="1035"/>
                              <a:ext cx="86" cy="85"/>
                            </a:xfrm>
                            <a:custGeom>
                              <a:avLst/>
                              <a:gdLst/>
                              <a:ahLst/>
                              <a:cxnLst>
                                <a:cxn ang="0">
                                  <a:pos x="64" y="4"/>
                                </a:cxn>
                                <a:cxn ang="0">
                                  <a:pos x="47" y="0"/>
                                </a:cxn>
                                <a:cxn ang="0">
                                  <a:pos x="30" y="0"/>
                                </a:cxn>
                                <a:cxn ang="0">
                                  <a:pos x="17" y="9"/>
                                </a:cxn>
                                <a:cxn ang="0">
                                  <a:pos x="4" y="21"/>
                                </a:cxn>
                                <a:cxn ang="0">
                                  <a:pos x="0" y="38"/>
                                </a:cxn>
                                <a:cxn ang="0">
                                  <a:pos x="0" y="55"/>
                                </a:cxn>
                                <a:cxn ang="0">
                                  <a:pos x="9" y="68"/>
                                </a:cxn>
                                <a:cxn ang="0">
                                  <a:pos x="21" y="80"/>
                                </a:cxn>
                                <a:cxn ang="0">
                                  <a:pos x="38" y="85"/>
                                </a:cxn>
                                <a:cxn ang="0">
                                  <a:pos x="56" y="85"/>
                                </a:cxn>
                                <a:cxn ang="0">
                                  <a:pos x="73" y="76"/>
                                </a:cxn>
                                <a:cxn ang="0">
                                  <a:pos x="81" y="64"/>
                                </a:cxn>
                                <a:cxn ang="0">
                                  <a:pos x="86" y="47"/>
                                </a:cxn>
                                <a:cxn ang="0">
                                  <a:pos x="86" y="30"/>
                                </a:cxn>
                                <a:cxn ang="0">
                                  <a:pos x="77" y="13"/>
                                </a:cxn>
                                <a:cxn ang="0">
                                  <a:pos x="64" y="4"/>
                                </a:cxn>
                              </a:cxnLst>
                              <a:rect l="0" t="0" r="r" b="b"/>
                              <a:pathLst>
                                <a:path w="86" h="85">
                                  <a:moveTo>
                                    <a:pt x="64" y="4"/>
                                  </a:moveTo>
                                  <a:lnTo>
                                    <a:pt x="47" y="0"/>
                                  </a:lnTo>
                                  <a:lnTo>
                                    <a:pt x="30" y="0"/>
                                  </a:lnTo>
                                  <a:lnTo>
                                    <a:pt x="17" y="9"/>
                                  </a:lnTo>
                                  <a:lnTo>
                                    <a:pt x="4" y="21"/>
                                  </a:lnTo>
                                  <a:lnTo>
                                    <a:pt x="0" y="38"/>
                                  </a:lnTo>
                                  <a:lnTo>
                                    <a:pt x="0" y="55"/>
                                  </a:lnTo>
                                  <a:lnTo>
                                    <a:pt x="9" y="68"/>
                                  </a:lnTo>
                                  <a:lnTo>
                                    <a:pt x="21" y="80"/>
                                  </a:lnTo>
                                  <a:lnTo>
                                    <a:pt x="38" y="85"/>
                                  </a:lnTo>
                                  <a:lnTo>
                                    <a:pt x="56" y="85"/>
                                  </a:lnTo>
                                  <a:lnTo>
                                    <a:pt x="73" y="76"/>
                                  </a:lnTo>
                                  <a:lnTo>
                                    <a:pt x="81" y="64"/>
                                  </a:lnTo>
                                  <a:lnTo>
                                    <a:pt x="86" y="47"/>
                                  </a:lnTo>
                                  <a:lnTo>
                                    <a:pt x="86" y="30"/>
                                  </a:lnTo>
                                  <a:lnTo>
                                    <a:pt x="77" y="13"/>
                                  </a:lnTo>
                                  <a:lnTo>
                                    <a:pt x="64" y="4"/>
                                  </a:lnTo>
                                  <a:close/>
                                </a:path>
                              </a:pathLst>
                            </a:custGeom>
                            <a:solidFill>
                              <a:srgbClr val="274FC6"/>
                            </a:solidFill>
                            <a:ln w="9525">
                              <a:noFill/>
                              <a:round/>
                              <a:headEnd/>
                              <a:tailEnd/>
                            </a:ln>
                          </p:spPr>
                          <p:txBody>
                            <a:bodyPr/>
                            <a:lstStyle/>
                            <a:p>
                              <a:endParaRPr lang="en-US"/>
                            </a:p>
                          </p:txBody>
                        </p:sp>
                        <p:sp>
                          <p:nvSpPr>
                            <p:cNvPr id="266958" name="Freeform 718"/>
                            <p:cNvSpPr>
                              <a:spLocks/>
                            </p:cNvSpPr>
                            <p:nvPr/>
                          </p:nvSpPr>
                          <p:spPr bwMode="auto">
                            <a:xfrm>
                              <a:off x="983" y="1044"/>
                              <a:ext cx="72" cy="71"/>
                            </a:xfrm>
                            <a:custGeom>
                              <a:avLst/>
                              <a:gdLst/>
                              <a:ahLst/>
                              <a:cxnLst>
                                <a:cxn ang="0">
                                  <a:pos x="55" y="4"/>
                                </a:cxn>
                                <a:cxn ang="0">
                                  <a:pos x="38" y="0"/>
                                </a:cxn>
                                <a:cxn ang="0">
                                  <a:pos x="25" y="0"/>
                                </a:cxn>
                                <a:cxn ang="0">
                                  <a:pos x="12" y="4"/>
                                </a:cxn>
                                <a:cxn ang="0">
                                  <a:pos x="4" y="17"/>
                                </a:cxn>
                                <a:cxn ang="0">
                                  <a:pos x="0" y="33"/>
                                </a:cxn>
                                <a:cxn ang="0">
                                  <a:pos x="0" y="46"/>
                                </a:cxn>
                                <a:cxn ang="0">
                                  <a:pos x="4" y="59"/>
                                </a:cxn>
                                <a:cxn ang="0">
                                  <a:pos x="17" y="67"/>
                                </a:cxn>
                                <a:cxn ang="0">
                                  <a:pos x="34" y="71"/>
                                </a:cxn>
                                <a:cxn ang="0">
                                  <a:pos x="47" y="71"/>
                                </a:cxn>
                                <a:cxn ang="0">
                                  <a:pos x="59" y="67"/>
                                </a:cxn>
                                <a:cxn ang="0">
                                  <a:pos x="68" y="55"/>
                                </a:cxn>
                                <a:cxn ang="0">
                                  <a:pos x="72" y="38"/>
                                </a:cxn>
                                <a:cxn ang="0">
                                  <a:pos x="72" y="25"/>
                                </a:cxn>
                                <a:cxn ang="0">
                                  <a:pos x="68" y="12"/>
                                </a:cxn>
                                <a:cxn ang="0">
                                  <a:pos x="55" y="4"/>
                                </a:cxn>
                              </a:cxnLst>
                              <a:rect l="0" t="0" r="r" b="b"/>
                              <a:pathLst>
                                <a:path w="72" h="71">
                                  <a:moveTo>
                                    <a:pt x="55" y="4"/>
                                  </a:moveTo>
                                  <a:lnTo>
                                    <a:pt x="38" y="0"/>
                                  </a:lnTo>
                                  <a:lnTo>
                                    <a:pt x="25" y="0"/>
                                  </a:lnTo>
                                  <a:lnTo>
                                    <a:pt x="12" y="4"/>
                                  </a:lnTo>
                                  <a:lnTo>
                                    <a:pt x="4" y="17"/>
                                  </a:lnTo>
                                  <a:lnTo>
                                    <a:pt x="0" y="33"/>
                                  </a:lnTo>
                                  <a:lnTo>
                                    <a:pt x="0" y="46"/>
                                  </a:lnTo>
                                  <a:lnTo>
                                    <a:pt x="4" y="59"/>
                                  </a:lnTo>
                                  <a:lnTo>
                                    <a:pt x="17" y="67"/>
                                  </a:lnTo>
                                  <a:lnTo>
                                    <a:pt x="34" y="71"/>
                                  </a:lnTo>
                                  <a:lnTo>
                                    <a:pt x="47" y="71"/>
                                  </a:lnTo>
                                  <a:lnTo>
                                    <a:pt x="59" y="67"/>
                                  </a:lnTo>
                                  <a:lnTo>
                                    <a:pt x="68" y="55"/>
                                  </a:lnTo>
                                  <a:lnTo>
                                    <a:pt x="72" y="38"/>
                                  </a:lnTo>
                                  <a:lnTo>
                                    <a:pt x="72" y="25"/>
                                  </a:lnTo>
                                  <a:lnTo>
                                    <a:pt x="68" y="12"/>
                                  </a:lnTo>
                                  <a:lnTo>
                                    <a:pt x="55" y="4"/>
                                  </a:lnTo>
                                  <a:close/>
                                </a:path>
                              </a:pathLst>
                            </a:custGeom>
                            <a:solidFill>
                              <a:srgbClr val="2B56D7"/>
                            </a:solidFill>
                            <a:ln w="9525">
                              <a:noFill/>
                              <a:round/>
                              <a:headEnd/>
                              <a:tailEnd/>
                            </a:ln>
                          </p:spPr>
                          <p:txBody>
                            <a:bodyPr/>
                            <a:lstStyle/>
                            <a:p>
                              <a:endParaRPr lang="en-US"/>
                            </a:p>
                          </p:txBody>
                        </p:sp>
                        <p:sp>
                          <p:nvSpPr>
                            <p:cNvPr id="266959" name="Freeform 719"/>
                            <p:cNvSpPr>
                              <a:spLocks/>
                            </p:cNvSpPr>
                            <p:nvPr/>
                          </p:nvSpPr>
                          <p:spPr bwMode="auto">
                            <a:xfrm>
                              <a:off x="983" y="1048"/>
                              <a:ext cx="68" cy="67"/>
                            </a:xfrm>
                            <a:custGeom>
                              <a:avLst/>
                              <a:gdLst/>
                              <a:ahLst/>
                              <a:cxnLst>
                                <a:cxn ang="0">
                                  <a:pos x="51" y="4"/>
                                </a:cxn>
                                <a:cxn ang="0">
                                  <a:pos x="38" y="0"/>
                                </a:cxn>
                                <a:cxn ang="0">
                                  <a:pos x="25" y="0"/>
                                </a:cxn>
                                <a:cxn ang="0">
                                  <a:pos x="12" y="4"/>
                                </a:cxn>
                                <a:cxn ang="0">
                                  <a:pos x="4" y="17"/>
                                </a:cxn>
                                <a:cxn ang="0">
                                  <a:pos x="0" y="29"/>
                                </a:cxn>
                                <a:cxn ang="0">
                                  <a:pos x="4" y="42"/>
                                </a:cxn>
                                <a:cxn ang="0">
                                  <a:pos x="8" y="55"/>
                                </a:cxn>
                                <a:cxn ang="0">
                                  <a:pos x="21" y="63"/>
                                </a:cxn>
                                <a:cxn ang="0">
                                  <a:pos x="34" y="67"/>
                                </a:cxn>
                                <a:cxn ang="0">
                                  <a:pos x="47" y="63"/>
                                </a:cxn>
                                <a:cxn ang="0">
                                  <a:pos x="55" y="59"/>
                                </a:cxn>
                                <a:cxn ang="0">
                                  <a:pos x="64" y="46"/>
                                </a:cxn>
                                <a:cxn ang="0">
                                  <a:pos x="68" y="34"/>
                                </a:cxn>
                                <a:cxn ang="0">
                                  <a:pos x="68" y="21"/>
                                </a:cxn>
                                <a:cxn ang="0">
                                  <a:pos x="64" y="13"/>
                                </a:cxn>
                                <a:cxn ang="0">
                                  <a:pos x="51" y="4"/>
                                </a:cxn>
                              </a:cxnLst>
                              <a:rect l="0" t="0" r="r" b="b"/>
                              <a:pathLst>
                                <a:path w="68" h="67">
                                  <a:moveTo>
                                    <a:pt x="51" y="4"/>
                                  </a:moveTo>
                                  <a:lnTo>
                                    <a:pt x="38" y="0"/>
                                  </a:lnTo>
                                  <a:lnTo>
                                    <a:pt x="25" y="0"/>
                                  </a:lnTo>
                                  <a:lnTo>
                                    <a:pt x="12" y="4"/>
                                  </a:lnTo>
                                  <a:lnTo>
                                    <a:pt x="4" y="17"/>
                                  </a:lnTo>
                                  <a:lnTo>
                                    <a:pt x="0" y="29"/>
                                  </a:lnTo>
                                  <a:lnTo>
                                    <a:pt x="4" y="42"/>
                                  </a:lnTo>
                                  <a:lnTo>
                                    <a:pt x="8" y="55"/>
                                  </a:lnTo>
                                  <a:lnTo>
                                    <a:pt x="21" y="63"/>
                                  </a:lnTo>
                                  <a:lnTo>
                                    <a:pt x="34" y="67"/>
                                  </a:lnTo>
                                  <a:lnTo>
                                    <a:pt x="47" y="63"/>
                                  </a:lnTo>
                                  <a:lnTo>
                                    <a:pt x="55" y="59"/>
                                  </a:lnTo>
                                  <a:lnTo>
                                    <a:pt x="64" y="46"/>
                                  </a:lnTo>
                                  <a:lnTo>
                                    <a:pt x="68" y="34"/>
                                  </a:lnTo>
                                  <a:lnTo>
                                    <a:pt x="68" y="21"/>
                                  </a:lnTo>
                                  <a:lnTo>
                                    <a:pt x="64" y="13"/>
                                  </a:lnTo>
                                  <a:lnTo>
                                    <a:pt x="51" y="4"/>
                                  </a:lnTo>
                                  <a:close/>
                                </a:path>
                              </a:pathLst>
                            </a:custGeom>
                            <a:solidFill>
                              <a:srgbClr val="2D5BE5"/>
                            </a:solidFill>
                            <a:ln w="9525">
                              <a:noFill/>
                              <a:round/>
                              <a:headEnd/>
                              <a:tailEnd/>
                            </a:ln>
                          </p:spPr>
                          <p:txBody>
                            <a:bodyPr/>
                            <a:lstStyle/>
                            <a:p>
                              <a:endParaRPr lang="en-US"/>
                            </a:p>
                          </p:txBody>
                        </p:sp>
                        <p:sp>
                          <p:nvSpPr>
                            <p:cNvPr id="266960" name="Freeform 720"/>
                            <p:cNvSpPr>
                              <a:spLocks/>
                            </p:cNvSpPr>
                            <p:nvPr/>
                          </p:nvSpPr>
                          <p:spPr bwMode="auto">
                            <a:xfrm>
                              <a:off x="995" y="1056"/>
                              <a:ext cx="47" cy="47"/>
                            </a:xfrm>
                            <a:custGeom>
                              <a:avLst/>
                              <a:gdLst/>
                              <a:ahLst/>
                              <a:cxnLst>
                                <a:cxn ang="0">
                                  <a:pos x="35" y="0"/>
                                </a:cxn>
                                <a:cxn ang="0">
                                  <a:pos x="17" y="0"/>
                                </a:cxn>
                                <a:cxn ang="0">
                                  <a:pos x="0" y="13"/>
                                </a:cxn>
                                <a:cxn ang="0">
                                  <a:pos x="0" y="30"/>
                                </a:cxn>
                                <a:cxn ang="0">
                                  <a:pos x="13" y="47"/>
                                </a:cxn>
                                <a:cxn ang="0">
                                  <a:pos x="30" y="47"/>
                                </a:cxn>
                                <a:cxn ang="0">
                                  <a:pos x="47" y="34"/>
                                </a:cxn>
                                <a:cxn ang="0">
                                  <a:pos x="47" y="17"/>
                                </a:cxn>
                                <a:cxn ang="0">
                                  <a:pos x="35" y="0"/>
                                </a:cxn>
                              </a:cxnLst>
                              <a:rect l="0" t="0" r="r" b="b"/>
                              <a:pathLst>
                                <a:path w="47" h="47">
                                  <a:moveTo>
                                    <a:pt x="35" y="0"/>
                                  </a:moveTo>
                                  <a:lnTo>
                                    <a:pt x="17" y="0"/>
                                  </a:lnTo>
                                  <a:lnTo>
                                    <a:pt x="0" y="13"/>
                                  </a:lnTo>
                                  <a:lnTo>
                                    <a:pt x="0" y="30"/>
                                  </a:lnTo>
                                  <a:lnTo>
                                    <a:pt x="13" y="47"/>
                                  </a:lnTo>
                                  <a:lnTo>
                                    <a:pt x="30" y="47"/>
                                  </a:lnTo>
                                  <a:lnTo>
                                    <a:pt x="47" y="34"/>
                                  </a:lnTo>
                                  <a:lnTo>
                                    <a:pt x="47" y="17"/>
                                  </a:lnTo>
                                  <a:lnTo>
                                    <a:pt x="35" y="0"/>
                                  </a:lnTo>
                                  <a:close/>
                                </a:path>
                              </a:pathLst>
                            </a:custGeom>
                            <a:solidFill>
                              <a:srgbClr val="2F60F0"/>
                            </a:solidFill>
                            <a:ln w="9525">
                              <a:noFill/>
                              <a:round/>
                              <a:headEnd/>
                              <a:tailEnd/>
                            </a:ln>
                          </p:spPr>
                          <p:txBody>
                            <a:bodyPr/>
                            <a:lstStyle/>
                            <a:p>
                              <a:endParaRPr lang="en-US"/>
                            </a:p>
                          </p:txBody>
                        </p:sp>
                        <p:sp>
                          <p:nvSpPr>
                            <p:cNvPr id="266961" name="Freeform 721"/>
                            <p:cNvSpPr>
                              <a:spLocks/>
                            </p:cNvSpPr>
                            <p:nvPr/>
                          </p:nvSpPr>
                          <p:spPr bwMode="auto">
                            <a:xfrm>
                              <a:off x="1004" y="1065"/>
                              <a:ext cx="30" cy="29"/>
                            </a:xfrm>
                            <a:custGeom>
                              <a:avLst/>
                              <a:gdLst/>
                              <a:ahLst/>
                              <a:cxnLst>
                                <a:cxn ang="0">
                                  <a:pos x="21" y="0"/>
                                </a:cxn>
                                <a:cxn ang="0">
                                  <a:pos x="8" y="0"/>
                                </a:cxn>
                                <a:cxn ang="0">
                                  <a:pos x="0" y="8"/>
                                </a:cxn>
                                <a:cxn ang="0">
                                  <a:pos x="0" y="21"/>
                                </a:cxn>
                                <a:cxn ang="0">
                                  <a:pos x="8" y="29"/>
                                </a:cxn>
                                <a:cxn ang="0">
                                  <a:pos x="21" y="29"/>
                                </a:cxn>
                                <a:cxn ang="0">
                                  <a:pos x="30" y="21"/>
                                </a:cxn>
                                <a:cxn ang="0">
                                  <a:pos x="30" y="12"/>
                                </a:cxn>
                                <a:cxn ang="0">
                                  <a:pos x="21" y="0"/>
                                </a:cxn>
                              </a:cxnLst>
                              <a:rect l="0" t="0" r="r" b="b"/>
                              <a:pathLst>
                                <a:path w="30" h="29">
                                  <a:moveTo>
                                    <a:pt x="21" y="0"/>
                                  </a:moveTo>
                                  <a:lnTo>
                                    <a:pt x="8" y="0"/>
                                  </a:lnTo>
                                  <a:lnTo>
                                    <a:pt x="0" y="8"/>
                                  </a:lnTo>
                                  <a:lnTo>
                                    <a:pt x="0" y="21"/>
                                  </a:lnTo>
                                  <a:lnTo>
                                    <a:pt x="8" y="29"/>
                                  </a:lnTo>
                                  <a:lnTo>
                                    <a:pt x="21" y="29"/>
                                  </a:lnTo>
                                  <a:lnTo>
                                    <a:pt x="30" y="21"/>
                                  </a:lnTo>
                                  <a:lnTo>
                                    <a:pt x="30" y="12"/>
                                  </a:lnTo>
                                  <a:lnTo>
                                    <a:pt x="21" y="0"/>
                                  </a:lnTo>
                                  <a:close/>
                                </a:path>
                              </a:pathLst>
                            </a:custGeom>
                            <a:solidFill>
                              <a:srgbClr val="3163F7"/>
                            </a:solidFill>
                            <a:ln w="9525">
                              <a:noFill/>
                              <a:round/>
                              <a:headEnd/>
                              <a:tailEnd/>
                            </a:ln>
                          </p:spPr>
                          <p:txBody>
                            <a:bodyPr/>
                            <a:lstStyle/>
                            <a:p>
                              <a:endParaRPr lang="en-US"/>
                            </a:p>
                          </p:txBody>
                        </p:sp>
                        <p:sp>
                          <p:nvSpPr>
                            <p:cNvPr id="266962" name="Freeform 722"/>
                            <p:cNvSpPr>
                              <a:spLocks/>
                            </p:cNvSpPr>
                            <p:nvPr/>
                          </p:nvSpPr>
                          <p:spPr bwMode="auto">
                            <a:xfrm>
                              <a:off x="1012" y="1073"/>
                              <a:ext cx="13" cy="13"/>
                            </a:xfrm>
                            <a:custGeom>
                              <a:avLst/>
                              <a:gdLst/>
                              <a:ahLst/>
                              <a:cxnLst>
                                <a:cxn ang="0">
                                  <a:pos x="9" y="0"/>
                                </a:cxn>
                                <a:cxn ang="0">
                                  <a:pos x="5" y="0"/>
                                </a:cxn>
                                <a:cxn ang="0">
                                  <a:pos x="0" y="4"/>
                                </a:cxn>
                                <a:cxn ang="0">
                                  <a:pos x="0" y="9"/>
                                </a:cxn>
                                <a:cxn ang="0">
                                  <a:pos x="0" y="13"/>
                                </a:cxn>
                                <a:cxn ang="0">
                                  <a:pos x="9" y="13"/>
                                </a:cxn>
                                <a:cxn ang="0">
                                  <a:pos x="13" y="9"/>
                                </a:cxn>
                                <a:cxn ang="0">
                                  <a:pos x="13" y="4"/>
                                </a:cxn>
                                <a:cxn ang="0">
                                  <a:pos x="9" y="0"/>
                                </a:cxn>
                              </a:cxnLst>
                              <a:rect l="0" t="0" r="r" b="b"/>
                              <a:pathLst>
                                <a:path w="13" h="13">
                                  <a:moveTo>
                                    <a:pt x="9" y="0"/>
                                  </a:moveTo>
                                  <a:lnTo>
                                    <a:pt x="5" y="0"/>
                                  </a:lnTo>
                                  <a:lnTo>
                                    <a:pt x="0" y="4"/>
                                  </a:lnTo>
                                  <a:lnTo>
                                    <a:pt x="0" y="9"/>
                                  </a:lnTo>
                                  <a:lnTo>
                                    <a:pt x="0" y="13"/>
                                  </a:lnTo>
                                  <a:lnTo>
                                    <a:pt x="9" y="13"/>
                                  </a:lnTo>
                                  <a:lnTo>
                                    <a:pt x="13" y="9"/>
                                  </a:lnTo>
                                  <a:lnTo>
                                    <a:pt x="13" y="4"/>
                                  </a:lnTo>
                                  <a:lnTo>
                                    <a:pt x="9" y="0"/>
                                  </a:lnTo>
                                  <a:close/>
                                </a:path>
                              </a:pathLst>
                            </a:custGeom>
                            <a:solidFill>
                              <a:srgbClr val="3264FC"/>
                            </a:solidFill>
                            <a:ln w="9525">
                              <a:noFill/>
                              <a:round/>
                              <a:headEnd/>
                              <a:tailEnd/>
                            </a:ln>
                          </p:spPr>
                          <p:txBody>
                            <a:bodyPr/>
                            <a:lstStyle/>
                            <a:p>
                              <a:endParaRPr lang="en-US"/>
                            </a:p>
                          </p:txBody>
                        </p:sp>
                      </p:grpSp>
                      <p:sp>
                        <p:nvSpPr>
                          <p:cNvPr id="266963" name="Freeform 723"/>
                          <p:cNvSpPr>
                            <a:spLocks/>
                          </p:cNvSpPr>
                          <p:nvPr/>
                        </p:nvSpPr>
                        <p:spPr bwMode="auto">
                          <a:xfrm>
                            <a:off x="931" y="997"/>
                            <a:ext cx="176" cy="173"/>
                          </a:xfrm>
                          <a:custGeom>
                            <a:avLst/>
                            <a:gdLst/>
                            <a:ahLst/>
                            <a:cxnLst>
                              <a:cxn ang="0">
                                <a:pos x="129" y="9"/>
                              </a:cxn>
                              <a:cxn ang="0">
                                <a:pos x="99" y="0"/>
                              </a:cxn>
                              <a:cxn ang="0">
                                <a:pos x="64" y="4"/>
                              </a:cxn>
                              <a:cxn ang="0">
                                <a:pos x="34" y="17"/>
                              </a:cxn>
                              <a:cxn ang="0">
                                <a:pos x="13" y="42"/>
                              </a:cxn>
                              <a:cxn ang="0">
                                <a:pos x="0" y="76"/>
                              </a:cxn>
                              <a:cxn ang="0">
                                <a:pos x="4" y="110"/>
                              </a:cxn>
                              <a:cxn ang="0">
                                <a:pos x="22" y="139"/>
                              </a:cxn>
                              <a:cxn ang="0">
                                <a:pos x="47" y="161"/>
                              </a:cxn>
                              <a:cxn ang="0">
                                <a:pos x="81" y="173"/>
                              </a:cxn>
                              <a:cxn ang="0">
                                <a:pos x="116" y="169"/>
                              </a:cxn>
                              <a:cxn ang="0">
                                <a:pos x="146" y="152"/>
                              </a:cxn>
                              <a:cxn ang="0">
                                <a:pos x="167" y="127"/>
                              </a:cxn>
                              <a:cxn ang="0">
                                <a:pos x="176" y="93"/>
                              </a:cxn>
                              <a:cxn ang="0">
                                <a:pos x="171" y="64"/>
                              </a:cxn>
                              <a:cxn ang="0">
                                <a:pos x="154" y="34"/>
                              </a:cxn>
                              <a:cxn ang="0">
                                <a:pos x="129" y="9"/>
                              </a:cxn>
                            </a:cxnLst>
                            <a:rect l="0" t="0" r="r" b="b"/>
                            <a:pathLst>
                              <a:path w="176" h="173">
                                <a:moveTo>
                                  <a:pt x="129" y="9"/>
                                </a:moveTo>
                                <a:lnTo>
                                  <a:pt x="99" y="0"/>
                                </a:lnTo>
                                <a:lnTo>
                                  <a:pt x="64" y="4"/>
                                </a:lnTo>
                                <a:lnTo>
                                  <a:pt x="34" y="17"/>
                                </a:lnTo>
                                <a:lnTo>
                                  <a:pt x="13" y="42"/>
                                </a:lnTo>
                                <a:lnTo>
                                  <a:pt x="0" y="76"/>
                                </a:lnTo>
                                <a:lnTo>
                                  <a:pt x="4" y="110"/>
                                </a:lnTo>
                                <a:lnTo>
                                  <a:pt x="22" y="139"/>
                                </a:lnTo>
                                <a:lnTo>
                                  <a:pt x="47" y="161"/>
                                </a:lnTo>
                                <a:lnTo>
                                  <a:pt x="81" y="173"/>
                                </a:lnTo>
                                <a:lnTo>
                                  <a:pt x="116" y="169"/>
                                </a:lnTo>
                                <a:lnTo>
                                  <a:pt x="146" y="152"/>
                                </a:lnTo>
                                <a:lnTo>
                                  <a:pt x="167" y="127"/>
                                </a:lnTo>
                                <a:lnTo>
                                  <a:pt x="176" y="93"/>
                                </a:lnTo>
                                <a:lnTo>
                                  <a:pt x="171" y="64"/>
                                </a:lnTo>
                                <a:lnTo>
                                  <a:pt x="154" y="34"/>
                                </a:lnTo>
                                <a:lnTo>
                                  <a:pt x="129" y="9"/>
                                </a:lnTo>
                                <a:close/>
                              </a:path>
                            </a:pathLst>
                          </a:custGeom>
                          <a:noFill/>
                          <a:ln w="6350">
                            <a:solidFill>
                              <a:srgbClr val="000000"/>
                            </a:solidFill>
                            <a:prstDash val="solid"/>
                            <a:round/>
                            <a:headEnd/>
                            <a:tailEnd/>
                          </a:ln>
                        </p:spPr>
                        <p:txBody>
                          <a:bodyPr/>
                          <a:lstStyle/>
                          <a:p>
                            <a:endParaRPr lang="en-US"/>
                          </a:p>
                        </p:txBody>
                      </p:sp>
                    </p:grpSp>
                    <p:grpSp>
                      <p:nvGrpSpPr>
                        <p:cNvPr id="266781" name="Group 724"/>
                        <p:cNvGrpSpPr>
                          <a:grpSpLocks/>
                        </p:cNvGrpSpPr>
                        <p:nvPr/>
                      </p:nvGrpSpPr>
                      <p:grpSpPr bwMode="auto">
                        <a:xfrm>
                          <a:off x="940" y="1103"/>
                          <a:ext cx="175" cy="173"/>
                          <a:chOff x="940" y="1103"/>
                          <a:chExt cx="175" cy="173"/>
                        </a:xfrm>
                      </p:grpSpPr>
                      <p:grpSp>
                        <p:nvGrpSpPr>
                          <p:cNvPr id="266782" name="Group 725"/>
                          <p:cNvGrpSpPr>
                            <a:grpSpLocks/>
                          </p:cNvGrpSpPr>
                          <p:nvPr/>
                        </p:nvGrpSpPr>
                        <p:grpSpPr bwMode="auto">
                          <a:xfrm>
                            <a:off x="940" y="1103"/>
                            <a:ext cx="175" cy="173"/>
                            <a:chOff x="940" y="1103"/>
                            <a:chExt cx="175" cy="173"/>
                          </a:xfrm>
                        </p:grpSpPr>
                        <p:sp>
                          <p:nvSpPr>
                            <p:cNvPr id="266966" name="Freeform 726"/>
                            <p:cNvSpPr>
                              <a:spLocks/>
                            </p:cNvSpPr>
                            <p:nvPr/>
                          </p:nvSpPr>
                          <p:spPr bwMode="auto">
                            <a:xfrm>
                              <a:off x="940" y="1103"/>
                              <a:ext cx="175" cy="173"/>
                            </a:xfrm>
                            <a:custGeom>
                              <a:avLst/>
                              <a:gdLst/>
                              <a:ahLst/>
                              <a:cxnLst>
                                <a:cxn ang="0">
                                  <a:pos x="132" y="8"/>
                                </a:cxn>
                                <a:cxn ang="0">
                                  <a:pos x="98" y="0"/>
                                </a:cxn>
                                <a:cxn ang="0">
                                  <a:pos x="64" y="4"/>
                                </a:cxn>
                                <a:cxn ang="0">
                                  <a:pos x="34" y="21"/>
                                </a:cxn>
                                <a:cxn ang="0">
                                  <a:pos x="13" y="46"/>
                                </a:cxn>
                                <a:cxn ang="0">
                                  <a:pos x="0" y="80"/>
                                </a:cxn>
                                <a:cxn ang="0">
                                  <a:pos x="4" y="109"/>
                                </a:cxn>
                                <a:cxn ang="0">
                                  <a:pos x="21" y="139"/>
                                </a:cxn>
                                <a:cxn ang="0">
                                  <a:pos x="47" y="160"/>
                                </a:cxn>
                                <a:cxn ang="0">
                                  <a:pos x="81" y="173"/>
                                </a:cxn>
                                <a:cxn ang="0">
                                  <a:pos x="115" y="169"/>
                                </a:cxn>
                                <a:cxn ang="0">
                                  <a:pos x="145" y="152"/>
                                </a:cxn>
                                <a:cxn ang="0">
                                  <a:pos x="167" y="126"/>
                                </a:cxn>
                                <a:cxn ang="0">
                                  <a:pos x="175" y="93"/>
                                </a:cxn>
                                <a:cxn ang="0">
                                  <a:pos x="175" y="63"/>
                                </a:cxn>
                                <a:cxn ang="0">
                                  <a:pos x="158" y="33"/>
                                </a:cxn>
                                <a:cxn ang="0">
                                  <a:pos x="132" y="8"/>
                                </a:cxn>
                              </a:cxnLst>
                              <a:rect l="0" t="0" r="r" b="b"/>
                              <a:pathLst>
                                <a:path w="175" h="173">
                                  <a:moveTo>
                                    <a:pt x="132" y="8"/>
                                  </a:moveTo>
                                  <a:lnTo>
                                    <a:pt x="98" y="0"/>
                                  </a:lnTo>
                                  <a:lnTo>
                                    <a:pt x="64" y="4"/>
                                  </a:lnTo>
                                  <a:lnTo>
                                    <a:pt x="34" y="21"/>
                                  </a:lnTo>
                                  <a:lnTo>
                                    <a:pt x="13" y="46"/>
                                  </a:lnTo>
                                  <a:lnTo>
                                    <a:pt x="0" y="80"/>
                                  </a:lnTo>
                                  <a:lnTo>
                                    <a:pt x="4" y="109"/>
                                  </a:lnTo>
                                  <a:lnTo>
                                    <a:pt x="21" y="139"/>
                                  </a:lnTo>
                                  <a:lnTo>
                                    <a:pt x="47" y="160"/>
                                  </a:lnTo>
                                  <a:lnTo>
                                    <a:pt x="81" y="173"/>
                                  </a:lnTo>
                                  <a:lnTo>
                                    <a:pt x="115" y="169"/>
                                  </a:lnTo>
                                  <a:lnTo>
                                    <a:pt x="145" y="152"/>
                                  </a:lnTo>
                                  <a:lnTo>
                                    <a:pt x="167" y="126"/>
                                  </a:lnTo>
                                  <a:lnTo>
                                    <a:pt x="175" y="93"/>
                                  </a:lnTo>
                                  <a:lnTo>
                                    <a:pt x="175" y="63"/>
                                  </a:lnTo>
                                  <a:lnTo>
                                    <a:pt x="158" y="33"/>
                                  </a:lnTo>
                                  <a:lnTo>
                                    <a:pt x="132" y="8"/>
                                  </a:lnTo>
                                  <a:close/>
                                </a:path>
                              </a:pathLst>
                            </a:custGeom>
                            <a:solidFill>
                              <a:srgbClr val="760000"/>
                            </a:solidFill>
                            <a:ln w="9525">
                              <a:noFill/>
                              <a:round/>
                              <a:headEnd/>
                              <a:tailEnd/>
                            </a:ln>
                          </p:spPr>
                          <p:txBody>
                            <a:bodyPr/>
                            <a:lstStyle/>
                            <a:p>
                              <a:endParaRPr lang="en-US"/>
                            </a:p>
                          </p:txBody>
                        </p:sp>
                        <p:sp>
                          <p:nvSpPr>
                            <p:cNvPr id="266967" name="Freeform 727"/>
                            <p:cNvSpPr>
                              <a:spLocks/>
                            </p:cNvSpPr>
                            <p:nvPr/>
                          </p:nvSpPr>
                          <p:spPr bwMode="auto">
                            <a:xfrm>
                              <a:off x="944" y="1103"/>
                              <a:ext cx="167" cy="160"/>
                            </a:xfrm>
                            <a:custGeom>
                              <a:avLst/>
                              <a:gdLst/>
                              <a:ahLst/>
                              <a:cxnLst>
                                <a:cxn ang="0">
                                  <a:pos x="124" y="8"/>
                                </a:cxn>
                                <a:cxn ang="0">
                                  <a:pos x="90" y="0"/>
                                </a:cxn>
                                <a:cxn ang="0">
                                  <a:pos x="60" y="0"/>
                                </a:cxn>
                                <a:cxn ang="0">
                                  <a:pos x="30" y="17"/>
                                </a:cxn>
                                <a:cxn ang="0">
                                  <a:pos x="9" y="42"/>
                                </a:cxn>
                                <a:cxn ang="0">
                                  <a:pos x="0" y="71"/>
                                </a:cxn>
                                <a:cxn ang="0">
                                  <a:pos x="4" y="105"/>
                                </a:cxn>
                                <a:cxn ang="0">
                                  <a:pos x="17" y="131"/>
                                </a:cxn>
                                <a:cxn ang="0">
                                  <a:pos x="43" y="152"/>
                                </a:cxn>
                                <a:cxn ang="0">
                                  <a:pos x="77" y="160"/>
                                </a:cxn>
                                <a:cxn ang="0">
                                  <a:pos x="107" y="160"/>
                                </a:cxn>
                                <a:cxn ang="0">
                                  <a:pos x="137" y="143"/>
                                </a:cxn>
                                <a:cxn ang="0">
                                  <a:pos x="158" y="118"/>
                                </a:cxn>
                                <a:cxn ang="0">
                                  <a:pos x="167" y="88"/>
                                </a:cxn>
                                <a:cxn ang="0">
                                  <a:pos x="163" y="59"/>
                                </a:cxn>
                                <a:cxn ang="0">
                                  <a:pos x="150" y="29"/>
                                </a:cxn>
                                <a:cxn ang="0">
                                  <a:pos x="124" y="8"/>
                                </a:cxn>
                              </a:cxnLst>
                              <a:rect l="0" t="0" r="r" b="b"/>
                              <a:pathLst>
                                <a:path w="167" h="160">
                                  <a:moveTo>
                                    <a:pt x="124" y="8"/>
                                  </a:moveTo>
                                  <a:lnTo>
                                    <a:pt x="90" y="0"/>
                                  </a:lnTo>
                                  <a:lnTo>
                                    <a:pt x="60" y="0"/>
                                  </a:lnTo>
                                  <a:lnTo>
                                    <a:pt x="30" y="17"/>
                                  </a:lnTo>
                                  <a:lnTo>
                                    <a:pt x="9" y="42"/>
                                  </a:lnTo>
                                  <a:lnTo>
                                    <a:pt x="0" y="71"/>
                                  </a:lnTo>
                                  <a:lnTo>
                                    <a:pt x="4" y="105"/>
                                  </a:lnTo>
                                  <a:lnTo>
                                    <a:pt x="17" y="131"/>
                                  </a:lnTo>
                                  <a:lnTo>
                                    <a:pt x="43" y="152"/>
                                  </a:lnTo>
                                  <a:lnTo>
                                    <a:pt x="77" y="160"/>
                                  </a:lnTo>
                                  <a:lnTo>
                                    <a:pt x="107" y="160"/>
                                  </a:lnTo>
                                  <a:lnTo>
                                    <a:pt x="137" y="143"/>
                                  </a:lnTo>
                                  <a:lnTo>
                                    <a:pt x="158" y="118"/>
                                  </a:lnTo>
                                  <a:lnTo>
                                    <a:pt x="167" y="88"/>
                                  </a:lnTo>
                                  <a:lnTo>
                                    <a:pt x="163" y="59"/>
                                  </a:lnTo>
                                  <a:lnTo>
                                    <a:pt x="150" y="29"/>
                                  </a:lnTo>
                                  <a:lnTo>
                                    <a:pt x="124" y="8"/>
                                  </a:lnTo>
                                  <a:close/>
                                </a:path>
                              </a:pathLst>
                            </a:custGeom>
                            <a:solidFill>
                              <a:srgbClr val="7B0000"/>
                            </a:solidFill>
                            <a:ln w="9525">
                              <a:noFill/>
                              <a:round/>
                              <a:headEnd/>
                              <a:tailEnd/>
                            </a:ln>
                          </p:spPr>
                          <p:txBody>
                            <a:bodyPr/>
                            <a:lstStyle/>
                            <a:p>
                              <a:endParaRPr lang="en-US"/>
                            </a:p>
                          </p:txBody>
                        </p:sp>
                        <p:sp>
                          <p:nvSpPr>
                            <p:cNvPr id="266968" name="Freeform 728"/>
                            <p:cNvSpPr>
                              <a:spLocks/>
                            </p:cNvSpPr>
                            <p:nvPr/>
                          </p:nvSpPr>
                          <p:spPr bwMode="auto">
                            <a:xfrm>
                              <a:off x="953" y="1111"/>
                              <a:ext cx="149" cy="144"/>
                            </a:xfrm>
                            <a:custGeom>
                              <a:avLst/>
                              <a:gdLst/>
                              <a:ahLst/>
                              <a:cxnLst>
                                <a:cxn ang="0">
                                  <a:pos x="111" y="9"/>
                                </a:cxn>
                                <a:cxn ang="0">
                                  <a:pos x="81" y="0"/>
                                </a:cxn>
                                <a:cxn ang="0">
                                  <a:pos x="55" y="0"/>
                                </a:cxn>
                                <a:cxn ang="0">
                                  <a:pos x="30" y="13"/>
                                </a:cxn>
                                <a:cxn ang="0">
                                  <a:pos x="8" y="38"/>
                                </a:cxn>
                                <a:cxn ang="0">
                                  <a:pos x="0" y="63"/>
                                </a:cxn>
                                <a:cxn ang="0">
                                  <a:pos x="4" y="93"/>
                                </a:cxn>
                                <a:cxn ang="0">
                                  <a:pos x="17" y="118"/>
                                </a:cxn>
                                <a:cxn ang="0">
                                  <a:pos x="38" y="135"/>
                                </a:cxn>
                                <a:cxn ang="0">
                                  <a:pos x="68" y="144"/>
                                </a:cxn>
                                <a:cxn ang="0">
                                  <a:pos x="98" y="144"/>
                                </a:cxn>
                                <a:cxn ang="0">
                                  <a:pos x="119" y="131"/>
                                </a:cxn>
                                <a:cxn ang="0">
                                  <a:pos x="141" y="106"/>
                                </a:cxn>
                                <a:cxn ang="0">
                                  <a:pos x="149" y="80"/>
                                </a:cxn>
                                <a:cxn ang="0">
                                  <a:pos x="145" y="51"/>
                                </a:cxn>
                                <a:cxn ang="0">
                                  <a:pos x="132" y="25"/>
                                </a:cxn>
                                <a:cxn ang="0">
                                  <a:pos x="111" y="9"/>
                                </a:cxn>
                              </a:cxnLst>
                              <a:rect l="0" t="0" r="r" b="b"/>
                              <a:pathLst>
                                <a:path w="149" h="144">
                                  <a:moveTo>
                                    <a:pt x="111" y="9"/>
                                  </a:moveTo>
                                  <a:lnTo>
                                    <a:pt x="81" y="0"/>
                                  </a:lnTo>
                                  <a:lnTo>
                                    <a:pt x="55" y="0"/>
                                  </a:lnTo>
                                  <a:lnTo>
                                    <a:pt x="30" y="13"/>
                                  </a:lnTo>
                                  <a:lnTo>
                                    <a:pt x="8" y="38"/>
                                  </a:lnTo>
                                  <a:lnTo>
                                    <a:pt x="0" y="63"/>
                                  </a:lnTo>
                                  <a:lnTo>
                                    <a:pt x="4" y="93"/>
                                  </a:lnTo>
                                  <a:lnTo>
                                    <a:pt x="17" y="118"/>
                                  </a:lnTo>
                                  <a:lnTo>
                                    <a:pt x="38" y="135"/>
                                  </a:lnTo>
                                  <a:lnTo>
                                    <a:pt x="68" y="144"/>
                                  </a:lnTo>
                                  <a:lnTo>
                                    <a:pt x="98" y="144"/>
                                  </a:lnTo>
                                  <a:lnTo>
                                    <a:pt x="119" y="131"/>
                                  </a:lnTo>
                                  <a:lnTo>
                                    <a:pt x="141" y="106"/>
                                  </a:lnTo>
                                  <a:lnTo>
                                    <a:pt x="149" y="80"/>
                                  </a:lnTo>
                                  <a:lnTo>
                                    <a:pt x="145" y="51"/>
                                  </a:lnTo>
                                  <a:lnTo>
                                    <a:pt x="132" y="25"/>
                                  </a:lnTo>
                                  <a:lnTo>
                                    <a:pt x="111" y="9"/>
                                  </a:lnTo>
                                  <a:close/>
                                </a:path>
                              </a:pathLst>
                            </a:custGeom>
                            <a:solidFill>
                              <a:srgbClr val="840000"/>
                            </a:solidFill>
                            <a:ln w="9525">
                              <a:noFill/>
                              <a:round/>
                              <a:headEnd/>
                              <a:tailEnd/>
                            </a:ln>
                          </p:spPr>
                          <p:txBody>
                            <a:bodyPr/>
                            <a:lstStyle/>
                            <a:p>
                              <a:endParaRPr lang="en-US"/>
                            </a:p>
                          </p:txBody>
                        </p:sp>
                        <p:sp>
                          <p:nvSpPr>
                            <p:cNvPr id="266969" name="Freeform 729"/>
                            <p:cNvSpPr>
                              <a:spLocks/>
                            </p:cNvSpPr>
                            <p:nvPr/>
                          </p:nvSpPr>
                          <p:spPr bwMode="auto">
                            <a:xfrm>
                              <a:off x="961" y="1115"/>
                              <a:ext cx="133" cy="135"/>
                            </a:xfrm>
                            <a:custGeom>
                              <a:avLst/>
                              <a:gdLst/>
                              <a:ahLst/>
                              <a:cxnLst>
                                <a:cxn ang="0">
                                  <a:pos x="99" y="9"/>
                                </a:cxn>
                                <a:cxn ang="0">
                                  <a:pos x="73" y="0"/>
                                </a:cxn>
                                <a:cxn ang="0">
                                  <a:pos x="47" y="5"/>
                                </a:cxn>
                                <a:cxn ang="0">
                                  <a:pos x="26" y="17"/>
                                </a:cxn>
                                <a:cxn ang="0">
                                  <a:pos x="9" y="38"/>
                                </a:cxn>
                                <a:cxn ang="0">
                                  <a:pos x="0" y="64"/>
                                </a:cxn>
                                <a:cxn ang="0">
                                  <a:pos x="4" y="89"/>
                                </a:cxn>
                                <a:cxn ang="0">
                                  <a:pos x="17" y="110"/>
                                </a:cxn>
                                <a:cxn ang="0">
                                  <a:pos x="34" y="127"/>
                                </a:cxn>
                                <a:cxn ang="0">
                                  <a:pos x="60" y="135"/>
                                </a:cxn>
                                <a:cxn ang="0">
                                  <a:pos x="86" y="131"/>
                                </a:cxn>
                                <a:cxn ang="0">
                                  <a:pos x="107" y="119"/>
                                </a:cxn>
                                <a:cxn ang="0">
                                  <a:pos x="124" y="97"/>
                                </a:cxn>
                                <a:cxn ang="0">
                                  <a:pos x="133" y="72"/>
                                </a:cxn>
                                <a:cxn ang="0">
                                  <a:pos x="129" y="47"/>
                                </a:cxn>
                                <a:cxn ang="0">
                                  <a:pos x="116" y="26"/>
                                </a:cxn>
                                <a:cxn ang="0">
                                  <a:pos x="99" y="9"/>
                                </a:cxn>
                              </a:cxnLst>
                              <a:rect l="0" t="0" r="r" b="b"/>
                              <a:pathLst>
                                <a:path w="133" h="135">
                                  <a:moveTo>
                                    <a:pt x="99" y="9"/>
                                  </a:moveTo>
                                  <a:lnTo>
                                    <a:pt x="73" y="0"/>
                                  </a:lnTo>
                                  <a:lnTo>
                                    <a:pt x="47" y="5"/>
                                  </a:lnTo>
                                  <a:lnTo>
                                    <a:pt x="26" y="17"/>
                                  </a:lnTo>
                                  <a:lnTo>
                                    <a:pt x="9" y="38"/>
                                  </a:lnTo>
                                  <a:lnTo>
                                    <a:pt x="0" y="64"/>
                                  </a:lnTo>
                                  <a:lnTo>
                                    <a:pt x="4" y="89"/>
                                  </a:lnTo>
                                  <a:lnTo>
                                    <a:pt x="17" y="110"/>
                                  </a:lnTo>
                                  <a:lnTo>
                                    <a:pt x="34" y="127"/>
                                  </a:lnTo>
                                  <a:lnTo>
                                    <a:pt x="60" y="135"/>
                                  </a:lnTo>
                                  <a:lnTo>
                                    <a:pt x="86" y="131"/>
                                  </a:lnTo>
                                  <a:lnTo>
                                    <a:pt x="107" y="119"/>
                                  </a:lnTo>
                                  <a:lnTo>
                                    <a:pt x="124" y="97"/>
                                  </a:lnTo>
                                  <a:lnTo>
                                    <a:pt x="133" y="72"/>
                                  </a:lnTo>
                                  <a:lnTo>
                                    <a:pt x="129" y="47"/>
                                  </a:lnTo>
                                  <a:lnTo>
                                    <a:pt x="116" y="26"/>
                                  </a:lnTo>
                                  <a:lnTo>
                                    <a:pt x="99" y="9"/>
                                  </a:lnTo>
                                  <a:close/>
                                </a:path>
                              </a:pathLst>
                            </a:custGeom>
                            <a:solidFill>
                              <a:srgbClr val="910000"/>
                            </a:solidFill>
                            <a:ln w="9525">
                              <a:noFill/>
                              <a:round/>
                              <a:headEnd/>
                              <a:tailEnd/>
                            </a:ln>
                          </p:spPr>
                          <p:txBody>
                            <a:bodyPr/>
                            <a:lstStyle/>
                            <a:p>
                              <a:endParaRPr lang="en-US"/>
                            </a:p>
                          </p:txBody>
                        </p:sp>
                        <p:sp>
                          <p:nvSpPr>
                            <p:cNvPr id="266970" name="Freeform 730"/>
                            <p:cNvSpPr>
                              <a:spLocks/>
                            </p:cNvSpPr>
                            <p:nvPr/>
                          </p:nvSpPr>
                          <p:spPr bwMode="auto">
                            <a:xfrm>
                              <a:off x="965" y="1120"/>
                              <a:ext cx="125" cy="126"/>
                            </a:xfrm>
                            <a:custGeom>
                              <a:avLst/>
                              <a:gdLst/>
                              <a:ahLst/>
                              <a:cxnLst>
                                <a:cxn ang="0">
                                  <a:pos x="90" y="8"/>
                                </a:cxn>
                                <a:cxn ang="0">
                                  <a:pos x="69" y="0"/>
                                </a:cxn>
                                <a:cxn ang="0">
                                  <a:pos x="43" y="4"/>
                                </a:cxn>
                                <a:cxn ang="0">
                                  <a:pos x="26" y="16"/>
                                </a:cxn>
                                <a:cxn ang="0">
                                  <a:pos x="9" y="33"/>
                                </a:cxn>
                                <a:cxn ang="0">
                                  <a:pos x="0" y="59"/>
                                </a:cxn>
                                <a:cxn ang="0">
                                  <a:pos x="5" y="80"/>
                                </a:cxn>
                                <a:cxn ang="0">
                                  <a:pos x="18" y="101"/>
                                </a:cxn>
                                <a:cxn ang="0">
                                  <a:pos x="35" y="118"/>
                                </a:cxn>
                                <a:cxn ang="0">
                                  <a:pos x="56" y="126"/>
                                </a:cxn>
                                <a:cxn ang="0">
                                  <a:pos x="82" y="122"/>
                                </a:cxn>
                                <a:cxn ang="0">
                                  <a:pos x="99" y="109"/>
                                </a:cxn>
                                <a:cxn ang="0">
                                  <a:pos x="116" y="92"/>
                                </a:cxn>
                                <a:cxn ang="0">
                                  <a:pos x="125" y="71"/>
                                </a:cxn>
                                <a:cxn ang="0">
                                  <a:pos x="125" y="46"/>
                                </a:cxn>
                                <a:cxn ang="0">
                                  <a:pos x="112" y="25"/>
                                </a:cxn>
                                <a:cxn ang="0">
                                  <a:pos x="90" y="8"/>
                                </a:cxn>
                              </a:cxnLst>
                              <a:rect l="0" t="0" r="r" b="b"/>
                              <a:pathLst>
                                <a:path w="125" h="126">
                                  <a:moveTo>
                                    <a:pt x="90" y="8"/>
                                  </a:moveTo>
                                  <a:lnTo>
                                    <a:pt x="69" y="0"/>
                                  </a:lnTo>
                                  <a:lnTo>
                                    <a:pt x="43" y="4"/>
                                  </a:lnTo>
                                  <a:lnTo>
                                    <a:pt x="26" y="16"/>
                                  </a:lnTo>
                                  <a:lnTo>
                                    <a:pt x="9" y="33"/>
                                  </a:lnTo>
                                  <a:lnTo>
                                    <a:pt x="0" y="59"/>
                                  </a:lnTo>
                                  <a:lnTo>
                                    <a:pt x="5" y="80"/>
                                  </a:lnTo>
                                  <a:lnTo>
                                    <a:pt x="18" y="101"/>
                                  </a:lnTo>
                                  <a:lnTo>
                                    <a:pt x="35" y="118"/>
                                  </a:lnTo>
                                  <a:lnTo>
                                    <a:pt x="56" y="126"/>
                                  </a:lnTo>
                                  <a:lnTo>
                                    <a:pt x="82" y="122"/>
                                  </a:lnTo>
                                  <a:lnTo>
                                    <a:pt x="99" y="109"/>
                                  </a:lnTo>
                                  <a:lnTo>
                                    <a:pt x="116" y="92"/>
                                  </a:lnTo>
                                  <a:lnTo>
                                    <a:pt x="125" y="71"/>
                                  </a:lnTo>
                                  <a:lnTo>
                                    <a:pt x="125" y="46"/>
                                  </a:lnTo>
                                  <a:lnTo>
                                    <a:pt x="112" y="25"/>
                                  </a:lnTo>
                                  <a:lnTo>
                                    <a:pt x="90" y="8"/>
                                  </a:lnTo>
                                  <a:close/>
                                </a:path>
                              </a:pathLst>
                            </a:custGeom>
                            <a:solidFill>
                              <a:srgbClr val="A10000"/>
                            </a:solidFill>
                            <a:ln w="9525">
                              <a:noFill/>
                              <a:round/>
                              <a:headEnd/>
                              <a:tailEnd/>
                            </a:ln>
                          </p:spPr>
                          <p:txBody>
                            <a:bodyPr/>
                            <a:lstStyle/>
                            <a:p>
                              <a:endParaRPr lang="en-US"/>
                            </a:p>
                          </p:txBody>
                        </p:sp>
                        <p:sp>
                          <p:nvSpPr>
                            <p:cNvPr id="266971" name="Freeform 731"/>
                            <p:cNvSpPr>
                              <a:spLocks/>
                            </p:cNvSpPr>
                            <p:nvPr/>
                          </p:nvSpPr>
                          <p:spPr bwMode="auto">
                            <a:xfrm>
                              <a:off x="974" y="1132"/>
                              <a:ext cx="107" cy="102"/>
                            </a:xfrm>
                            <a:custGeom>
                              <a:avLst/>
                              <a:gdLst/>
                              <a:ahLst/>
                              <a:cxnLst>
                                <a:cxn ang="0">
                                  <a:pos x="81" y="4"/>
                                </a:cxn>
                                <a:cxn ang="0">
                                  <a:pos x="60" y="0"/>
                                </a:cxn>
                                <a:cxn ang="0">
                                  <a:pos x="38" y="0"/>
                                </a:cxn>
                                <a:cxn ang="0">
                                  <a:pos x="21" y="9"/>
                                </a:cxn>
                                <a:cxn ang="0">
                                  <a:pos x="9" y="26"/>
                                </a:cxn>
                                <a:cxn ang="0">
                                  <a:pos x="0" y="47"/>
                                </a:cxn>
                                <a:cxn ang="0">
                                  <a:pos x="0" y="68"/>
                                </a:cxn>
                                <a:cxn ang="0">
                                  <a:pos x="13" y="85"/>
                                </a:cxn>
                                <a:cxn ang="0">
                                  <a:pos x="30" y="97"/>
                                </a:cxn>
                                <a:cxn ang="0">
                                  <a:pos x="51" y="102"/>
                                </a:cxn>
                                <a:cxn ang="0">
                                  <a:pos x="68" y="102"/>
                                </a:cxn>
                                <a:cxn ang="0">
                                  <a:pos x="90" y="93"/>
                                </a:cxn>
                                <a:cxn ang="0">
                                  <a:pos x="103" y="76"/>
                                </a:cxn>
                                <a:cxn ang="0">
                                  <a:pos x="107" y="55"/>
                                </a:cxn>
                                <a:cxn ang="0">
                                  <a:pos x="107" y="34"/>
                                </a:cxn>
                                <a:cxn ang="0">
                                  <a:pos x="98" y="17"/>
                                </a:cxn>
                                <a:cxn ang="0">
                                  <a:pos x="81" y="4"/>
                                </a:cxn>
                              </a:cxnLst>
                              <a:rect l="0" t="0" r="r" b="b"/>
                              <a:pathLst>
                                <a:path w="107" h="102">
                                  <a:moveTo>
                                    <a:pt x="81" y="4"/>
                                  </a:moveTo>
                                  <a:lnTo>
                                    <a:pt x="60" y="0"/>
                                  </a:lnTo>
                                  <a:lnTo>
                                    <a:pt x="38" y="0"/>
                                  </a:lnTo>
                                  <a:lnTo>
                                    <a:pt x="21" y="9"/>
                                  </a:lnTo>
                                  <a:lnTo>
                                    <a:pt x="9" y="26"/>
                                  </a:lnTo>
                                  <a:lnTo>
                                    <a:pt x="0" y="47"/>
                                  </a:lnTo>
                                  <a:lnTo>
                                    <a:pt x="0" y="68"/>
                                  </a:lnTo>
                                  <a:lnTo>
                                    <a:pt x="13" y="85"/>
                                  </a:lnTo>
                                  <a:lnTo>
                                    <a:pt x="30" y="97"/>
                                  </a:lnTo>
                                  <a:lnTo>
                                    <a:pt x="51" y="102"/>
                                  </a:lnTo>
                                  <a:lnTo>
                                    <a:pt x="68" y="102"/>
                                  </a:lnTo>
                                  <a:lnTo>
                                    <a:pt x="90" y="93"/>
                                  </a:lnTo>
                                  <a:lnTo>
                                    <a:pt x="103" y="76"/>
                                  </a:lnTo>
                                  <a:lnTo>
                                    <a:pt x="107" y="55"/>
                                  </a:lnTo>
                                  <a:lnTo>
                                    <a:pt x="107" y="34"/>
                                  </a:lnTo>
                                  <a:lnTo>
                                    <a:pt x="98" y="17"/>
                                  </a:lnTo>
                                  <a:lnTo>
                                    <a:pt x="81" y="4"/>
                                  </a:lnTo>
                                  <a:close/>
                                </a:path>
                              </a:pathLst>
                            </a:custGeom>
                            <a:solidFill>
                              <a:srgbClr val="B40000"/>
                            </a:solidFill>
                            <a:ln w="9525">
                              <a:noFill/>
                              <a:round/>
                              <a:headEnd/>
                              <a:tailEnd/>
                            </a:ln>
                          </p:spPr>
                          <p:txBody>
                            <a:bodyPr/>
                            <a:lstStyle/>
                            <a:p>
                              <a:endParaRPr lang="en-US"/>
                            </a:p>
                          </p:txBody>
                        </p:sp>
                        <p:sp>
                          <p:nvSpPr>
                            <p:cNvPr id="266972" name="Freeform 732"/>
                            <p:cNvSpPr>
                              <a:spLocks/>
                            </p:cNvSpPr>
                            <p:nvPr/>
                          </p:nvSpPr>
                          <p:spPr bwMode="auto">
                            <a:xfrm>
                              <a:off x="983" y="1141"/>
                              <a:ext cx="89" cy="84"/>
                            </a:xfrm>
                            <a:custGeom>
                              <a:avLst/>
                              <a:gdLst/>
                              <a:ahLst/>
                              <a:cxnLst>
                                <a:cxn ang="0">
                                  <a:pos x="68" y="4"/>
                                </a:cxn>
                                <a:cxn ang="0">
                                  <a:pos x="51" y="0"/>
                                </a:cxn>
                                <a:cxn ang="0">
                                  <a:pos x="29" y="0"/>
                                </a:cxn>
                                <a:cxn ang="0">
                                  <a:pos x="17" y="8"/>
                                </a:cxn>
                                <a:cxn ang="0">
                                  <a:pos x="4" y="21"/>
                                </a:cxn>
                                <a:cxn ang="0">
                                  <a:pos x="0" y="38"/>
                                </a:cxn>
                                <a:cxn ang="0">
                                  <a:pos x="0" y="55"/>
                                </a:cxn>
                                <a:cxn ang="0">
                                  <a:pos x="8" y="71"/>
                                </a:cxn>
                                <a:cxn ang="0">
                                  <a:pos x="21" y="80"/>
                                </a:cxn>
                                <a:cxn ang="0">
                                  <a:pos x="38" y="84"/>
                                </a:cxn>
                                <a:cxn ang="0">
                                  <a:pos x="59" y="84"/>
                                </a:cxn>
                                <a:cxn ang="0">
                                  <a:pos x="72" y="76"/>
                                </a:cxn>
                                <a:cxn ang="0">
                                  <a:pos x="85" y="63"/>
                                </a:cxn>
                                <a:cxn ang="0">
                                  <a:pos x="89" y="46"/>
                                </a:cxn>
                                <a:cxn ang="0">
                                  <a:pos x="89" y="29"/>
                                </a:cxn>
                                <a:cxn ang="0">
                                  <a:pos x="81" y="17"/>
                                </a:cxn>
                                <a:cxn ang="0">
                                  <a:pos x="68" y="4"/>
                                </a:cxn>
                              </a:cxnLst>
                              <a:rect l="0" t="0" r="r" b="b"/>
                              <a:pathLst>
                                <a:path w="89" h="84">
                                  <a:moveTo>
                                    <a:pt x="68" y="4"/>
                                  </a:moveTo>
                                  <a:lnTo>
                                    <a:pt x="51" y="0"/>
                                  </a:lnTo>
                                  <a:lnTo>
                                    <a:pt x="29" y="0"/>
                                  </a:lnTo>
                                  <a:lnTo>
                                    <a:pt x="17" y="8"/>
                                  </a:lnTo>
                                  <a:lnTo>
                                    <a:pt x="4" y="21"/>
                                  </a:lnTo>
                                  <a:lnTo>
                                    <a:pt x="0" y="38"/>
                                  </a:lnTo>
                                  <a:lnTo>
                                    <a:pt x="0" y="55"/>
                                  </a:lnTo>
                                  <a:lnTo>
                                    <a:pt x="8" y="71"/>
                                  </a:lnTo>
                                  <a:lnTo>
                                    <a:pt x="21" y="80"/>
                                  </a:lnTo>
                                  <a:lnTo>
                                    <a:pt x="38" y="84"/>
                                  </a:lnTo>
                                  <a:lnTo>
                                    <a:pt x="59" y="84"/>
                                  </a:lnTo>
                                  <a:lnTo>
                                    <a:pt x="72" y="76"/>
                                  </a:lnTo>
                                  <a:lnTo>
                                    <a:pt x="85" y="63"/>
                                  </a:lnTo>
                                  <a:lnTo>
                                    <a:pt x="89" y="46"/>
                                  </a:lnTo>
                                  <a:lnTo>
                                    <a:pt x="89" y="29"/>
                                  </a:lnTo>
                                  <a:lnTo>
                                    <a:pt x="81" y="17"/>
                                  </a:lnTo>
                                  <a:lnTo>
                                    <a:pt x="68" y="4"/>
                                  </a:lnTo>
                                  <a:close/>
                                </a:path>
                              </a:pathLst>
                            </a:custGeom>
                            <a:solidFill>
                              <a:srgbClr val="C60000"/>
                            </a:solidFill>
                            <a:ln w="9525">
                              <a:noFill/>
                              <a:round/>
                              <a:headEnd/>
                              <a:tailEnd/>
                            </a:ln>
                          </p:spPr>
                          <p:txBody>
                            <a:bodyPr/>
                            <a:lstStyle/>
                            <a:p>
                              <a:endParaRPr lang="en-US"/>
                            </a:p>
                          </p:txBody>
                        </p:sp>
                        <p:sp>
                          <p:nvSpPr>
                            <p:cNvPr id="266973" name="Freeform 733"/>
                            <p:cNvSpPr>
                              <a:spLocks/>
                            </p:cNvSpPr>
                            <p:nvPr/>
                          </p:nvSpPr>
                          <p:spPr bwMode="auto">
                            <a:xfrm>
                              <a:off x="991" y="1149"/>
                              <a:ext cx="77" cy="76"/>
                            </a:xfrm>
                            <a:custGeom>
                              <a:avLst/>
                              <a:gdLst/>
                              <a:ahLst/>
                              <a:cxnLst>
                                <a:cxn ang="0">
                                  <a:pos x="56" y="4"/>
                                </a:cxn>
                                <a:cxn ang="0">
                                  <a:pos x="43" y="0"/>
                                </a:cxn>
                                <a:cxn ang="0">
                                  <a:pos x="26" y="0"/>
                                </a:cxn>
                                <a:cxn ang="0">
                                  <a:pos x="13" y="4"/>
                                </a:cxn>
                                <a:cxn ang="0">
                                  <a:pos x="4" y="17"/>
                                </a:cxn>
                                <a:cxn ang="0">
                                  <a:pos x="0" y="34"/>
                                </a:cxn>
                                <a:cxn ang="0">
                                  <a:pos x="0" y="47"/>
                                </a:cxn>
                                <a:cxn ang="0">
                                  <a:pos x="4" y="59"/>
                                </a:cxn>
                                <a:cxn ang="0">
                                  <a:pos x="17" y="72"/>
                                </a:cxn>
                                <a:cxn ang="0">
                                  <a:pos x="34" y="76"/>
                                </a:cxn>
                                <a:cxn ang="0">
                                  <a:pos x="47" y="72"/>
                                </a:cxn>
                                <a:cxn ang="0">
                                  <a:pos x="60" y="68"/>
                                </a:cxn>
                                <a:cxn ang="0">
                                  <a:pos x="73" y="55"/>
                                </a:cxn>
                                <a:cxn ang="0">
                                  <a:pos x="77" y="42"/>
                                </a:cxn>
                                <a:cxn ang="0">
                                  <a:pos x="73" y="25"/>
                                </a:cxn>
                                <a:cxn ang="0">
                                  <a:pos x="69" y="13"/>
                                </a:cxn>
                                <a:cxn ang="0">
                                  <a:pos x="56" y="4"/>
                                </a:cxn>
                              </a:cxnLst>
                              <a:rect l="0" t="0" r="r" b="b"/>
                              <a:pathLst>
                                <a:path w="77" h="76">
                                  <a:moveTo>
                                    <a:pt x="56" y="4"/>
                                  </a:moveTo>
                                  <a:lnTo>
                                    <a:pt x="43" y="0"/>
                                  </a:lnTo>
                                  <a:lnTo>
                                    <a:pt x="26" y="0"/>
                                  </a:lnTo>
                                  <a:lnTo>
                                    <a:pt x="13" y="4"/>
                                  </a:lnTo>
                                  <a:lnTo>
                                    <a:pt x="4" y="17"/>
                                  </a:lnTo>
                                  <a:lnTo>
                                    <a:pt x="0" y="34"/>
                                  </a:lnTo>
                                  <a:lnTo>
                                    <a:pt x="0" y="47"/>
                                  </a:lnTo>
                                  <a:lnTo>
                                    <a:pt x="4" y="59"/>
                                  </a:lnTo>
                                  <a:lnTo>
                                    <a:pt x="17" y="72"/>
                                  </a:lnTo>
                                  <a:lnTo>
                                    <a:pt x="34" y="76"/>
                                  </a:lnTo>
                                  <a:lnTo>
                                    <a:pt x="47" y="72"/>
                                  </a:lnTo>
                                  <a:lnTo>
                                    <a:pt x="60" y="68"/>
                                  </a:lnTo>
                                  <a:lnTo>
                                    <a:pt x="73" y="55"/>
                                  </a:lnTo>
                                  <a:lnTo>
                                    <a:pt x="77" y="42"/>
                                  </a:lnTo>
                                  <a:lnTo>
                                    <a:pt x="73" y="25"/>
                                  </a:lnTo>
                                  <a:lnTo>
                                    <a:pt x="69" y="13"/>
                                  </a:lnTo>
                                  <a:lnTo>
                                    <a:pt x="56" y="4"/>
                                  </a:lnTo>
                                  <a:close/>
                                </a:path>
                              </a:pathLst>
                            </a:custGeom>
                            <a:solidFill>
                              <a:srgbClr val="D70000"/>
                            </a:solidFill>
                            <a:ln w="9525">
                              <a:noFill/>
                              <a:round/>
                              <a:headEnd/>
                              <a:tailEnd/>
                            </a:ln>
                          </p:spPr>
                          <p:txBody>
                            <a:bodyPr/>
                            <a:lstStyle/>
                            <a:p>
                              <a:endParaRPr lang="en-US"/>
                            </a:p>
                          </p:txBody>
                        </p:sp>
                        <p:sp>
                          <p:nvSpPr>
                            <p:cNvPr id="266974" name="Freeform 734"/>
                            <p:cNvSpPr>
                              <a:spLocks/>
                            </p:cNvSpPr>
                            <p:nvPr/>
                          </p:nvSpPr>
                          <p:spPr bwMode="auto">
                            <a:xfrm>
                              <a:off x="995" y="1153"/>
                              <a:ext cx="69" cy="68"/>
                            </a:xfrm>
                            <a:custGeom>
                              <a:avLst/>
                              <a:gdLst/>
                              <a:ahLst/>
                              <a:cxnLst>
                                <a:cxn ang="0">
                                  <a:pos x="52" y="5"/>
                                </a:cxn>
                                <a:cxn ang="0">
                                  <a:pos x="39" y="0"/>
                                </a:cxn>
                                <a:cxn ang="0">
                                  <a:pos x="26" y="0"/>
                                </a:cxn>
                                <a:cxn ang="0">
                                  <a:pos x="13" y="9"/>
                                </a:cxn>
                                <a:cxn ang="0">
                                  <a:pos x="5" y="17"/>
                                </a:cxn>
                                <a:cxn ang="0">
                                  <a:pos x="0" y="30"/>
                                </a:cxn>
                                <a:cxn ang="0">
                                  <a:pos x="0" y="43"/>
                                </a:cxn>
                                <a:cxn ang="0">
                                  <a:pos x="9" y="55"/>
                                </a:cxn>
                                <a:cxn ang="0">
                                  <a:pos x="17" y="64"/>
                                </a:cxn>
                                <a:cxn ang="0">
                                  <a:pos x="30" y="68"/>
                                </a:cxn>
                                <a:cxn ang="0">
                                  <a:pos x="43" y="64"/>
                                </a:cxn>
                                <a:cxn ang="0">
                                  <a:pos x="56" y="59"/>
                                </a:cxn>
                                <a:cxn ang="0">
                                  <a:pos x="65" y="51"/>
                                </a:cxn>
                                <a:cxn ang="0">
                                  <a:pos x="69" y="38"/>
                                </a:cxn>
                                <a:cxn ang="0">
                                  <a:pos x="65" y="26"/>
                                </a:cxn>
                                <a:cxn ang="0">
                                  <a:pos x="60" y="13"/>
                                </a:cxn>
                                <a:cxn ang="0">
                                  <a:pos x="52" y="5"/>
                                </a:cxn>
                              </a:cxnLst>
                              <a:rect l="0" t="0" r="r" b="b"/>
                              <a:pathLst>
                                <a:path w="69" h="68">
                                  <a:moveTo>
                                    <a:pt x="52" y="5"/>
                                  </a:moveTo>
                                  <a:lnTo>
                                    <a:pt x="39" y="0"/>
                                  </a:lnTo>
                                  <a:lnTo>
                                    <a:pt x="26" y="0"/>
                                  </a:lnTo>
                                  <a:lnTo>
                                    <a:pt x="13" y="9"/>
                                  </a:lnTo>
                                  <a:lnTo>
                                    <a:pt x="5" y="17"/>
                                  </a:lnTo>
                                  <a:lnTo>
                                    <a:pt x="0" y="30"/>
                                  </a:lnTo>
                                  <a:lnTo>
                                    <a:pt x="0" y="43"/>
                                  </a:lnTo>
                                  <a:lnTo>
                                    <a:pt x="9" y="55"/>
                                  </a:lnTo>
                                  <a:lnTo>
                                    <a:pt x="17" y="64"/>
                                  </a:lnTo>
                                  <a:lnTo>
                                    <a:pt x="30" y="68"/>
                                  </a:lnTo>
                                  <a:lnTo>
                                    <a:pt x="43" y="64"/>
                                  </a:lnTo>
                                  <a:lnTo>
                                    <a:pt x="56" y="59"/>
                                  </a:lnTo>
                                  <a:lnTo>
                                    <a:pt x="65" y="51"/>
                                  </a:lnTo>
                                  <a:lnTo>
                                    <a:pt x="69" y="38"/>
                                  </a:lnTo>
                                  <a:lnTo>
                                    <a:pt x="65" y="26"/>
                                  </a:lnTo>
                                  <a:lnTo>
                                    <a:pt x="60" y="13"/>
                                  </a:lnTo>
                                  <a:lnTo>
                                    <a:pt x="52" y="5"/>
                                  </a:lnTo>
                                  <a:close/>
                                </a:path>
                              </a:pathLst>
                            </a:custGeom>
                            <a:solidFill>
                              <a:srgbClr val="E50000"/>
                            </a:solidFill>
                            <a:ln w="9525">
                              <a:noFill/>
                              <a:round/>
                              <a:headEnd/>
                              <a:tailEnd/>
                            </a:ln>
                          </p:spPr>
                          <p:txBody>
                            <a:bodyPr/>
                            <a:lstStyle/>
                            <a:p>
                              <a:endParaRPr lang="en-US"/>
                            </a:p>
                          </p:txBody>
                        </p:sp>
                        <p:sp>
                          <p:nvSpPr>
                            <p:cNvPr id="266975" name="Freeform 735"/>
                            <p:cNvSpPr>
                              <a:spLocks/>
                            </p:cNvSpPr>
                            <p:nvPr/>
                          </p:nvSpPr>
                          <p:spPr bwMode="auto">
                            <a:xfrm>
                              <a:off x="1004" y="1162"/>
                              <a:ext cx="51" cy="50"/>
                            </a:xfrm>
                            <a:custGeom>
                              <a:avLst/>
                              <a:gdLst/>
                              <a:ahLst/>
                              <a:cxnLst>
                                <a:cxn ang="0">
                                  <a:pos x="38" y="0"/>
                                </a:cxn>
                                <a:cxn ang="0">
                                  <a:pos x="17" y="0"/>
                                </a:cxn>
                                <a:cxn ang="0">
                                  <a:pos x="0" y="12"/>
                                </a:cxn>
                                <a:cxn ang="0">
                                  <a:pos x="0" y="29"/>
                                </a:cxn>
                                <a:cxn ang="0">
                                  <a:pos x="13" y="46"/>
                                </a:cxn>
                                <a:cxn ang="0">
                                  <a:pos x="21" y="50"/>
                                </a:cxn>
                                <a:cxn ang="0">
                                  <a:pos x="30" y="50"/>
                                </a:cxn>
                                <a:cxn ang="0">
                                  <a:pos x="47" y="38"/>
                                </a:cxn>
                                <a:cxn ang="0">
                                  <a:pos x="51" y="29"/>
                                </a:cxn>
                                <a:cxn ang="0">
                                  <a:pos x="51" y="17"/>
                                </a:cxn>
                                <a:cxn ang="0">
                                  <a:pos x="38" y="0"/>
                                </a:cxn>
                              </a:cxnLst>
                              <a:rect l="0" t="0" r="r" b="b"/>
                              <a:pathLst>
                                <a:path w="51" h="50">
                                  <a:moveTo>
                                    <a:pt x="38" y="0"/>
                                  </a:moveTo>
                                  <a:lnTo>
                                    <a:pt x="17" y="0"/>
                                  </a:lnTo>
                                  <a:lnTo>
                                    <a:pt x="0" y="12"/>
                                  </a:lnTo>
                                  <a:lnTo>
                                    <a:pt x="0" y="29"/>
                                  </a:lnTo>
                                  <a:lnTo>
                                    <a:pt x="13" y="46"/>
                                  </a:lnTo>
                                  <a:lnTo>
                                    <a:pt x="21" y="50"/>
                                  </a:lnTo>
                                  <a:lnTo>
                                    <a:pt x="30" y="50"/>
                                  </a:lnTo>
                                  <a:lnTo>
                                    <a:pt x="47" y="38"/>
                                  </a:lnTo>
                                  <a:lnTo>
                                    <a:pt x="51" y="29"/>
                                  </a:lnTo>
                                  <a:lnTo>
                                    <a:pt x="51" y="17"/>
                                  </a:lnTo>
                                  <a:lnTo>
                                    <a:pt x="38" y="0"/>
                                  </a:lnTo>
                                  <a:close/>
                                </a:path>
                              </a:pathLst>
                            </a:custGeom>
                            <a:solidFill>
                              <a:srgbClr val="F00000"/>
                            </a:solidFill>
                            <a:ln w="9525">
                              <a:noFill/>
                              <a:round/>
                              <a:headEnd/>
                              <a:tailEnd/>
                            </a:ln>
                          </p:spPr>
                          <p:txBody>
                            <a:bodyPr/>
                            <a:lstStyle/>
                            <a:p>
                              <a:endParaRPr lang="en-US"/>
                            </a:p>
                          </p:txBody>
                        </p:sp>
                        <p:sp>
                          <p:nvSpPr>
                            <p:cNvPr id="266976" name="Freeform 736"/>
                            <p:cNvSpPr>
                              <a:spLocks/>
                            </p:cNvSpPr>
                            <p:nvPr/>
                          </p:nvSpPr>
                          <p:spPr bwMode="auto">
                            <a:xfrm>
                              <a:off x="1012" y="1170"/>
                              <a:ext cx="35" cy="34"/>
                            </a:xfrm>
                            <a:custGeom>
                              <a:avLst/>
                              <a:gdLst/>
                              <a:ahLst/>
                              <a:cxnLst>
                                <a:cxn ang="0">
                                  <a:pos x="26" y="0"/>
                                </a:cxn>
                                <a:cxn ang="0">
                                  <a:pos x="13" y="0"/>
                                </a:cxn>
                                <a:cxn ang="0">
                                  <a:pos x="0" y="9"/>
                                </a:cxn>
                                <a:cxn ang="0">
                                  <a:pos x="0" y="21"/>
                                </a:cxn>
                                <a:cxn ang="0">
                                  <a:pos x="9" y="30"/>
                                </a:cxn>
                                <a:cxn ang="0">
                                  <a:pos x="22" y="34"/>
                                </a:cxn>
                                <a:cxn ang="0">
                                  <a:pos x="30" y="26"/>
                                </a:cxn>
                                <a:cxn ang="0">
                                  <a:pos x="35" y="13"/>
                                </a:cxn>
                                <a:cxn ang="0">
                                  <a:pos x="26" y="0"/>
                                </a:cxn>
                              </a:cxnLst>
                              <a:rect l="0" t="0" r="r" b="b"/>
                              <a:pathLst>
                                <a:path w="35" h="34">
                                  <a:moveTo>
                                    <a:pt x="26" y="0"/>
                                  </a:moveTo>
                                  <a:lnTo>
                                    <a:pt x="13" y="0"/>
                                  </a:lnTo>
                                  <a:lnTo>
                                    <a:pt x="0" y="9"/>
                                  </a:lnTo>
                                  <a:lnTo>
                                    <a:pt x="0" y="21"/>
                                  </a:lnTo>
                                  <a:lnTo>
                                    <a:pt x="9" y="30"/>
                                  </a:lnTo>
                                  <a:lnTo>
                                    <a:pt x="22" y="34"/>
                                  </a:lnTo>
                                  <a:lnTo>
                                    <a:pt x="30" y="26"/>
                                  </a:lnTo>
                                  <a:lnTo>
                                    <a:pt x="35" y="13"/>
                                  </a:lnTo>
                                  <a:lnTo>
                                    <a:pt x="26" y="0"/>
                                  </a:lnTo>
                                  <a:close/>
                                </a:path>
                              </a:pathLst>
                            </a:custGeom>
                            <a:solidFill>
                              <a:srgbClr val="F70000"/>
                            </a:solidFill>
                            <a:ln w="9525">
                              <a:noFill/>
                              <a:round/>
                              <a:headEnd/>
                              <a:tailEnd/>
                            </a:ln>
                          </p:spPr>
                          <p:txBody>
                            <a:bodyPr/>
                            <a:lstStyle/>
                            <a:p>
                              <a:endParaRPr lang="en-US"/>
                            </a:p>
                          </p:txBody>
                        </p:sp>
                        <p:sp>
                          <p:nvSpPr>
                            <p:cNvPr id="266977" name="Freeform 737"/>
                            <p:cNvSpPr>
                              <a:spLocks/>
                            </p:cNvSpPr>
                            <p:nvPr/>
                          </p:nvSpPr>
                          <p:spPr bwMode="auto">
                            <a:xfrm>
                              <a:off x="1021" y="1179"/>
                              <a:ext cx="17" cy="17"/>
                            </a:xfrm>
                            <a:custGeom>
                              <a:avLst/>
                              <a:gdLst/>
                              <a:ahLst/>
                              <a:cxnLst>
                                <a:cxn ang="0">
                                  <a:pos x="13" y="0"/>
                                </a:cxn>
                                <a:cxn ang="0">
                                  <a:pos x="4" y="0"/>
                                </a:cxn>
                                <a:cxn ang="0">
                                  <a:pos x="0" y="4"/>
                                </a:cxn>
                                <a:cxn ang="0">
                                  <a:pos x="0" y="8"/>
                                </a:cxn>
                                <a:cxn ang="0">
                                  <a:pos x="4" y="12"/>
                                </a:cxn>
                                <a:cxn ang="0">
                                  <a:pos x="9" y="17"/>
                                </a:cxn>
                                <a:cxn ang="0">
                                  <a:pos x="13" y="12"/>
                                </a:cxn>
                                <a:cxn ang="0">
                                  <a:pos x="17" y="4"/>
                                </a:cxn>
                                <a:cxn ang="0">
                                  <a:pos x="13" y="0"/>
                                </a:cxn>
                              </a:cxnLst>
                              <a:rect l="0" t="0" r="r" b="b"/>
                              <a:pathLst>
                                <a:path w="17" h="17">
                                  <a:moveTo>
                                    <a:pt x="13" y="0"/>
                                  </a:moveTo>
                                  <a:lnTo>
                                    <a:pt x="4" y="0"/>
                                  </a:lnTo>
                                  <a:lnTo>
                                    <a:pt x="0" y="4"/>
                                  </a:lnTo>
                                  <a:lnTo>
                                    <a:pt x="0" y="8"/>
                                  </a:lnTo>
                                  <a:lnTo>
                                    <a:pt x="4" y="12"/>
                                  </a:lnTo>
                                  <a:lnTo>
                                    <a:pt x="9" y="17"/>
                                  </a:lnTo>
                                  <a:lnTo>
                                    <a:pt x="13" y="12"/>
                                  </a:lnTo>
                                  <a:lnTo>
                                    <a:pt x="17" y="4"/>
                                  </a:lnTo>
                                  <a:lnTo>
                                    <a:pt x="13" y="0"/>
                                  </a:lnTo>
                                  <a:close/>
                                </a:path>
                              </a:pathLst>
                            </a:custGeom>
                            <a:solidFill>
                              <a:srgbClr val="FC0000"/>
                            </a:solidFill>
                            <a:ln w="9525">
                              <a:noFill/>
                              <a:round/>
                              <a:headEnd/>
                              <a:tailEnd/>
                            </a:ln>
                          </p:spPr>
                          <p:txBody>
                            <a:bodyPr/>
                            <a:lstStyle/>
                            <a:p>
                              <a:endParaRPr lang="en-US"/>
                            </a:p>
                          </p:txBody>
                        </p:sp>
                      </p:grpSp>
                      <p:sp>
                        <p:nvSpPr>
                          <p:cNvPr id="266978" name="Freeform 738"/>
                          <p:cNvSpPr>
                            <a:spLocks/>
                          </p:cNvSpPr>
                          <p:nvPr/>
                        </p:nvSpPr>
                        <p:spPr bwMode="auto">
                          <a:xfrm>
                            <a:off x="940" y="1103"/>
                            <a:ext cx="175" cy="173"/>
                          </a:xfrm>
                          <a:custGeom>
                            <a:avLst/>
                            <a:gdLst/>
                            <a:ahLst/>
                            <a:cxnLst>
                              <a:cxn ang="0">
                                <a:pos x="132" y="8"/>
                              </a:cxn>
                              <a:cxn ang="0">
                                <a:pos x="98" y="0"/>
                              </a:cxn>
                              <a:cxn ang="0">
                                <a:pos x="64" y="4"/>
                              </a:cxn>
                              <a:cxn ang="0">
                                <a:pos x="34" y="21"/>
                              </a:cxn>
                              <a:cxn ang="0">
                                <a:pos x="13" y="46"/>
                              </a:cxn>
                              <a:cxn ang="0">
                                <a:pos x="0" y="80"/>
                              </a:cxn>
                              <a:cxn ang="0">
                                <a:pos x="4" y="109"/>
                              </a:cxn>
                              <a:cxn ang="0">
                                <a:pos x="21" y="139"/>
                              </a:cxn>
                              <a:cxn ang="0">
                                <a:pos x="47" y="160"/>
                              </a:cxn>
                              <a:cxn ang="0">
                                <a:pos x="81" y="173"/>
                              </a:cxn>
                              <a:cxn ang="0">
                                <a:pos x="115" y="169"/>
                              </a:cxn>
                              <a:cxn ang="0">
                                <a:pos x="145" y="152"/>
                              </a:cxn>
                              <a:cxn ang="0">
                                <a:pos x="167" y="126"/>
                              </a:cxn>
                              <a:cxn ang="0">
                                <a:pos x="175" y="93"/>
                              </a:cxn>
                              <a:cxn ang="0">
                                <a:pos x="175" y="63"/>
                              </a:cxn>
                              <a:cxn ang="0">
                                <a:pos x="158" y="33"/>
                              </a:cxn>
                              <a:cxn ang="0">
                                <a:pos x="132" y="8"/>
                              </a:cxn>
                            </a:cxnLst>
                            <a:rect l="0" t="0" r="r" b="b"/>
                            <a:pathLst>
                              <a:path w="175" h="173">
                                <a:moveTo>
                                  <a:pt x="132" y="8"/>
                                </a:moveTo>
                                <a:lnTo>
                                  <a:pt x="98" y="0"/>
                                </a:lnTo>
                                <a:lnTo>
                                  <a:pt x="64" y="4"/>
                                </a:lnTo>
                                <a:lnTo>
                                  <a:pt x="34" y="21"/>
                                </a:lnTo>
                                <a:lnTo>
                                  <a:pt x="13" y="46"/>
                                </a:lnTo>
                                <a:lnTo>
                                  <a:pt x="0" y="80"/>
                                </a:lnTo>
                                <a:lnTo>
                                  <a:pt x="4" y="109"/>
                                </a:lnTo>
                                <a:lnTo>
                                  <a:pt x="21" y="139"/>
                                </a:lnTo>
                                <a:lnTo>
                                  <a:pt x="47" y="160"/>
                                </a:lnTo>
                                <a:lnTo>
                                  <a:pt x="81" y="173"/>
                                </a:lnTo>
                                <a:lnTo>
                                  <a:pt x="115" y="169"/>
                                </a:lnTo>
                                <a:lnTo>
                                  <a:pt x="145" y="152"/>
                                </a:lnTo>
                                <a:lnTo>
                                  <a:pt x="167" y="126"/>
                                </a:lnTo>
                                <a:lnTo>
                                  <a:pt x="175" y="93"/>
                                </a:lnTo>
                                <a:lnTo>
                                  <a:pt x="175" y="63"/>
                                </a:lnTo>
                                <a:lnTo>
                                  <a:pt x="158" y="33"/>
                                </a:lnTo>
                                <a:lnTo>
                                  <a:pt x="132" y="8"/>
                                </a:lnTo>
                                <a:close/>
                              </a:path>
                            </a:pathLst>
                          </a:custGeom>
                          <a:noFill/>
                          <a:ln w="6350">
                            <a:solidFill>
                              <a:srgbClr val="000000"/>
                            </a:solidFill>
                            <a:prstDash val="solid"/>
                            <a:round/>
                            <a:headEnd/>
                            <a:tailEnd/>
                          </a:ln>
                        </p:spPr>
                        <p:txBody>
                          <a:bodyPr/>
                          <a:lstStyle/>
                          <a:p>
                            <a:endParaRPr lang="en-US"/>
                          </a:p>
                        </p:txBody>
                      </p:sp>
                    </p:grpSp>
                    <p:grpSp>
                      <p:nvGrpSpPr>
                        <p:cNvPr id="266796" name="Group 739"/>
                        <p:cNvGrpSpPr>
                          <a:grpSpLocks/>
                        </p:cNvGrpSpPr>
                        <p:nvPr/>
                      </p:nvGrpSpPr>
                      <p:grpSpPr bwMode="auto">
                        <a:xfrm>
                          <a:off x="1068" y="1107"/>
                          <a:ext cx="171" cy="173"/>
                          <a:chOff x="1068" y="1107"/>
                          <a:chExt cx="171" cy="173"/>
                        </a:xfrm>
                      </p:grpSpPr>
                      <p:grpSp>
                        <p:nvGrpSpPr>
                          <p:cNvPr id="266797" name="Group 740"/>
                          <p:cNvGrpSpPr>
                            <a:grpSpLocks/>
                          </p:cNvGrpSpPr>
                          <p:nvPr/>
                        </p:nvGrpSpPr>
                        <p:grpSpPr bwMode="auto">
                          <a:xfrm>
                            <a:off x="1068" y="1107"/>
                            <a:ext cx="171" cy="173"/>
                            <a:chOff x="1068" y="1107"/>
                            <a:chExt cx="171" cy="173"/>
                          </a:xfrm>
                        </p:grpSpPr>
                        <p:sp>
                          <p:nvSpPr>
                            <p:cNvPr id="266981" name="Freeform 741"/>
                            <p:cNvSpPr>
                              <a:spLocks/>
                            </p:cNvSpPr>
                            <p:nvPr/>
                          </p:nvSpPr>
                          <p:spPr bwMode="auto">
                            <a:xfrm>
                              <a:off x="1068" y="1107"/>
                              <a:ext cx="171" cy="173"/>
                            </a:xfrm>
                            <a:custGeom>
                              <a:avLst/>
                              <a:gdLst/>
                              <a:ahLst/>
                              <a:cxnLst>
                                <a:cxn ang="0">
                                  <a:pos x="129" y="8"/>
                                </a:cxn>
                                <a:cxn ang="0">
                                  <a:pos x="94" y="0"/>
                                </a:cxn>
                                <a:cxn ang="0">
                                  <a:pos x="60" y="4"/>
                                </a:cxn>
                                <a:cxn ang="0">
                                  <a:pos x="30" y="21"/>
                                </a:cxn>
                                <a:cxn ang="0">
                                  <a:pos x="9" y="46"/>
                                </a:cxn>
                                <a:cxn ang="0">
                                  <a:pos x="0" y="80"/>
                                </a:cxn>
                                <a:cxn ang="0">
                                  <a:pos x="0" y="110"/>
                                </a:cxn>
                                <a:cxn ang="0">
                                  <a:pos x="17" y="139"/>
                                </a:cxn>
                                <a:cxn ang="0">
                                  <a:pos x="43" y="160"/>
                                </a:cxn>
                                <a:cxn ang="0">
                                  <a:pos x="77" y="173"/>
                                </a:cxn>
                                <a:cxn ang="0">
                                  <a:pos x="111" y="169"/>
                                </a:cxn>
                                <a:cxn ang="0">
                                  <a:pos x="141" y="152"/>
                                </a:cxn>
                                <a:cxn ang="0">
                                  <a:pos x="163" y="127"/>
                                </a:cxn>
                                <a:cxn ang="0">
                                  <a:pos x="171" y="93"/>
                                </a:cxn>
                                <a:cxn ang="0">
                                  <a:pos x="171" y="63"/>
                                </a:cxn>
                                <a:cxn ang="0">
                                  <a:pos x="154" y="34"/>
                                </a:cxn>
                                <a:cxn ang="0">
                                  <a:pos x="129" y="8"/>
                                </a:cxn>
                              </a:cxnLst>
                              <a:rect l="0" t="0" r="r" b="b"/>
                              <a:pathLst>
                                <a:path w="171" h="173">
                                  <a:moveTo>
                                    <a:pt x="129" y="8"/>
                                  </a:moveTo>
                                  <a:lnTo>
                                    <a:pt x="94" y="0"/>
                                  </a:lnTo>
                                  <a:lnTo>
                                    <a:pt x="60" y="4"/>
                                  </a:lnTo>
                                  <a:lnTo>
                                    <a:pt x="30" y="21"/>
                                  </a:lnTo>
                                  <a:lnTo>
                                    <a:pt x="9" y="46"/>
                                  </a:lnTo>
                                  <a:lnTo>
                                    <a:pt x="0" y="80"/>
                                  </a:lnTo>
                                  <a:lnTo>
                                    <a:pt x="0" y="110"/>
                                  </a:lnTo>
                                  <a:lnTo>
                                    <a:pt x="17" y="139"/>
                                  </a:lnTo>
                                  <a:lnTo>
                                    <a:pt x="43" y="160"/>
                                  </a:lnTo>
                                  <a:lnTo>
                                    <a:pt x="77" y="173"/>
                                  </a:lnTo>
                                  <a:lnTo>
                                    <a:pt x="111" y="169"/>
                                  </a:lnTo>
                                  <a:lnTo>
                                    <a:pt x="141" y="152"/>
                                  </a:lnTo>
                                  <a:lnTo>
                                    <a:pt x="163" y="127"/>
                                  </a:lnTo>
                                  <a:lnTo>
                                    <a:pt x="171" y="93"/>
                                  </a:lnTo>
                                  <a:lnTo>
                                    <a:pt x="171" y="63"/>
                                  </a:lnTo>
                                  <a:lnTo>
                                    <a:pt x="154" y="34"/>
                                  </a:lnTo>
                                  <a:lnTo>
                                    <a:pt x="129" y="8"/>
                                  </a:lnTo>
                                  <a:close/>
                                </a:path>
                              </a:pathLst>
                            </a:custGeom>
                            <a:solidFill>
                              <a:srgbClr val="172F76"/>
                            </a:solidFill>
                            <a:ln w="9525">
                              <a:noFill/>
                              <a:round/>
                              <a:headEnd/>
                              <a:tailEnd/>
                            </a:ln>
                          </p:spPr>
                          <p:txBody>
                            <a:bodyPr/>
                            <a:lstStyle/>
                            <a:p>
                              <a:endParaRPr lang="en-US"/>
                            </a:p>
                          </p:txBody>
                        </p:sp>
                        <p:sp>
                          <p:nvSpPr>
                            <p:cNvPr id="266982" name="Freeform 742"/>
                            <p:cNvSpPr>
                              <a:spLocks/>
                            </p:cNvSpPr>
                            <p:nvPr/>
                          </p:nvSpPr>
                          <p:spPr bwMode="auto">
                            <a:xfrm>
                              <a:off x="1068" y="1107"/>
                              <a:ext cx="167" cy="160"/>
                            </a:xfrm>
                            <a:custGeom>
                              <a:avLst/>
                              <a:gdLst/>
                              <a:ahLst/>
                              <a:cxnLst>
                                <a:cxn ang="0">
                                  <a:pos x="124" y="8"/>
                                </a:cxn>
                                <a:cxn ang="0">
                                  <a:pos x="90" y="0"/>
                                </a:cxn>
                                <a:cxn ang="0">
                                  <a:pos x="60" y="0"/>
                                </a:cxn>
                                <a:cxn ang="0">
                                  <a:pos x="30" y="17"/>
                                </a:cxn>
                                <a:cxn ang="0">
                                  <a:pos x="9" y="42"/>
                                </a:cxn>
                                <a:cxn ang="0">
                                  <a:pos x="0" y="72"/>
                                </a:cxn>
                                <a:cxn ang="0">
                                  <a:pos x="4" y="105"/>
                                </a:cxn>
                                <a:cxn ang="0">
                                  <a:pos x="17" y="131"/>
                                </a:cxn>
                                <a:cxn ang="0">
                                  <a:pos x="43" y="152"/>
                                </a:cxn>
                                <a:cxn ang="0">
                                  <a:pos x="77" y="160"/>
                                </a:cxn>
                                <a:cxn ang="0">
                                  <a:pos x="107" y="160"/>
                                </a:cxn>
                                <a:cxn ang="0">
                                  <a:pos x="137" y="143"/>
                                </a:cxn>
                                <a:cxn ang="0">
                                  <a:pos x="158" y="118"/>
                                </a:cxn>
                                <a:cxn ang="0">
                                  <a:pos x="167" y="89"/>
                                </a:cxn>
                                <a:cxn ang="0">
                                  <a:pos x="163" y="59"/>
                                </a:cxn>
                                <a:cxn ang="0">
                                  <a:pos x="150" y="29"/>
                                </a:cxn>
                                <a:cxn ang="0">
                                  <a:pos x="124" y="8"/>
                                </a:cxn>
                              </a:cxnLst>
                              <a:rect l="0" t="0" r="r" b="b"/>
                              <a:pathLst>
                                <a:path w="167" h="160">
                                  <a:moveTo>
                                    <a:pt x="124" y="8"/>
                                  </a:moveTo>
                                  <a:lnTo>
                                    <a:pt x="90" y="0"/>
                                  </a:lnTo>
                                  <a:lnTo>
                                    <a:pt x="60" y="0"/>
                                  </a:lnTo>
                                  <a:lnTo>
                                    <a:pt x="30" y="17"/>
                                  </a:lnTo>
                                  <a:lnTo>
                                    <a:pt x="9" y="42"/>
                                  </a:lnTo>
                                  <a:lnTo>
                                    <a:pt x="0" y="72"/>
                                  </a:lnTo>
                                  <a:lnTo>
                                    <a:pt x="4" y="105"/>
                                  </a:lnTo>
                                  <a:lnTo>
                                    <a:pt x="17" y="131"/>
                                  </a:lnTo>
                                  <a:lnTo>
                                    <a:pt x="43" y="152"/>
                                  </a:lnTo>
                                  <a:lnTo>
                                    <a:pt x="77" y="160"/>
                                  </a:lnTo>
                                  <a:lnTo>
                                    <a:pt x="107" y="160"/>
                                  </a:lnTo>
                                  <a:lnTo>
                                    <a:pt x="137" y="143"/>
                                  </a:lnTo>
                                  <a:lnTo>
                                    <a:pt x="158" y="118"/>
                                  </a:lnTo>
                                  <a:lnTo>
                                    <a:pt x="167" y="89"/>
                                  </a:lnTo>
                                  <a:lnTo>
                                    <a:pt x="163" y="59"/>
                                  </a:lnTo>
                                  <a:lnTo>
                                    <a:pt x="150" y="29"/>
                                  </a:lnTo>
                                  <a:lnTo>
                                    <a:pt x="124" y="8"/>
                                  </a:lnTo>
                                  <a:close/>
                                </a:path>
                              </a:pathLst>
                            </a:custGeom>
                            <a:solidFill>
                              <a:srgbClr val="18317B"/>
                            </a:solidFill>
                            <a:ln w="9525">
                              <a:noFill/>
                              <a:round/>
                              <a:headEnd/>
                              <a:tailEnd/>
                            </a:ln>
                          </p:spPr>
                          <p:txBody>
                            <a:bodyPr/>
                            <a:lstStyle/>
                            <a:p>
                              <a:endParaRPr lang="en-US"/>
                            </a:p>
                          </p:txBody>
                        </p:sp>
                        <p:sp>
                          <p:nvSpPr>
                            <p:cNvPr id="266983" name="Freeform 743"/>
                            <p:cNvSpPr>
                              <a:spLocks/>
                            </p:cNvSpPr>
                            <p:nvPr/>
                          </p:nvSpPr>
                          <p:spPr bwMode="auto">
                            <a:xfrm>
                              <a:off x="1077" y="1115"/>
                              <a:ext cx="149" cy="144"/>
                            </a:xfrm>
                            <a:custGeom>
                              <a:avLst/>
                              <a:gdLst/>
                              <a:ahLst/>
                              <a:cxnLst>
                                <a:cxn ang="0">
                                  <a:pos x="111" y="9"/>
                                </a:cxn>
                                <a:cxn ang="0">
                                  <a:pos x="81" y="0"/>
                                </a:cxn>
                                <a:cxn ang="0">
                                  <a:pos x="55" y="0"/>
                                </a:cxn>
                                <a:cxn ang="0">
                                  <a:pos x="30" y="13"/>
                                </a:cxn>
                                <a:cxn ang="0">
                                  <a:pos x="8" y="38"/>
                                </a:cxn>
                                <a:cxn ang="0">
                                  <a:pos x="0" y="64"/>
                                </a:cxn>
                                <a:cxn ang="0">
                                  <a:pos x="4" y="93"/>
                                </a:cxn>
                                <a:cxn ang="0">
                                  <a:pos x="17" y="119"/>
                                </a:cxn>
                                <a:cxn ang="0">
                                  <a:pos x="38" y="135"/>
                                </a:cxn>
                                <a:cxn ang="0">
                                  <a:pos x="68" y="144"/>
                                </a:cxn>
                                <a:cxn ang="0">
                                  <a:pos x="98" y="144"/>
                                </a:cxn>
                                <a:cxn ang="0">
                                  <a:pos x="120" y="131"/>
                                </a:cxn>
                                <a:cxn ang="0">
                                  <a:pos x="141" y="106"/>
                                </a:cxn>
                                <a:cxn ang="0">
                                  <a:pos x="149" y="81"/>
                                </a:cxn>
                                <a:cxn ang="0">
                                  <a:pos x="145" y="51"/>
                                </a:cxn>
                                <a:cxn ang="0">
                                  <a:pos x="132" y="26"/>
                                </a:cxn>
                                <a:cxn ang="0">
                                  <a:pos x="111" y="9"/>
                                </a:cxn>
                              </a:cxnLst>
                              <a:rect l="0" t="0" r="r" b="b"/>
                              <a:pathLst>
                                <a:path w="149" h="144">
                                  <a:moveTo>
                                    <a:pt x="111" y="9"/>
                                  </a:moveTo>
                                  <a:lnTo>
                                    <a:pt x="81" y="0"/>
                                  </a:lnTo>
                                  <a:lnTo>
                                    <a:pt x="55" y="0"/>
                                  </a:lnTo>
                                  <a:lnTo>
                                    <a:pt x="30" y="13"/>
                                  </a:lnTo>
                                  <a:lnTo>
                                    <a:pt x="8" y="38"/>
                                  </a:lnTo>
                                  <a:lnTo>
                                    <a:pt x="0" y="64"/>
                                  </a:lnTo>
                                  <a:lnTo>
                                    <a:pt x="4" y="93"/>
                                  </a:lnTo>
                                  <a:lnTo>
                                    <a:pt x="17" y="119"/>
                                  </a:lnTo>
                                  <a:lnTo>
                                    <a:pt x="38" y="135"/>
                                  </a:lnTo>
                                  <a:lnTo>
                                    <a:pt x="68" y="144"/>
                                  </a:lnTo>
                                  <a:lnTo>
                                    <a:pt x="98" y="144"/>
                                  </a:lnTo>
                                  <a:lnTo>
                                    <a:pt x="120" y="131"/>
                                  </a:lnTo>
                                  <a:lnTo>
                                    <a:pt x="141" y="106"/>
                                  </a:lnTo>
                                  <a:lnTo>
                                    <a:pt x="149" y="81"/>
                                  </a:lnTo>
                                  <a:lnTo>
                                    <a:pt x="145" y="51"/>
                                  </a:lnTo>
                                  <a:lnTo>
                                    <a:pt x="132" y="26"/>
                                  </a:lnTo>
                                  <a:lnTo>
                                    <a:pt x="111" y="9"/>
                                  </a:lnTo>
                                  <a:close/>
                                </a:path>
                              </a:pathLst>
                            </a:custGeom>
                            <a:solidFill>
                              <a:srgbClr val="193484"/>
                            </a:solidFill>
                            <a:ln w="9525">
                              <a:noFill/>
                              <a:round/>
                              <a:headEnd/>
                              <a:tailEnd/>
                            </a:ln>
                          </p:spPr>
                          <p:txBody>
                            <a:bodyPr/>
                            <a:lstStyle/>
                            <a:p>
                              <a:endParaRPr lang="en-US"/>
                            </a:p>
                          </p:txBody>
                        </p:sp>
                        <p:sp>
                          <p:nvSpPr>
                            <p:cNvPr id="266984" name="Freeform 744"/>
                            <p:cNvSpPr>
                              <a:spLocks/>
                            </p:cNvSpPr>
                            <p:nvPr/>
                          </p:nvSpPr>
                          <p:spPr bwMode="auto">
                            <a:xfrm>
                              <a:off x="1085" y="1120"/>
                              <a:ext cx="133" cy="135"/>
                            </a:xfrm>
                            <a:custGeom>
                              <a:avLst/>
                              <a:gdLst/>
                              <a:ahLst/>
                              <a:cxnLst>
                                <a:cxn ang="0">
                                  <a:pos x="99" y="8"/>
                                </a:cxn>
                                <a:cxn ang="0">
                                  <a:pos x="73" y="0"/>
                                </a:cxn>
                                <a:cxn ang="0">
                                  <a:pos x="47" y="4"/>
                                </a:cxn>
                                <a:cxn ang="0">
                                  <a:pos x="26" y="16"/>
                                </a:cxn>
                                <a:cxn ang="0">
                                  <a:pos x="9" y="38"/>
                                </a:cxn>
                                <a:cxn ang="0">
                                  <a:pos x="0" y="63"/>
                                </a:cxn>
                                <a:cxn ang="0">
                                  <a:pos x="5" y="88"/>
                                </a:cxn>
                                <a:cxn ang="0">
                                  <a:pos x="17" y="109"/>
                                </a:cxn>
                                <a:cxn ang="0">
                                  <a:pos x="34" y="126"/>
                                </a:cxn>
                                <a:cxn ang="0">
                                  <a:pos x="60" y="135"/>
                                </a:cxn>
                                <a:cxn ang="0">
                                  <a:pos x="86" y="130"/>
                                </a:cxn>
                                <a:cxn ang="0">
                                  <a:pos x="107" y="118"/>
                                </a:cxn>
                                <a:cxn ang="0">
                                  <a:pos x="124" y="97"/>
                                </a:cxn>
                                <a:cxn ang="0">
                                  <a:pos x="133" y="71"/>
                                </a:cxn>
                                <a:cxn ang="0">
                                  <a:pos x="133" y="46"/>
                                </a:cxn>
                                <a:cxn ang="0">
                                  <a:pos x="120" y="25"/>
                                </a:cxn>
                                <a:cxn ang="0">
                                  <a:pos x="99" y="8"/>
                                </a:cxn>
                              </a:cxnLst>
                              <a:rect l="0" t="0" r="r" b="b"/>
                              <a:pathLst>
                                <a:path w="133" h="135">
                                  <a:moveTo>
                                    <a:pt x="99" y="8"/>
                                  </a:moveTo>
                                  <a:lnTo>
                                    <a:pt x="73" y="0"/>
                                  </a:lnTo>
                                  <a:lnTo>
                                    <a:pt x="47" y="4"/>
                                  </a:lnTo>
                                  <a:lnTo>
                                    <a:pt x="26" y="16"/>
                                  </a:lnTo>
                                  <a:lnTo>
                                    <a:pt x="9" y="38"/>
                                  </a:lnTo>
                                  <a:lnTo>
                                    <a:pt x="0" y="63"/>
                                  </a:lnTo>
                                  <a:lnTo>
                                    <a:pt x="5" y="88"/>
                                  </a:lnTo>
                                  <a:lnTo>
                                    <a:pt x="17" y="109"/>
                                  </a:lnTo>
                                  <a:lnTo>
                                    <a:pt x="34" y="126"/>
                                  </a:lnTo>
                                  <a:lnTo>
                                    <a:pt x="60" y="135"/>
                                  </a:lnTo>
                                  <a:lnTo>
                                    <a:pt x="86" y="130"/>
                                  </a:lnTo>
                                  <a:lnTo>
                                    <a:pt x="107" y="118"/>
                                  </a:lnTo>
                                  <a:lnTo>
                                    <a:pt x="124" y="97"/>
                                  </a:lnTo>
                                  <a:lnTo>
                                    <a:pt x="133" y="71"/>
                                  </a:lnTo>
                                  <a:lnTo>
                                    <a:pt x="133" y="46"/>
                                  </a:lnTo>
                                  <a:lnTo>
                                    <a:pt x="120" y="25"/>
                                  </a:lnTo>
                                  <a:lnTo>
                                    <a:pt x="99" y="8"/>
                                  </a:lnTo>
                                  <a:close/>
                                </a:path>
                              </a:pathLst>
                            </a:custGeom>
                            <a:solidFill>
                              <a:srgbClr val="1C3991"/>
                            </a:solidFill>
                            <a:ln w="9525">
                              <a:noFill/>
                              <a:round/>
                              <a:headEnd/>
                              <a:tailEnd/>
                            </a:ln>
                          </p:spPr>
                          <p:txBody>
                            <a:bodyPr/>
                            <a:lstStyle/>
                            <a:p>
                              <a:endParaRPr lang="en-US"/>
                            </a:p>
                          </p:txBody>
                        </p:sp>
                        <p:sp>
                          <p:nvSpPr>
                            <p:cNvPr id="266985" name="Freeform 745"/>
                            <p:cNvSpPr>
                              <a:spLocks/>
                            </p:cNvSpPr>
                            <p:nvPr/>
                          </p:nvSpPr>
                          <p:spPr bwMode="auto">
                            <a:xfrm>
                              <a:off x="1090" y="1124"/>
                              <a:ext cx="124" cy="126"/>
                            </a:xfrm>
                            <a:custGeom>
                              <a:avLst/>
                              <a:gdLst/>
                              <a:ahLst/>
                              <a:cxnLst>
                                <a:cxn ang="0">
                                  <a:pos x="94" y="8"/>
                                </a:cxn>
                                <a:cxn ang="0">
                                  <a:pos x="68" y="0"/>
                                </a:cxn>
                                <a:cxn ang="0">
                                  <a:pos x="47" y="4"/>
                                </a:cxn>
                                <a:cxn ang="0">
                                  <a:pos x="25" y="17"/>
                                </a:cxn>
                                <a:cxn ang="0">
                                  <a:pos x="8" y="34"/>
                                </a:cxn>
                                <a:cxn ang="0">
                                  <a:pos x="0" y="59"/>
                                </a:cxn>
                                <a:cxn ang="0">
                                  <a:pos x="4" y="80"/>
                                </a:cxn>
                                <a:cxn ang="0">
                                  <a:pos x="17" y="101"/>
                                </a:cxn>
                                <a:cxn ang="0">
                                  <a:pos x="34" y="118"/>
                                </a:cxn>
                                <a:cxn ang="0">
                                  <a:pos x="55" y="126"/>
                                </a:cxn>
                                <a:cxn ang="0">
                                  <a:pos x="81" y="122"/>
                                </a:cxn>
                                <a:cxn ang="0">
                                  <a:pos x="98" y="110"/>
                                </a:cxn>
                                <a:cxn ang="0">
                                  <a:pos x="115" y="93"/>
                                </a:cxn>
                                <a:cxn ang="0">
                                  <a:pos x="124" y="72"/>
                                </a:cxn>
                                <a:cxn ang="0">
                                  <a:pos x="124" y="46"/>
                                </a:cxn>
                                <a:cxn ang="0">
                                  <a:pos x="111" y="25"/>
                                </a:cxn>
                                <a:cxn ang="0">
                                  <a:pos x="94" y="8"/>
                                </a:cxn>
                              </a:cxnLst>
                              <a:rect l="0" t="0" r="r" b="b"/>
                              <a:pathLst>
                                <a:path w="124" h="126">
                                  <a:moveTo>
                                    <a:pt x="94" y="8"/>
                                  </a:moveTo>
                                  <a:lnTo>
                                    <a:pt x="68" y="0"/>
                                  </a:lnTo>
                                  <a:lnTo>
                                    <a:pt x="47" y="4"/>
                                  </a:lnTo>
                                  <a:lnTo>
                                    <a:pt x="25" y="17"/>
                                  </a:lnTo>
                                  <a:lnTo>
                                    <a:pt x="8" y="34"/>
                                  </a:lnTo>
                                  <a:lnTo>
                                    <a:pt x="0" y="59"/>
                                  </a:lnTo>
                                  <a:lnTo>
                                    <a:pt x="4" y="80"/>
                                  </a:lnTo>
                                  <a:lnTo>
                                    <a:pt x="17" y="101"/>
                                  </a:lnTo>
                                  <a:lnTo>
                                    <a:pt x="34" y="118"/>
                                  </a:lnTo>
                                  <a:lnTo>
                                    <a:pt x="55" y="126"/>
                                  </a:lnTo>
                                  <a:lnTo>
                                    <a:pt x="81" y="122"/>
                                  </a:lnTo>
                                  <a:lnTo>
                                    <a:pt x="98" y="110"/>
                                  </a:lnTo>
                                  <a:lnTo>
                                    <a:pt x="115" y="93"/>
                                  </a:lnTo>
                                  <a:lnTo>
                                    <a:pt x="124" y="72"/>
                                  </a:lnTo>
                                  <a:lnTo>
                                    <a:pt x="124" y="46"/>
                                  </a:lnTo>
                                  <a:lnTo>
                                    <a:pt x="111" y="25"/>
                                  </a:lnTo>
                                  <a:lnTo>
                                    <a:pt x="94" y="8"/>
                                  </a:lnTo>
                                  <a:close/>
                                </a:path>
                              </a:pathLst>
                            </a:custGeom>
                            <a:solidFill>
                              <a:srgbClr val="2040A1"/>
                            </a:solidFill>
                            <a:ln w="9525">
                              <a:noFill/>
                              <a:round/>
                              <a:headEnd/>
                              <a:tailEnd/>
                            </a:ln>
                          </p:spPr>
                          <p:txBody>
                            <a:bodyPr/>
                            <a:lstStyle/>
                            <a:p>
                              <a:endParaRPr lang="en-US"/>
                            </a:p>
                          </p:txBody>
                        </p:sp>
                        <p:sp>
                          <p:nvSpPr>
                            <p:cNvPr id="266986" name="Freeform 746"/>
                            <p:cNvSpPr>
                              <a:spLocks/>
                            </p:cNvSpPr>
                            <p:nvPr/>
                          </p:nvSpPr>
                          <p:spPr bwMode="auto">
                            <a:xfrm>
                              <a:off x="1098" y="1136"/>
                              <a:ext cx="107" cy="102"/>
                            </a:xfrm>
                            <a:custGeom>
                              <a:avLst/>
                              <a:gdLst/>
                              <a:ahLst/>
                              <a:cxnLst>
                                <a:cxn ang="0">
                                  <a:pos x="81" y="5"/>
                                </a:cxn>
                                <a:cxn ang="0">
                                  <a:pos x="60" y="0"/>
                                </a:cxn>
                                <a:cxn ang="0">
                                  <a:pos x="39" y="0"/>
                                </a:cxn>
                                <a:cxn ang="0">
                                  <a:pos x="21" y="9"/>
                                </a:cxn>
                                <a:cxn ang="0">
                                  <a:pos x="9" y="26"/>
                                </a:cxn>
                                <a:cxn ang="0">
                                  <a:pos x="0" y="47"/>
                                </a:cxn>
                                <a:cxn ang="0">
                                  <a:pos x="4" y="68"/>
                                </a:cxn>
                                <a:cxn ang="0">
                                  <a:pos x="13" y="85"/>
                                </a:cxn>
                                <a:cxn ang="0">
                                  <a:pos x="30" y="98"/>
                                </a:cxn>
                                <a:cxn ang="0">
                                  <a:pos x="51" y="102"/>
                                </a:cxn>
                                <a:cxn ang="0">
                                  <a:pos x="69" y="102"/>
                                </a:cxn>
                                <a:cxn ang="0">
                                  <a:pos x="90" y="93"/>
                                </a:cxn>
                                <a:cxn ang="0">
                                  <a:pos x="103" y="76"/>
                                </a:cxn>
                                <a:cxn ang="0">
                                  <a:pos x="107" y="55"/>
                                </a:cxn>
                                <a:cxn ang="0">
                                  <a:pos x="107" y="34"/>
                                </a:cxn>
                                <a:cxn ang="0">
                                  <a:pos x="99" y="17"/>
                                </a:cxn>
                                <a:cxn ang="0">
                                  <a:pos x="81" y="5"/>
                                </a:cxn>
                              </a:cxnLst>
                              <a:rect l="0" t="0" r="r" b="b"/>
                              <a:pathLst>
                                <a:path w="107" h="102">
                                  <a:moveTo>
                                    <a:pt x="81" y="5"/>
                                  </a:moveTo>
                                  <a:lnTo>
                                    <a:pt x="60" y="0"/>
                                  </a:lnTo>
                                  <a:lnTo>
                                    <a:pt x="39" y="0"/>
                                  </a:lnTo>
                                  <a:lnTo>
                                    <a:pt x="21" y="9"/>
                                  </a:lnTo>
                                  <a:lnTo>
                                    <a:pt x="9" y="26"/>
                                  </a:lnTo>
                                  <a:lnTo>
                                    <a:pt x="0" y="47"/>
                                  </a:lnTo>
                                  <a:lnTo>
                                    <a:pt x="4" y="68"/>
                                  </a:lnTo>
                                  <a:lnTo>
                                    <a:pt x="13" y="85"/>
                                  </a:lnTo>
                                  <a:lnTo>
                                    <a:pt x="30" y="98"/>
                                  </a:lnTo>
                                  <a:lnTo>
                                    <a:pt x="51" y="102"/>
                                  </a:lnTo>
                                  <a:lnTo>
                                    <a:pt x="69" y="102"/>
                                  </a:lnTo>
                                  <a:lnTo>
                                    <a:pt x="90" y="93"/>
                                  </a:lnTo>
                                  <a:lnTo>
                                    <a:pt x="103" y="76"/>
                                  </a:lnTo>
                                  <a:lnTo>
                                    <a:pt x="107" y="55"/>
                                  </a:lnTo>
                                  <a:lnTo>
                                    <a:pt x="107" y="34"/>
                                  </a:lnTo>
                                  <a:lnTo>
                                    <a:pt x="99" y="17"/>
                                  </a:lnTo>
                                  <a:lnTo>
                                    <a:pt x="81" y="5"/>
                                  </a:lnTo>
                                  <a:close/>
                                </a:path>
                              </a:pathLst>
                            </a:custGeom>
                            <a:solidFill>
                              <a:srgbClr val="2347B4"/>
                            </a:solidFill>
                            <a:ln w="9525">
                              <a:noFill/>
                              <a:round/>
                              <a:headEnd/>
                              <a:tailEnd/>
                            </a:ln>
                          </p:spPr>
                          <p:txBody>
                            <a:bodyPr/>
                            <a:lstStyle/>
                            <a:p>
                              <a:endParaRPr lang="en-US"/>
                            </a:p>
                          </p:txBody>
                        </p:sp>
                        <p:sp>
                          <p:nvSpPr>
                            <p:cNvPr id="266987" name="Freeform 747"/>
                            <p:cNvSpPr>
                              <a:spLocks/>
                            </p:cNvSpPr>
                            <p:nvPr/>
                          </p:nvSpPr>
                          <p:spPr bwMode="auto">
                            <a:xfrm>
                              <a:off x="1107" y="1145"/>
                              <a:ext cx="90" cy="84"/>
                            </a:xfrm>
                            <a:custGeom>
                              <a:avLst/>
                              <a:gdLst/>
                              <a:ahLst/>
                              <a:cxnLst>
                                <a:cxn ang="0">
                                  <a:pos x="68" y="4"/>
                                </a:cxn>
                                <a:cxn ang="0">
                                  <a:pos x="51" y="0"/>
                                </a:cxn>
                                <a:cxn ang="0">
                                  <a:pos x="34" y="0"/>
                                </a:cxn>
                                <a:cxn ang="0">
                                  <a:pos x="17" y="8"/>
                                </a:cxn>
                                <a:cxn ang="0">
                                  <a:pos x="4" y="21"/>
                                </a:cxn>
                                <a:cxn ang="0">
                                  <a:pos x="0" y="38"/>
                                </a:cxn>
                                <a:cxn ang="0">
                                  <a:pos x="4" y="55"/>
                                </a:cxn>
                                <a:cxn ang="0">
                                  <a:pos x="8" y="67"/>
                                </a:cxn>
                                <a:cxn ang="0">
                                  <a:pos x="25" y="80"/>
                                </a:cxn>
                                <a:cxn ang="0">
                                  <a:pos x="42" y="84"/>
                                </a:cxn>
                                <a:cxn ang="0">
                                  <a:pos x="60" y="84"/>
                                </a:cxn>
                                <a:cxn ang="0">
                                  <a:pos x="72" y="76"/>
                                </a:cxn>
                                <a:cxn ang="0">
                                  <a:pos x="85" y="63"/>
                                </a:cxn>
                                <a:cxn ang="0">
                                  <a:pos x="90" y="46"/>
                                </a:cxn>
                                <a:cxn ang="0">
                                  <a:pos x="90" y="29"/>
                                </a:cxn>
                                <a:cxn ang="0">
                                  <a:pos x="81" y="17"/>
                                </a:cxn>
                                <a:cxn ang="0">
                                  <a:pos x="68" y="4"/>
                                </a:cxn>
                              </a:cxnLst>
                              <a:rect l="0" t="0" r="r" b="b"/>
                              <a:pathLst>
                                <a:path w="90" h="84">
                                  <a:moveTo>
                                    <a:pt x="68" y="4"/>
                                  </a:moveTo>
                                  <a:lnTo>
                                    <a:pt x="51" y="0"/>
                                  </a:lnTo>
                                  <a:lnTo>
                                    <a:pt x="34" y="0"/>
                                  </a:lnTo>
                                  <a:lnTo>
                                    <a:pt x="17" y="8"/>
                                  </a:lnTo>
                                  <a:lnTo>
                                    <a:pt x="4" y="21"/>
                                  </a:lnTo>
                                  <a:lnTo>
                                    <a:pt x="0" y="38"/>
                                  </a:lnTo>
                                  <a:lnTo>
                                    <a:pt x="4" y="55"/>
                                  </a:lnTo>
                                  <a:lnTo>
                                    <a:pt x="8" y="67"/>
                                  </a:lnTo>
                                  <a:lnTo>
                                    <a:pt x="25" y="80"/>
                                  </a:lnTo>
                                  <a:lnTo>
                                    <a:pt x="42" y="84"/>
                                  </a:lnTo>
                                  <a:lnTo>
                                    <a:pt x="60" y="84"/>
                                  </a:lnTo>
                                  <a:lnTo>
                                    <a:pt x="72" y="76"/>
                                  </a:lnTo>
                                  <a:lnTo>
                                    <a:pt x="85" y="63"/>
                                  </a:lnTo>
                                  <a:lnTo>
                                    <a:pt x="90" y="46"/>
                                  </a:lnTo>
                                  <a:lnTo>
                                    <a:pt x="90" y="29"/>
                                  </a:lnTo>
                                  <a:lnTo>
                                    <a:pt x="81" y="17"/>
                                  </a:lnTo>
                                  <a:lnTo>
                                    <a:pt x="68" y="4"/>
                                  </a:lnTo>
                                  <a:close/>
                                </a:path>
                              </a:pathLst>
                            </a:custGeom>
                            <a:solidFill>
                              <a:srgbClr val="274FC6"/>
                            </a:solidFill>
                            <a:ln w="9525">
                              <a:noFill/>
                              <a:round/>
                              <a:headEnd/>
                              <a:tailEnd/>
                            </a:ln>
                          </p:spPr>
                          <p:txBody>
                            <a:bodyPr/>
                            <a:lstStyle/>
                            <a:p>
                              <a:endParaRPr lang="en-US"/>
                            </a:p>
                          </p:txBody>
                        </p:sp>
                        <p:sp>
                          <p:nvSpPr>
                            <p:cNvPr id="266988" name="Freeform 748"/>
                            <p:cNvSpPr>
                              <a:spLocks/>
                            </p:cNvSpPr>
                            <p:nvPr/>
                          </p:nvSpPr>
                          <p:spPr bwMode="auto">
                            <a:xfrm>
                              <a:off x="1115" y="1153"/>
                              <a:ext cx="77" cy="76"/>
                            </a:xfrm>
                            <a:custGeom>
                              <a:avLst/>
                              <a:gdLst/>
                              <a:ahLst/>
                              <a:cxnLst>
                                <a:cxn ang="0">
                                  <a:pos x="56" y="5"/>
                                </a:cxn>
                                <a:cxn ang="0">
                                  <a:pos x="43" y="0"/>
                                </a:cxn>
                                <a:cxn ang="0">
                                  <a:pos x="26" y="0"/>
                                </a:cxn>
                                <a:cxn ang="0">
                                  <a:pos x="13" y="5"/>
                                </a:cxn>
                                <a:cxn ang="0">
                                  <a:pos x="4" y="17"/>
                                </a:cxn>
                                <a:cxn ang="0">
                                  <a:pos x="0" y="34"/>
                                </a:cxn>
                                <a:cxn ang="0">
                                  <a:pos x="0" y="47"/>
                                </a:cxn>
                                <a:cxn ang="0">
                                  <a:pos x="4" y="59"/>
                                </a:cxn>
                                <a:cxn ang="0">
                                  <a:pos x="17" y="72"/>
                                </a:cxn>
                                <a:cxn ang="0">
                                  <a:pos x="34" y="76"/>
                                </a:cxn>
                                <a:cxn ang="0">
                                  <a:pos x="47" y="72"/>
                                </a:cxn>
                                <a:cxn ang="0">
                                  <a:pos x="60" y="68"/>
                                </a:cxn>
                                <a:cxn ang="0">
                                  <a:pos x="73" y="55"/>
                                </a:cxn>
                                <a:cxn ang="0">
                                  <a:pos x="77" y="43"/>
                                </a:cxn>
                                <a:cxn ang="0">
                                  <a:pos x="73" y="26"/>
                                </a:cxn>
                                <a:cxn ang="0">
                                  <a:pos x="69" y="13"/>
                                </a:cxn>
                                <a:cxn ang="0">
                                  <a:pos x="56" y="5"/>
                                </a:cxn>
                              </a:cxnLst>
                              <a:rect l="0" t="0" r="r" b="b"/>
                              <a:pathLst>
                                <a:path w="77" h="76">
                                  <a:moveTo>
                                    <a:pt x="56" y="5"/>
                                  </a:moveTo>
                                  <a:lnTo>
                                    <a:pt x="43" y="0"/>
                                  </a:lnTo>
                                  <a:lnTo>
                                    <a:pt x="26" y="0"/>
                                  </a:lnTo>
                                  <a:lnTo>
                                    <a:pt x="13" y="5"/>
                                  </a:lnTo>
                                  <a:lnTo>
                                    <a:pt x="4" y="17"/>
                                  </a:lnTo>
                                  <a:lnTo>
                                    <a:pt x="0" y="34"/>
                                  </a:lnTo>
                                  <a:lnTo>
                                    <a:pt x="0" y="47"/>
                                  </a:lnTo>
                                  <a:lnTo>
                                    <a:pt x="4" y="59"/>
                                  </a:lnTo>
                                  <a:lnTo>
                                    <a:pt x="17" y="72"/>
                                  </a:lnTo>
                                  <a:lnTo>
                                    <a:pt x="34" y="76"/>
                                  </a:lnTo>
                                  <a:lnTo>
                                    <a:pt x="47" y="72"/>
                                  </a:lnTo>
                                  <a:lnTo>
                                    <a:pt x="60" y="68"/>
                                  </a:lnTo>
                                  <a:lnTo>
                                    <a:pt x="73" y="55"/>
                                  </a:lnTo>
                                  <a:lnTo>
                                    <a:pt x="77" y="43"/>
                                  </a:lnTo>
                                  <a:lnTo>
                                    <a:pt x="73" y="26"/>
                                  </a:lnTo>
                                  <a:lnTo>
                                    <a:pt x="69" y="13"/>
                                  </a:lnTo>
                                  <a:lnTo>
                                    <a:pt x="56" y="5"/>
                                  </a:lnTo>
                                  <a:close/>
                                </a:path>
                              </a:pathLst>
                            </a:custGeom>
                            <a:solidFill>
                              <a:srgbClr val="2B56D7"/>
                            </a:solidFill>
                            <a:ln w="9525">
                              <a:noFill/>
                              <a:round/>
                              <a:headEnd/>
                              <a:tailEnd/>
                            </a:ln>
                          </p:spPr>
                          <p:txBody>
                            <a:bodyPr/>
                            <a:lstStyle/>
                            <a:p>
                              <a:endParaRPr lang="en-US"/>
                            </a:p>
                          </p:txBody>
                        </p:sp>
                        <p:sp>
                          <p:nvSpPr>
                            <p:cNvPr id="266989" name="Freeform 749"/>
                            <p:cNvSpPr>
                              <a:spLocks/>
                            </p:cNvSpPr>
                            <p:nvPr/>
                          </p:nvSpPr>
                          <p:spPr bwMode="auto">
                            <a:xfrm>
                              <a:off x="1119" y="1158"/>
                              <a:ext cx="69" cy="67"/>
                            </a:xfrm>
                            <a:custGeom>
                              <a:avLst/>
                              <a:gdLst/>
                              <a:ahLst/>
                              <a:cxnLst>
                                <a:cxn ang="0">
                                  <a:pos x="52" y="4"/>
                                </a:cxn>
                                <a:cxn ang="0">
                                  <a:pos x="39" y="0"/>
                                </a:cxn>
                                <a:cxn ang="0">
                                  <a:pos x="26" y="0"/>
                                </a:cxn>
                                <a:cxn ang="0">
                                  <a:pos x="13" y="8"/>
                                </a:cxn>
                                <a:cxn ang="0">
                                  <a:pos x="5" y="16"/>
                                </a:cxn>
                                <a:cxn ang="0">
                                  <a:pos x="0" y="29"/>
                                </a:cxn>
                                <a:cxn ang="0">
                                  <a:pos x="0" y="42"/>
                                </a:cxn>
                                <a:cxn ang="0">
                                  <a:pos x="9" y="54"/>
                                </a:cxn>
                                <a:cxn ang="0">
                                  <a:pos x="18" y="63"/>
                                </a:cxn>
                                <a:cxn ang="0">
                                  <a:pos x="30" y="67"/>
                                </a:cxn>
                                <a:cxn ang="0">
                                  <a:pos x="43" y="63"/>
                                </a:cxn>
                                <a:cxn ang="0">
                                  <a:pos x="56" y="59"/>
                                </a:cxn>
                                <a:cxn ang="0">
                                  <a:pos x="65" y="50"/>
                                </a:cxn>
                                <a:cxn ang="0">
                                  <a:pos x="69" y="38"/>
                                </a:cxn>
                                <a:cxn ang="0">
                                  <a:pos x="65" y="25"/>
                                </a:cxn>
                                <a:cxn ang="0">
                                  <a:pos x="60" y="12"/>
                                </a:cxn>
                                <a:cxn ang="0">
                                  <a:pos x="52" y="4"/>
                                </a:cxn>
                              </a:cxnLst>
                              <a:rect l="0" t="0" r="r" b="b"/>
                              <a:pathLst>
                                <a:path w="69" h="67">
                                  <a:moveTo>
                                    <a:pt x="52" y="4"/>
                                  </a:moveTo>
                                  <a:lnTo>
                                    <a:pt x="39" y="0"/>
                                  </a:lnTo>
                                  <a:lnTo>
                                    <a:pt x="26" y="0"/>
                                  </a:lnTo>
                                  <a:lnTo>
                                    <a:pt x="13" y="8"/>
                                  </a:lnTo>
                                  <a:lnTo>
                                    <a:pt x="5" y="16"/>
                                  </a:lnTo>
                                  <a:lnTo>
                                    <a:pt x="0" y="29"/>
                                  </a:lnTo>
                                  <a:lnTo>
                                    <a:pt x="0" y="42"/>
                                  </a:lnTo>
                                  <a:lnTo>
                                    <a:pt x="9" y="54"/>
                                  </a:lnTo>
                                  <a:lnTo>
                                    <a:pt x="18" y="63"/>
                                  </a:lnTo>
                                  <a:lnTo>
                                    <a:pt x="30" y="67"/>
                                  </a:lnTo>
                                  <a:lnTo>
                                    <a:pt x="43" y="63"/>
                                  </a:lnTo>
                                  <a:lnTo>
                                    <a:pt x="56" y="59"/>
                                  </a:lnTo>
                                  <a:lnTo>
                                    <a:pt x="65" y="50"/>
                                  </a:lnTo>
                                  <a:lnTo>
                                    <a:pt x="69" y="38"/>
                                  </a:lnTo>
                                  <a:lnTo>
                                    <a:pt x="65" y="25"/>
                                  </a:lnTo>
                                  <a:lnTo>
                                    <a:pt x="60" y="12"/>
                                  </a:lnTo>
                                  <a:lnTo>
                                    <a:pt x="52" y="4"/>
                                  </a:lnTo>
                                  <a:close/>
                                </a:path>
                              </a:pathLst>
                            </a:custGeom>
                            <a:solidFill>
                              <a:srgbClr val="2D5BE5"/>
                            </a:solidFill>
                            <a:ln w="9525">
                              <a:noFill/>
                              <a:round/>
                              <a:headEnd/>
                              <a:tailEnd/>
                            </a:ln>
                          </p:spPr>
                          <p:txBody>
                            <a:bodyPr/>
                            <a:lstStyle/>
                            <a:p>
                              <a:endParaRPr lang="en-US"/>
                            </a:p>
                          </p:txBody>
                        </p:sp>
                        <p:sp>
                          <p:nvSpPr>
                            <p:cNvPr id="266990" name="Freeform 750"/>
                            <p:cNvSpPr>
                              <a:spLocks/>
                            </p:cNvSpPr>
                            <p:nvPr/>
                          </p:nvSpPr>
                          <p:spPr bwMode="auto">
                            <a:xfrm>
                              <a:off x="1128" y="1166"/>
                              <a:ext cx="51" cy="51"/>
                            </a:xfrm>
                            <a:custGeom>
                              <a:avLst/>
                              <a:gdLst/>
                              <a:ahLst/>
                              <a:cxnLst>
                                <a:cxn ang="0">
                                  <a:pos x="39" y="0"/>
                                </a:cxn>
                                <a:cxn ang="0">
                                  <a:pos x="17" y="0"/>
                                </a:cxn>
                                <a:cxn ang="0">
                                  <a:pos x="0" y="13"/>
                                </a:cxn>
                                <a:cxn ang="0">
                                  <a:pos x="0" y="30"/>
                                </a:cxn>
                                <a:cxn ang="0">
                                  <a:pos x="13" y="46"/>
                                </a:cxn>
                                <a:cxn ang="0">
                                  <a:pos x="21" y="51"/>
                                </a:cxn>
                                <a:cxn ang="0">
                                  <a:pos x="30" y="51"/>
                                </a:cxn>
                                <a:cxn ang="0">
                                  <a:pos x="47" y="38"/>
                                </a:cxn>
                                <a:cxn ang="0">
                                  <a:pos x="51" y="30"/>
                                </a:cxn>
                                <a:cxn ang="0">
                                  <a:pos x="51" y="17"/>
                                </a:cxn>
                                <a:cxn ang="0">
                                  <a:pos x="39" y="0"/>
                                </a:cxn>
                              </a:cxnLst>
                              <a:rect l="0" t="0" r="r" b="b"/>
                              <a:pathLst>
                                <a:path w="51" h="51">
                                  <a:moveTo>
                                    <a:pt x="39" y="0"/>
                                  </a:moveTo>
                                  <a:lnTo>
                                    <a:pt x="17" y="0"/>
                                  </a:lnTo>
                                  <a:lnTo>
                                    <a:pt x="0" y="13"/>
                                  </a:lnTo>
                                  <a:lnTo>
                                    <a:pt x="0" y="30"/>
                                  </a:lnTo>
                                  <a:lnTo>
                                    <a:pt x="13" y="46"/>
                                  </a:lnTo>
                                  <a:lnTo>
                                    <a:pt x="21" y="51"/>
                                  </a:lnTo>
                                  <a:lnTo>
                                    <a:pt x="30" y="51"/>
                                  </a:lnTo>
                                  <a:lnTo>
                                    <a:pt x="47" y="38"/>
                                  </a:lnTo>
                                  <a:lnTo>
                                    <a:pt x="51" y="30"/>
                                  </a:lnTo>
                                  <a:lnTo>
                                    <a:pt x="51" y="17"/>
                                  </a:lnTo>
                                  <a:lnTo>
                                    <a:pt x="39" y="0"/>
                                  </a:lnTo>
                                  <a:close/>
                                </a:path>
                              </a:pathLst>
                            </a:custGeom>
                            <a:solidFill>
                              <a:srgbClr val="2F60F0"/>
                            </a:solidFill>
                            <a:ln w="9525">
                              <a:noFill/>
                              <a:round/>
                              <a:headEnd/>
                              <a:tailEnd/>
                            </a:ln>
                          </p:spPr>
                          <p:txBody>
                            <a:bodyPr/>
                            <a:lstStyle/>
                            <a:p>
                              <a:endParaRPr lang="en-US"/>
                            </a:p>
                          </p:txBody>
                        </p:sp>
                        <p:sp>
                          <p:nvSpPr>
                            <p:cNvPr id="266991" name="Freeform 751"/>
                            <p:cNvSpPr>
                              <a:spLocks/>
                            </p:cNvSpPr>
                            <p:nvPr/>
                          </p:nvSpPr>
                          <p:spPr bwMode="auto">
                            <a:xfrm>
                              <a:off x="1137" y="1174"/>
                              <a:ext cx="34" cy="34"/>
                            </a:xfrm>
                            <a:custGeom>
                              <a:avLst/>
                              <a:gdLst/>
                              <a:ahLst/>
                              <a:cxnLst>
                                <a:cxn ang="0">
                                  <a:pos x="25" y="0"/>
                                </a:cxn>
                                <a:cxn ang="0">
                                  <a:pos x="12" y="0"/>
                                </a:cxn>
                                <a:cxn ang="0">
                                  <a:pos x="0" y="9"/>
                                </a:cxn>
                                <a:cxn ang="0">
                                  <a:pos x="0" y="22"/>
                                </a:cxn>
                                <a:cxn ang="0">
                                  <a:pos x="8" y="30"/>
                                </a:cxn>
                                <a:cxn ang="0">
                                  <a:pos x="21" y="34"/>
                                </a:cxn>
                                <a:cxn ang="0">
                                  <a:pos x="30" y="26"/>
                                </a:cxn>
                                <a:cxn ang="0">
                                  <a:pos x="34" y="13"/>
                                </a:cxn>
                                <a:cxn ang="0">
                                  <a:pos x="25" y="0"/>
                                </a:cxn>
                              </a:cxnLst>
                              <a:rect l="0" t="0" r="r" b="b"/>
                              <a:pathLst>
                                <a:path w="34" h="34">
                                  <a:moveTo>
                                    <a:pt x="25" y="0"/>
                                  </a:moveTo>
                                  <a:lnTo>
                                    <a:pt x="12" y="0"/>
                                  </a:lnTo>
                                  <a:lnTo>
                                    <a:pt x="0" y="9"/>
                                  </a:lnTo>
                                  <a:lnTo>
                                    <a:pt x="0" y="22"/>
                                  </a:lnTo>
                                  <a:lnTo>
                                    <a:pt x="8" y="30"/>
                                  </a:lnTo>
                                  <a:lnTo>
                                    <a:pt x="21" y="34"/>
                                  </a:lnTo>
                                  <a:lnTo>
                                    <a:pt x="30" y="26"/>
                                  </a:lnTo>
                                  <a:lnTo>
                                    <a:pt x="34" y="13"/>
                                  </a:lnTo>
                                  <a:lnTo>
                                    <a:pt x="25" y="0"/>
                                  </a:lnTo>
                                  <a:close/>
                                </a:path>
                              </a:pathLst>
                            </a:custGeom>
                            <a:solidFill>
                              <a:srgbClr val="3163F7"/>
                            </a:solidFill>
                            <a:ln w="9525">
                              <a:noFill/>
                              <a:round/>
                              <a:headEnd/>
                              <a:tailEnd/>
                            </a:ln>
                          </p:spPr>
                          <p:txBody>
                            <a:bodyPr/>
                            <a:lstStyle/>
                            <a:p>
                              <a:endParaRPr lang="en-US"/>
                            </a:p>
                          </p:txBody>
                        </p:sp>
                        <p:sp>
                          <p:nvSpPr>
                            <p:cNvPr id="266992" name="Freeform 752"/>
                            <p:cNvSpPr>
                              <a:spLocks/>
                            </p:cNvSpPr>
                            <p:nvPr/>
                          </p:nvSpPr>
                          <p:spPr bwMode="auto">
                            <a:xfrm>
                              <a:off x="1145" y="1183"/>
                              <a:ext cx="17" cy="17"/>
                            </a:xfrm>
                            <a:custGeom>
                              <a:avLst/>
                              <a:gdLst/>
                              <a:ahLst/>
                              <a:cxnLst>
                                <a:cxn ang="0">
                                  <a:pos x="13" y="0"/>
                                </a:cxn>
                                <a:cxn ang="0">
                                  <a:pos x="9" y="0"/>
                                </a:cxn>
                                <a:cxn ang="0">
                                  <a:pos x="0" y="4"/>
                                </a:cxn>
                                <a:cxn ang="0">
                                  <a:pos x="0" y="8"/>
                                </a:cxn>
                                <a:cxn ang="0">
                                  <a:pos x="4" y="13"/>
                                </a:cxn>
                                <a:cxn ang="0">
                                  <a:pos x="13" y="17"/>
                                </a:cxn>
                                <a:cxn ang="0">
                                  <a:pos x="17" y="13"/>
                                </a:cxn>
                                <a:cxn ang="0">
                                  <a:pos x="17" y="4"/>
                                </a:cxn>
                                <a:cxn ang="0">
                                  <a:pos x="13" y="0"/>
                                </a:cxn>
                              </a:cxnLst>
                              <a:rect l="0" t="0" r="r" b="b"/>
                              <a:pathLst>
                                <a:path w="17" h="17">
                                  <a:moveTo>
                                    <a:pt x="13" y="0"/>
                                  </a:moveTo>
                                  <a:lnTo>
                                    <a:pt x="9" y="0"/>
                                  </a:lnTo>
                                  <a:lnTo>
                                    <a:pt x="0" y="4"/>
                                  </a:lnTo>
                                  <a:lnTo>
                                    <a:pt x="0" y="8"/>
                                  </a:lnTo>
                                  <a:lnTo>
                                    <a:pt x="4" y="13"/>
                                  </a:lnTo>
                                  <a:lnTo>
                                    <a:pt x="13" y="17"/>
                                  </a:lnTo>
                                  <a:lnTo>
                                    <a:pt x="17" y="13"/>
                                  </a:lnTo>
                                  <a:lnTo>
                                    <a:pt x="17" y="4"/>
                                  </a:lnTo>
                                  <a:lnTo>
                                    <a:pt x="13" y="0"/>
                                  </a:lnTo>
                                  <a:close/>
                                </a:path>
                              </a:pathLst>
                            </a:custGeom>
                            <a:solidFill>
                              <a:srgbClr val="3264FC"/>
                            </a:solidFill>
                            <a:ln w="9525">
                              <a:noFill/>
                              <a:round/>
                              <a:headEnd/>
                              <a:tailEnd/>
                            </a:ln>
                          </p:spPr>
                          <p:txBody>
                            <a:bodyPr/>
                            <a:lstStyle/>
                            <a:p>
                              <a:endParaRPr lang="en-US"/>
                            </a:p>
                          </p:txBody>
                        </p:sp>
                      </p:grpSp>
                      <p:sp>
                        <p:nvSpPr>
                          <p:cNvPr id="266993" name="Freeform 753"/>
                          <p:cNvSpPr>
                            <a:spLocks/>
                          </p:cNvSpPr>
                          <p:nvPr/>
                        </p:nvSpPr>
                        <p:spPr bwMode="auto">
                          <a:xfrm>
                            <a:off x="1068" y="1107"/>
                            <a:ext cx="171" cy="173"/>
                          </a:xfrm>
                          <a:custGeom>
                            <a:avLst/>
                            <a:gdLst/>
                            <a:ahLst/>
                            <a:cxnLst>
                              <a:cxn ang="0">
                                <a:pos x="129" y="8"/>
                              </a:cxn>
                              <a:cxn ang="0">
                                <a:pos x="94" y="0"/>
                              </a:cxn>
                              <a:cxn ang="0">
                                <a:pos x="60" y="4"/>
                              </a:cxn>
                              <a:cxn ang="0">
                                <a:pos x="30" y="21"/>
                              </a:cxn>
                              <a:cxn ang="0">
                                <a:pos x="9" y="46"/>
                              </a:cxn>
                              <a:cxn ang="0">
                                <a:pos x="0" y="80"/>
                              </a:cxn>
                              <a:cxn ang="0">
                                <a:pos x="0" y="110"/>
                              </a:cxn>
                              <a:cxn ang="0">
                                <a:pos x="17" y="139"/>
                              </a:cxn>
                              <a:cxn ang="0">
                                <a:pos x="43" y="160"/>
                              </a:cxn>
                              <a:cxn ang="0">
                                <a:pos x="77" y="173"/>
                              </a:cxn>
                              <a:cxn ang="0">
                                <a:pos x="111" y="169"/>
                              </a:cxn>
                              <a:cxn ang="0">
                                <a:pos x="141" y="152"/>
                              </a:cxn>
                              <a:cxn ang="0">
                                <a:pos x="163" y="127"/>
                              </a:cxn>
                              <a:cxn ang="0">
                                <a:pos x="171" y="93"/>
                              </a:cxn>
                              <a:cxn ang="0">
                                <a:pos x="171" y="63"/>
                              </a:cxn>
                              <a:cxn ang="0">
                                <a:pos x="154" y="34"/>
                              </a:cxn>
                              <a:cxn ang="0">
                                <a:pos x="129" y="8"/>
                              </a:cxn>
                            </a:cxnLst>
                            <a:rect l="0" t="0" r="r" b="b"/>
                            <a:pathLst>
                              <a:path w="171" h="173">
                                <a:moveTo>
                                  <a:pt x="129" y="8"/>
                                </a:moveTo>
                                <a:lnTo>
                                  <a:pt x="94" y="0"/>
                                </a:lnTo>
                                <a:lnTo>
                                  <a:pt x="60" y="4"/>
                                </a:lnTo>
                                <a:lnTo>
                                  <a:pt x="30" y="21"/>
                                </a:lnTo>
                                <a:lnTo>
                                  <a:pt x="9" y="46"/>
                                </a:lnTo>
                                <a:lnTo>
                                  <a:pt x="0" y="80"/>
                                </a:lnTo>
                                <a:lnTo>
                                  <a:pt x="0" y="110"/>
                                </a:lnTo>
                                <a:lnTo>
                                  <a:pt x="17" y="139"/>
                                </a:lnTo>
                                <a:lnTo>
                                  <a:pt x="43" y="160"/>
                                </a:lnTo>
                                <a:lnTo>
                                  <a:pt x="77" y="173"/>
                                </a:lnTo>
                                <a:lnTo>
                                  <a:pt x="111" y="169"/>
                                </a:lnTo>
                                <a:lnTo>
                                  <a:pt x="141" y="152"/>
                                </a:lnTo>
                                <a:lnTo>
                                  <a:pt x="163" y="127"/>
                                </a:lnTo>
                                <a:lnTo>
                                  <a:pt x="171" y="93"/>
                                </a:lnTo>
                                <a:lnTo>
                                  <a:pt x="171" y="63"/>
                                </a:lnTo>
                                <a:lnTo>
                                  <a:pt x="154" y="34"/>
                                </a:lnTo>
                                <a:lnTo>
                                  <a:pt x="129" y="8"/>
                                </a:lnTo>
                                <a:close/>
                              </a:path>
                            </a:pathLst>
                          </a:custGeom>
                          <a:noFill/>
                          <a:ln w="6350">
                            <a:solidFill>
                              <a:srgbClr val="000000"/>
                            </a:solidFill>
                            <a:prstDash val="solid"/>
                            <a:round/>
                            <a:headEnd/>
                            <a:tailEnd/>
                          </a:ln>
                        </p:spPr>
                        <p:txBody>
                          <a:bodyPr/>
                          <a:lstStyle/>
                          <a:p>
                            <a:endParaRPr lang="en-US"/>
                          </a:p>
                        </p:txBody>
                      </p:sp>
                    </p:grpSp>
                  </p:grpSp>
                </p:grpSp>
                <p:sp>
                  <p:nvSpPr>
                    <p:cNvPr id="266996" name="Line 756"/>
                    <p:cNvSpPr>
                      <a:spLocks noChangeShapeType="1"/>
                    </p:cNvSpPr>
                    <p:nvPr/>
                  </p:nvSpPr>
                  <p:spPr bwMode="auto">
                    <a:xfrm flipV="1">
                      <a:off x="2883" y="2026"/>
                      <a:ext cx="420" cy="211"/>
                    </a:xfrm>
                    <a:prstGeom prst="line">
                      <a:avLst/>
                    </a:prstGeom>
                    <a:noFill/>
                    <a:ln w="38100">
                      <a:solidFill>
                        <a:schemeClr val="tx1"/>
                      </a:solidFill>
                      <a:round/>
                      <a:headEnd/>
                      <a:tailEnd type="arrow" w="med" len="med"/>
                    </a:ln>
                    <a:effectLst/>
                  </p:spPr>
                  <p:txBody>
                    <a:bodyPr/>
                    <a:lstStyle/>
                    <a:p>
                      <a:endParaRPr lang="en-US"/>
                    </a:p>
                  </p:txBody>
                </p:sp>
                <p:sp>
                  <p:nvSpPr>
                    <p:cNvPr id="266997" name="Line 757"/>
                    <p:cNvSpPr>
                      <a:spLocks noChangeShapeType="1"/>
                    </p:cNvSpPr>
                    <p:nvPr/>
                  </p:nvSpPr>
                  <p:spPr bwMode="auto">
                    <a:xfrm>
                      <a:off x="3213" y="3935"/>
                      <a:ext cx="270" cy="97"/>
                    </a:xfrm>
                    <a:prstGeom prst="line">
                      <a:avLst/>
                    </a:prstGeom>
                    <a:noFill/>
                    <a:ln w="38100">
                      <a:solidFill>
                        <a:schemeClr val="tx1"/>
                      </a:solidFill>
                      <a:round/>
                      <a:headEnd/>
                      <a:tailEnd type="arrow" w="med" len="med"/>
                    </a:ln>
                    <a:effectLst/>
                  </p:spPr>
                  <p:txBody>
                    <a:bodyPr/>
                    <a:lstStyle/>
                    <a:p>
                      <a:endParaRPr lang="en-US"/>
                    </a:p>
                  </p:txBody>
                </p:sp>
                <p:sp>
                  <p:nvSpPr>
                    <p:cNvPr id="266261" name="Oval 21"/>
                    <p:cNvSpPr>
                      <a:spLocks noChangeArrowheads="1"/>
                    </p:cNvSpPr>
                    <p:nvPr/>
                  </p:nvSpPr>
                  <p:spPr bwMode="auto">
                    <a:xfrm>
                      <a:off x="2731" y="3053"/>
                      <a:ext cx="126" cy="126"/>
                    </a:xfrm>
                    <a:prstGeom prst="ellipse">
                      <a:avLst/>
                    </a:prstGeom>
                    <a:gradFill rotWithShape="1">
                      <a:gsLst>
                        <a:gs pos="0">
                          <a:srgbClr val="0000FF"/>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266262" name="Oval 22"/>
                    <p:cNvSpPr>
                      <a:spLocks noChangeArrowheads="1"/>
                    </p:cNvSpPr>
                    <p:nvPr/>
                  </p:nvSpPr>
                  <p:spPr bwMode="auto">
                    <a:xfrm>
                      <a:off x="2897" y="2793"/>
                      <a:ext cx="116" cy="116"/>
                    </a:xfrm>
                    <a:prstGeom prst="ellipse">
                      <a:avLst/>
                    </a:prstGeom>
                    <a:gradFill rotWithShape="1">
                      <a:gsLst>
                        <a:gs pos="0">
                          <a:srgbClr val="0000FF"/>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266998" name="Line 758"/>
                    <p:cNvSpPr>
                      <a:spLocks noChangeShapeType="1"/>
                    </p:cNvSpPr>
                    <p:nvPr/>
                  </p:nvSpPr>
                  <p:spPr bwMode="auto">
                    <a:xfrm flipV="1">
                      <a:off x="2967" y="2809"/>
                      <a:ext cx="336" cy="57"/>
                    </a:xfrm>
                    <a:prstGeom prst="line">
                      <a:avLst/>
                    </a:prstGeom>
                    <a:noFill/>
                    <a:ln w="38100">
                      <a:solidFill>
                        <a:schemeClr val="tx1"/>
                      </a:solidFill>
                      <a:round/>
                      <a:headEnd/>
                      <a:tailEnd type="arrow" w="med" len="med"/>
                    </a:ln>
                    <a:effectLst/>
                  </p:spPr>
                  <p:txBody>
                    <a:bodyPr/>
                    <a:lstStyle/>
                    <a:p>
                      <a:endParaRPr lang="en-US"/>
                    </a:p>
                  </p:txBody>
                </p:sp>
                <p:sp>
                  <p:nvSpPr>
                    <p:cNvPr id="266999" name="Line 759"/>
                    <p:cNvSpPr>
                      <a:spLocks noChangeShapeType="1"/>
                    </p:cNvSpPr>
                    <p:nvPr/>
                  </p:nvSpPr>
                  <p:spPr bwMode="auto">
                    <a:xfrm>
                      <a:off x="2816" y="3139"/>
                      <a:ext cx="377" cy="42"/>
                    </a:xfrm>
                    <a:prstGeom prst="line">
                      <a:avLst/>
                    </a:prstGeom>
                    <a:noFill/>
                    <a:ln w="38100">
                      <a:solidFill>
                        <a:schemeClr val="tx1"/>
                      </a:solidFill>
                      <a:round/>
                      <a:headEnd/>
                      <a:tailEnd type="arrow" w="med" len="med"/>
                    </a:ln>
                    <a:effectLst/>
                  </p:spPr>
                  <p:txBody>
                    <a:bodyPr/>
                    <a:lstStyle/>
                    <a:p>
                      <a:endParaRPr lang="en-US"/>
                    </a:p>
                  </p:txBody>
                </p:sp>
              </p:grpSp>
              <p:sp>
                <p:nvSpPr>
                  <p:cNvPr id="267003" name="Text Box 763"/>
                  <p:cNvSpPr txBox="1">
                    <a:spLocks noChangeArrowheads="1"/>
                  </p:cNvSpPr>
                  <p:nvPr/>
                </p:nvSpPr>
                <p:spPr bwMode="auto">
                  <a:xfrm>
                    <a:off x="1000" y="2271"/>
                    <a:ext cx="676" cy="263"/>
                  </a:xfrm>
                  <a:prstGeom prst="rect">
                    <a:avLst/>
                  </a:prstGeom>
                  <a:noFill/>
                  <a:ln w="9525">
                    <a:noFill/>
                    <a:miter lim="800000"/>
                    <a:headEnd/>
                    <a:tailEnd/>
                  </a:ln>
                  <a:effectLst/>
                </p:spPr>
                <p:txBody>
                  <a:bodyPr wrap="square">
                    <a:spAutoFit/>
                  </a:bodyPr>
                  <a:lstStyle/>
                  <a:p>
                    <a:pPr>
                      <a:spcBef>
                        <a:spcPct val="50000"/>
                      </a:spcBef>
                    </a:pPr>
                    <a:r>
                      <a:rPr lang="en-US" sz="1800" b="1" baseline="30000" dirty="0"/>
                      <a:t>236</a:t>
                    </a:r>
                    <a:r>
                      <a:rPr lang="en-US" sz="1800" b="1" dirty="0"/>
                      <a:t>U*</a:t>
                    </a:r>
                  </a:p>
                </p:txBody>
              </p:sp>
              <p:sp>
                <p:nvSpPr>
                  <p:cNvPr id="267004" name="Text Box 764"/>
                  <p:cNvSpPr txBox="1">
                    <a:spLocks noChangeArrowheads="1"/>
                  </p:cNvSpPr>
                  <p:nvPr/>
                </p:nvSpPr>
                <p:spPr bwMode="auto">
                  <a:xfrm>
                    <a:off x="1777" y="1765"/>
                    <a:ext cx="945" cy="372"/>
                  </a:xfrm>
                  <a:prstGeom prst="rect">
                    <a:avLst/>
                  </a:prstGeom>
                  <a:noFill/>
                  <a:ln w="9525">
                    <a:noFill/>
                    <a:miter lim="800000"/>
                    <a:headEnd/>
                    <a:tailEnd/>
                  </a:ln>
                  <a:effectLst/>
                </p:spPr>
                <p:txBody>
                  <a:bodyPr wrap="square">
                    <a:spAutoFit/>
                  </a:bodyPr>
                  <a:lstStyle/>
                  <a:p>
                    <a:pPr>
                      <a:spcBef>
                        <a:spcPct val="50000"/>
                      </a:spcBef>
                    </a:pPr>
                    <a:r>
                      <a:rPr lang="en-US" sz="1400" b="1" dirty="0"/>
                      <a:t>fission fragment</a:t>
                    </a:r>
                  </a:p>
                </p:txBody>
              </p:sp>
              <p:sp>
                <p:nvSpPr>
                  <p:cNvPr id="267005" name="Text Box 765"/>
                  <p:cNvSpPr txBox="1">
                    <a:spLocks noChangeArrowheads="1"/>
                  </p:cNvSpPr>
                  <p:nvPr/>
                </p:nvSpPr>
                <p:spPr bwMode="auto">
                  <a:xfrm>
                    <a:off x="1961" y="3842"/>
                    <a:ext cx="860" cy="368"/>
                  </a:xfrm>
                  <a:prstGeom prst="rect">
                    <a:avLst/>
                  </a:prstGeom>
                  <a:noFill/>
                  <a:ln w="9525">
                    <a:noFill/>
                    <a:miter lim="800000"/>
                    <a:headEnd/>
                    <a:tailEnd/>
                  </a:ln>
                  <a:effectLst/>
                </p:spPr>
                <p:txBody>
                  <a:bodyPr>
                    <a:spAutoFit/>
                  </a:bodyPr>
                  <a:lstStyle/>
                  <a:p>
                    <a:pPr>
                      <a:spcBef>
                        <a:spcPct val="50000"/>
                      </a:spcBef>
                    </a:pPr>
                    <a:r>
                      <a:rPr lang="en-US" sz="1400" b="1"/>
                      <a:t>fission fragment</a:t>
                    </a:r>
                  </a:p>
                </p:txBody>
              </p:sp>
              <p:sp>
                <p:nvSpPr>
                  <p:cNvPr id="267007" name="Text Box 767"/>
                  <p:cNvSpPr txBox="1">
                    <a:spLocks noChangeArrowheads="1"/>
                  </p:cNvSpPr>
                  <p:nvPr/>
                </p:nvSpPr>
                <p:spPr bwMode="auto">
                  <a:xfrm>
                    <a:off x="2770" y="2548"/>
                    <a:ext cx="371" cy="261"/>
                  </a:xfrm>
                  <a:prstGeom prst="rect">
                    <a:avLst/>
                  </a:prstGeom>
                  <a:noFill/>
                  <a:ln w="9525">
                    <a:noFill/>
                    <a:miter lim="800000"/>
                    <a:headEnd/>
                    <a:tailEnd/>
                  </a:ln>
                  <a:effectLst/>
                </p:spPr>
                <p:txBody>
                  <a:bodyPr>
                    <a:spAutoFit/>
                  </a:bodyPr>
                  <a:lstStyle/>
                  <a:p>
                    <a:pPr>
                      <a:spcBef>
                        <a:spcPct val="50000"/>
                      </a:spcBef>
                    </a:pPr>
                    <a:r>
                      <a:rPr lang="en-US" sz="1800" b="1" dirty="0"/>
                      <a:t>n</a:t>
                    </a:r>
                    <a:endParaRPr lang="en-US" sz="1800" b="1" baseline="-25000" dirty="0"/>
                  </a:p>
                </p:txBody>
              </p:sp>
              <p:sp>
                <p:nvSpPr>
                  <p:cNvPr id="267008" name="Text Box 768"/>
                  <p:cNvSpPr txBox="1">
                    <a:spLocks noChangeArrowheads="1"/>
                  </p:cNvSpPr>
                  <p:nvPr/>
                </p:nvSpPr>
                <p:spPr bwMode="auto">
                  <a:xfrm>
                    <a:off x="2519" y="3106"/>
                    <a:ext cx="370" cy="261"/>
                  </a:xfrm>
                  <a:prstGeom prst="rect">
                    <a:avLst/>
                  </a:prstGeom>
                  <a:noFill/>
                  <a:ln w="9525">
                    <a:noFill/>
                    <a:miter lim="800000"/>
                    <a:headEnd/>
                    <a:tailEnd/>
                  </a:ln>
                  <a:effectLst/>
                </p:spPr>
                <p:txBody>
                  <a:bodyPr>
                    <a:spAutoFit/>
                  </a:bodyPr>
                  <a:lstStyle/>
                  <a:p>
                    <a:pPr>
                      <a:spcBef>
                        <a:spcPct val="50000"/>
                      </a:spcBef>
                    </a:pPr>
                    <a:r>
                      <a:rPr lang="en-US" sz="1800" b="1" dirty="0"/>
                      <a:t>n</a:t>
                    </a:r>
                    <a:endParaRPr lang="en-US" sz="1800" b="1" baseline="-25000" dirty="0"/>
                  </a:p>
                </p:txBody>
              </p:sp>
            </p:grpSp>
            <p:grpSp>
              <p:nvGrpSpPr>
                <p:cNvPr id="266811" name="Group 827"/>
                <p:cNvGrpSpPr>
                  <a:grpSpLocks/>
                </p:cNvGrpSpPr>
                <p:nvPr/>
              </p:nvGrpSpPr>
              <p:grpSpPr bwMode="auto">
                <a:xfrm>
                  <a:off x="2827" y="3215"/>
                  <a:ext cx="149" cy="392"/>
                  <a:chOff x="2827" y="3215"/>
                  <a:chExt cx="149" cy="392"/>
                </a:xfrm>
              </p:grpSpPr>
              <p:sp>
                <p:nvSpPr>
                  <p:cNvPr id="267019" name="Freeform 779"/>
                  <p:cNvSpPr>
                    <a:spLocks/>
                  </p:cNvSpPr>
                  <p:nvPr/>
                </p:nvSpPr>
                <p:spPr bwMode="auto">
                  <a:xfrm rot="7218451">
                    <a:off x="2836" y="3292"/>
                    <a:ext cx="218" cy="63"/>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B91515"/>
                    </a:solidFill>
                    <a:prstDash val="sysDot"/>
                    <a:round/>
                    <a:headEnd/>
                    <a:tailEnd/>
                  </a:ln>
                  <a:effectLst/>
                </p:spPr>
                <p:txBody>
                  <a:bodyPr/>
                  <a:lstStyle/>
                  <a:p>
                    <a:endParaRPr lang="en-US"/>
                  </a:p>
                </p:txBody>
              </p:sp>
              <p:sp>
                <p:nvSpPr>
                  <p:cNvPr id="267020" name="Freeform 780"/>
                  <p:cNvSpPr>
                    <a:spLocks/>
                  </p:cNvSpPr>
                  <p:nvPr/>
                </p:nvSpPr>
                <p:spPr bwMode="auto">
                  <a:xfrm rot="7009580">
                    <a:off x="2750" y="3466"/>
                    <a:ext cx="218" cy="63"/>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B91515"/>
                    </a:solidFill>
                    <a:prstDash val="sysDot"/>
                    <a:round/>
                    <a:headEnd/>
                    <a:tailEnd/>
                  </a:ln>
                  <a:effectLst/>
                </p:spPr>
                <p:txBody>
                  <a:bodyPr/>
                  <a:lstStyle/>
                  <a:p>
                    <a:endParaRPr lang="en-US"/>
                  </a:p>
                </p:txBody>
              </p:sp>
            </p:grpSp>
            <p:grpSp>
              <p:nvGrpSpPr>
                <p:cNvPr id="266812" name="Group 826"/>
                <p:cNvGrpSpPr>
                  <a:grpSpLocks/>
                </p:cNvGrpSpPr>
                <p:nvPr/>
              </p:nvGrpSpPr>
              <p:grpSpPr bwMode="auto">
                <a:xfrm>
                  <a:off x="2413" y="2382"/>
                  <a:ext cx="271" cy="225"/>
                  <a:chOff x="2413" y="2382"/>
                  <a:chExt cx="271" cy="225"/>
                </a:xfrm>
              </p:grpSpPr>
              <p:grpSp>
                <p:nvGrpSpPr>
                  <p:cNvPr id="266813" name="Group 782"/>
                  <p:cNvGrpSpPr>
                    <a:grpSpLocks/>
                  </p:cNvGrpSpPr>
                  <p:nvPr/>
                </p:nvGrpSpPr>
                <p:grpSpPr bwMode="auto">
                  <a:xfrm rot="-1542090">
                    <a:off x="2413" y="2483"/>
                    <a:ext cx="159" cy="124"/>
                    <a:chOff x="1634" y="2536"/>
                    <a:chExt cx="784" cy="277"/>
                  </a:xfrm>
                </p:grpSpPr>
                <p:sp>
                  <p:nvSpPr>
                    <p:cNvPr id="267023" name="Freeform 783"/>
                    <p:cNvSpPr>
                      <a:spLocks/>
                    </p:cNvSpPr>
                    <p:nvPr/>
                  </p:nvSpPr>
                  <p:spPr bwMode="auto">
                    <a:xfrm>
                      <a:off x="1634" y="2584"/>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sp>
                  <p:nvSpPr>
                    <p:cNvPr id="267024" name="Freeform 784"/>
                    <p:cNvSpPr>
                      <a:spLocks/>
                    </p:cNvSpPr>
                    <p:nvPr/>
                  </p:nvSpPr>
                  <p:spPr bwMode="auto">
                    <a:xfrm rot="-208870">
                      <a:off x="2003" y="2536"/>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grpSp>
              <p:grpSp>
                <p:nvGrpSpPr>
                  <p:cNvPr id="266827" name="Group 785"/>
                  <p:cNvGrpSpPr>
                    <a:grpSpLocks/>
                  </p:cNvGrpSpPr>
                  <p:nvPr/>
                </p:nvGrpSpPr>
                <p:grpSpPr bwMode="auto">
                  <a:xfrm rot="-1690389">
                    <a:off x="2525" y="2382"/>
                    <a:ext cx="159" cy="124"/>
                    <a:chOff x="1634" y="2536"/>
                    <a:chExt cx="784" cy="277"/>
                  </a:xfrm>
                </p:grpSpPr>
                <p:sp>
                  <p:nvSpPr>
                    <p:cNvPr id="267026" name="Freeform 786"/>
                    <p:cNvSpPr>
                      <a:spLocks/>
                    </p:cNvSpPr>
                    <p:nvPr/>
                  </p:nvSpPr>
                  <p:spPr bwMode="auto">
                    <a:xfrm>
                      <a:off x="1634" y="2584"/>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sp>
                  <p:nvSpPr>
                    <p:cNvPr id="267027" name="Freeform 787"/>
                    <p:cNvSpPr>
                      <a:spLocks/>
                    </p:cNvSpPr>
                    <p:nvPr/>
                  </p:nvSpPr>
                  <p:spPr bwMode="auto">
                    <a:xfrm rot="-208870">
                      <a:off x="2003" y="2536"/>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grpSp>
            </p:grpSp>
            <p:grpSp>
              <p:nvGrpSpPr>
                <p:cNvPr id="266828" name="Group 825"/>
                <p:cNvGrpSpPr>
                  <a:grpSpLocks/>
                </p:cNvGrpSpPr>
                <p:nvPr/>
              </p:nvGrpSpPr>
              <p:grpSpPr bwMode="auto">
                <a:xfrm>
                  <a:off x="2037" y="3803"/>
                  <a:ext cx="348" cy="221"/>
                  <a:chOff x="2037" y="3803"/>
                  <a:chExt cx="348" cy="221"/>
                </a:xfrm>
              </p:grpSpPr>
              <p:grpSp>
                <p:nvGrpSpPr>
                  <p:cNvPr id="266842" name="Group 789"/>
                  <p:cNvGrpSpPr>
                    <a:grpSpLocks/>
                  </p:cNvGrpSpPr>
                  <p:nvPr/>
                </p:nvGrpSpPr>
                <p:grpSpPr bwMode="auto">
                  <a:xfrm rot="-389929">
                    <a:off x="2037" y="3874"/>
                    <a:ext cx="185" cy="150"/>
                    <a:chOff x="1634" y="2536"/>
                    <a:chExt cx="784" cy="277"/>
                  </a:xfrm>
                </p:grpSpPr>
                <p:sp>
                  <p:nvSpPr>
                    <p:cNvPr id="267030" name="Freeform 790"/>
                    <p:cNvSpPr>
                      <a:spLocks/>
                    </p:cNvSpPr>
                    <p:nvPr/>
                  </p:nvSpPr>
                  <p:spPr bwMode="auto">
                    <a:xfrm>
                      <a:off x="1634" y="2584"/>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sp>
                  <p:nvSpPr>
                    <p:cNvPr id="267031" name="Freeform 791"/>
                    <p:cNvSpPr>
                      <a:spLocks/>
                    </p:cNvSpPr>
                    <p:nvPr/>
                  </p:nvSpPr>
                  <p:spPr bwMode="auto">
                    <a:xfrm rot="-208870">
                      <a:off x="2003" y="2536"/>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grpSp>
              <p:grpSp>
                <p:nvGrpSpPr>
                  <p:cNvPr id="266843" name="Group 792"/>
                  <p:cNvGrpSpPr>
                    <a:grpSpLocks/>
                  </p:cNvGrpSpPr>
                  <p:nvPr/>
                </p:nvGrpSpPr>
                <p:grpSpPr bwMode="auto">
                  <a:xfrm rot="-538228">
                    <a:off x="2200" y="3803"/>
                    <a:ext cx="185" cy="150"/>
                    <a:chOff x="1634" y="2536"/>
                    <a:chExt cx="784" cy="277"/>
                  </a:xfrm>
                </p:grpSpPr>
                <p:sp>
                  <p:nvSpPr>
                    <p:cNvPr id="267033" name="Freeform 793"/>
                    <p:cNvSpPr>
                      <a:spLocks/>
                    </p:cNvSpPr>
                    <p:nvPr/>
                  </p:nvSpPr>
                  <p:spPr bwMode="auto">
                    <a:xfrm>
                      <a:off x="1634" y="2584"/>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sp>
                  <p:nvSpPr>
                    <p:cNvPr id="267034" name="Freeform 794"/>
                    <p:cNvSpPr>
                      <a:spLocks/>
                    </p:cNvSpPr>
                    <p:nvPr/>
                  </p:nvSpPr>
                  <p:spPr bwMode="auto">
                    <a:xfrm rot="-208870">
                      <a:off x="2003" y="2536"/>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000FF"/>
                      </a:solidFill>
                      <a:prstDash val="sysDot"/>
                      <a:round/>
                      <a:headEnd/>
                      <a:tailEnd/>
                    </a:ln>
                    <a:effectLst/>
                  </p:spPr>
                  <p:txBody>
                    <a:bodyPr/>
                    <a:lstStyle/>
                    <a:p>
                      <a:endParaRPr lang="en-US"/>
                    </a:p>
                  </p:txBody>
                </p:sp>
              </p:grpSp>
            </p:grpSp>
            <p:grpSp>
              <p:nvGrpSpPr>
                <p:cNvPr id="266857" name="Group 824"/>
                <p:cNvGrpSpPr>
                  <a:grpSpLocks/>
                </p:cNvGrpSpPr>
                <p:nvPr/>
              </p:nvGrpSpPr>
              <p:grpSpPr bwMode="auto">
                <a:xfrm>
                  <a:off x="3179" y="3777"/>
                  <a:ext cx="364" cy="201"/>
                  <a:chOff x="3179" y="3777"/>
                  <a:chExt cx="364" cy="201"/>
                </a:xfrm>
              </p:grpSpPr>
              <p:grpSp>
                <p:nvGrpSpPr>
                  <p:cNvPr id="266858" name="Group 796"/>
                  <p:cNvGrpSpPr>
                    <a:grpSpLocks/>
                  </p:cNvGrpSpPr>
                  <p:nvPr/>
                </p:nvGrpSpPr>
                <p:grpSpPr bwMode="auto">
                  <a:xfrm rot="11153896">
                    <a:off x="3355" y="3777"/>
                    <a:ext cx="188" cy="162"/>
                    <a:chOff x="1634" y="2536"/>
                    <a:chExt cx="784" cy="277"/>
                  </a:xfrm>
                </p:grpSpPr>
                <p:sp>
                  <p:nvSpPr>
                    <p:cNvPr id="267037" name="Freeform 797"/>
                    <p:cNvSpPr>
                      <a:spLocks/>
                    </p:cNvSpPr>
                    <p:nvPr/>
                  </p:nvSpPr>
                  <p:spPr bwMode="auto">
                    <a:xfrm>
                      <a:off x="1634" y="2584"/>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sp>
                  <p:nvSpPr>
                    <p:cNvPr id="267038" name="Freeform 798"/>
                    <p:cNvSpPr>
                      <a:spLocks/>
                    </p:cNvSpPr>
                    <p:nvPr/>
                  </p:nvSpPr>
                  <p:spPr bwMode="auto">
                    <a:xfrm rot="-208870">
                      <a:off x="2003" y="2536"/>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grpSp>
              <p:grpSp>
                <p:nvGrpSpPr>
                  <p:cNvPr id="266872" name="Group 799"/>
                  <p:cNvGrpSpPr>
                    <a:grpSpLocks/>
                  </p:cNvGrpSpPr>
                  <p:nvPr/>
                </p:nvGrpSpPr>
                <p:grpSpPr bwMode="auto">
                  <a:xfrm rot="11005596">
                    <a:off x="3179" y="3816"/>
                    <a:ext cx="188" cy="162"/>
                    <a:chOff x="1634" y="2536"/>
                    <a:chExt cx="784" cy="277"/>
                  </a:xfrm>
                </p:grpSpPr>
                <p:sp>
                  <p:nvSpPr>
                    <p:cNvPr id="267040" name="Freeform 800"/>
                    <p:cNvSpPr>
                      <a:spLocks/>
                    </p:cNvSpPr>
                    <p:nvPr/>
                  </p:nvSpPr>
                  <p:spPr bwMode="auto">
                    <a:xfrm>
                      <a:off x="1634" y="2584"/>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sp>
                  <p:nvSpPr>
                    <p:cNvPr id="267041" name="Freeform 801"/>
                    <p:cNvSpPr>
                      <a:spLocks/>
                    </p:cNvSpPr>
                    <p:nvPr/>
                  </p:nvSpPr>
                  <p:spPr bwMode="auto">
                    <a:xfrm rot="-208870">
                      <a:off x="2003" y="2536"/>
                      <a:ext cx="415" cy="229"/>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grpSp>
            </p:grpSp>
            <p:grpSp>
              <p:nvGrpSpPr>
                <p:cNvPr id="266873" name="Group 823"/>
                <p:cNvGrpSpPr>
                  <a:grpSpLocks/>
                </p:cNvGrpSpPr>
                <p:nvPr/>
              </p:nvGrpSpPr>
              <p:grpSpPr bwMode="auto">
                <a:xfrm>
                  <a:off x="3037" y="2235"/>
                  <a:ext cx="157" cy="388"/>
                  <a:chOff x="3037" y="2235"/>
                  <a:chExt cx="157" cy="388"/>
                </a:xfrm>
              </p:grpSpPr>
              <p:sp>
                <p:nvSpPr>
                  <p:cNvPr id="267043" name="Freeform 803"/>
                  <p:cNvSpPr>
                    <a:spLocks/>
                  </p:cNvSpPr>
                  <p:nvPr/>
                </p:nvSpPr>
                <p:spPr bwMode="auto">
                  <a:xfrm rot="3884012">
                    <a:off x="2960" y="2312"/>
                    <a:ext cx="218" cy="63"/>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B91515"/>
                    </a:solidFill>
                    <a:prstDash val="sysDot"/>
                    <a:round/>
                    <a:headEnd/>
                    <a:tailEnd/>
                  </a:ln>
                  <a:effectLst/>
                </p:spPr>
                <p:txBody>
                  <a:bodyPr/>
                  <a:lstStyle/>
                  <a:p>
                    <a:endParaRPr lang="en-US"/>
                  </a:p>
                </p:txBody>
              </p:sp>
              <p:sp>
                <p:nvSpPr>
                  <p:cNvPr id="267044" name="Freeform 804"/>
                  <p:cNvSpPr>
                    <a:spLocks/>
                  </p:cNvSpPr>
                  <p:nvPr/>
                </p:nvSpPr>
                <p:spPr bwMode="auto">
                  <a:xfrm rot="3675142">
                    <a:off x="3054" y="2482"/>
                    <a:ext cx="218" cy="63"/>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B91515"/>
                    </a:solidFill>
                    <a:prstDash val="sysDot"/>
                    <a:round/>
                    <a:headEnd/>
                    <a:tailEnd/>
                  </a:ln>
                  <a:effectLst/>
                </p:spPr>
                <p:txBody>
                  <a:bodyPr/>
                  <a:lstStyle/>
                  <a:p>
                    <a:endParaRPr lang="en-US"/>
                  </a:p>
                </p:txBody>
              </p:sp>
            </p:grpSp>
            <p:grpSp>
              <p:nvGrpSpPr>
                <p:cNvPr id="266874" name="Group 822"/>
                <p:cNvGrpSpPr>
                  <a:grpSpLocks/>
                </p:cNvGrpSpPr>
                <p:nvPr/>
              </p:nvGrpSpPr>
              <p:grpSpPr bwMode="auto">
                <a:xfrm>
                  <a:off x="2994" y="1697"/>
                  <a:ext cx="344" cy="254"/>
                  <a:chOff x="2994" y="1697"/>
                  <a:chExt cx="344" cy="254"/>
                </a:xfrm>
              </p:grpSpPr>
              <p:grpSp>
                <p:nvGrpSpPr>
                  <p:cNvPr id="266888" name="Group 821"/>
                  <p:cNvGrpSpPr>
                    <a:grpSpLocks/>
                  </p:cNvGrpSpPr>
                  <p:nvPr/>
                </p:nvGrpSpPr>
                <p:grpSpPr bwMode="auto">
                  <a:xfrm>
                    <a:off x="3155" y="1697"/>
                    <a:ext cx="183" cy="173"/>
                    <a:chOff x="3155" y="1697"/>
                    <a:chExt cx="183" cy="173"/>
                  </a:xfrm>
                </p:grpSpPr>
                <p:sp>
                  <p:nvSpPr>
                    <p:cNvPr id="267047" name="Freeform 807"/>
                    <p:cNvSpPr>
                      <a:spLocks/>
                    </p:cNvSpPr>
                    <p:nvPr/>
                  </p:nvSpPr>
                  <p:spPr bwMode="auto">
                    <a:xfrm rot="10326119">
                      <a:off x="3238" y="1697"/>
                      <a:ext cx="100" cy="134"/>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sp>
                  <p:nvSpPr>
                    <p:cNvPr id="267048" name="Freeform 808"/>
                    <p:cNvSpPr>
                      <a:spLocks/>
                    </p:cNvSpPr>
                    <p:nvPr/>
                  </p:nvSpPr>
                  <p:spPr bwMode="auto">
                    <a:xfrm rot="10117249">
                      <a:off x="3155" y="1736"/>
                      <a:ext cx="100" cy="134"/>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grpSp>
              <p:grpSp>
                <p:nvGrpSpPr>
                  <p:cNvPr id="266889" name="Group 820"/>
                  <p:cNvGrpSpPr>
                    <a:grpSpLocks/>
                  </p:cNvGrpSpPr>
                  <p:nvPr/>
                </p:nvGrpSpPr>
                <p:grpSpPr bwMode="auto">
                  <a:xfrm>
                    <a:off x="2994" y="1774"/>
                    <a:ext cx="181" cy="177"/>
                    <a:chOff x="2994" y="1774"/>
                    <a:chExt cx="181" cy="177"/>
                  </a:xfrm>
                </p:grpSpPr>
                <p:sp>
                  <p:nvSpPr>
                    <p:cNvPr id="267050" name="Freeform 810"/>
                    <p:cNvSpPr>
                      <a:spLocks/>
                    </p:cNvSpPr>
                    <p:nvPr/>
                  </p:nvSpPr>
                  <p:spPr bwMode="auto">
                    <a:xfrm rot="10177820">
                      <a:off x="3075" y="1774"/>
                      <a:ext cx="100" cy="134"/>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sp>
                  <p:nvSpPr>
                    <p:cNvPr id="267051" name="Freeform 811"/>
                    <p:cNvSpPr>
                      <a:spLocks/>
                    </p:cNvSpPr>
                    <p:nvPr/>
                  </p:nvSpPr>
                  <p:spPr bwMode="auto">
                    <a:xfrm rot="9968949">
                      <a:off x="2994" y="1817"/>
                      <a:ext cx="100" cy="134"/>
                    </a:xfrm>
                    <a:custGeom>
                      <a:avLst/>
                      <a:gdLst/>
                      <a:ahLst/>
                      <a:cxnLst>
                        <a:cxn ang="0">
                          <a:pos x="0" y="98"/>
                        </a:cxn>
                        <a:cxn ang="0">
                          <a:pos x="75" y="13"/>
                        </a:cxn>
                        <a:cxn ang="0">
                          <a:pos x="132" y="22"/>
                        </a:cxn>
                        <a:cxn ang="0">
                          <a:pos x="151" y="79"/>
                        </a:cxn>
                        <a:cxn ang="0">
                          <a:pos x="179" y="154"/>
                        </a:cxn>
                        <a:cxn ang="0">
                          <a:pos x="217" y="211"/>
                        </a:cxn>
                        <a:cxn ang="0">
                          <a:pos x="292" y="220"/>
                        </a:cxn>
                        <a:cxn ang="0">
                          <a:pos x="340" y="154"/>
                        </a:cxn>
                        <a:cxn ang="0">
                          <a:pos x="368" y="60"/>
                        </a:cxn>
                        <a:cxn ang="0">
                          <a:pos x="415" y="13"/>
                        </a:cxn>
                      </a:cxnLst>
                      <a:rect l="0" t="0" r="r" b="b"/>
                      <a:pathLst>
                        <a:path w="415" h="229">
                          <a:moveTo>
                            <a:pt x="0" y="98"/>
                          </a:moveTo>
                          <a:cubicBezTo>
                            <a:pt x="26" y="62"/>
                            <a:pt x="53" y="26"/>
                            <a:pt x="75" y="13"/>
                          </a:cubicBezTo>
                          <a:cubicBezTo>
                            <a:pt x="97" y="0"/>
                            <a:pt x="119" y="11"/>
                            <a:pt x="132" y="22"/>
                          </a:cubicBezTo>
                          <a:cubicBezTo>
                            <a:pt x="145" y="33"/>
                            <a:pt x="143" y="57"/>
                            <a:pt x="151" y="79"/>
                          </a:cubicBezTo>
                          <a:cubicBezTo>
                            <a:pt x="159" y="101"/>
                            <a:pt x="168" y="132"/>
                            <a:pt x="179" y="154"/>
                          </a:cubicBezTo>
                          <a:cubicBezTo>
                            <a:pt x="190" y="176"/>
                            <a:pt x="198" y="200"/>
                            <a:pt x="217" y="211"/>
                          </a:cubicBezTo>
                          <a:cubicBezTo>
                            <a:pt x="236" y="222"/>
                            <a:pt x="272" y="229"/>
                            <a:pt x="292" y="220"/>
                          </a:cubicBezTo>
                          <a:cubicBezTo>
                            <a:pt x="312" y="211"/>
                            <a:pt x="327" y="181"/>
                            <a:pt x="340" y="154"/>
                          </a:cubicBezTo>
                          <a:cubicBezTo>
                            <a:pt x="353" y="127"/>
                            <a:pt x="356" y="83"/>
                            <a:pt x="368" y="60"/>
                          </a:cubicBezTo>
                          <a:cubicBezTo>
                            <a:pt x="380" y="37"/>
                            <a:pt x="399" y="21"/>
                            <a:pt x="415" y="13"/>
                          </a:cubicBezTo>
                        </a:path>
                      </a:pathLst>
                    </a:custGeom>
                    <a:noFill/>
                    <a:ln w="28575" cap="flat" cmpd="sng">
                      <a:solidFill>
                        <a:srgbClr val="04C6E0"/>
                      </a:solidFill>
                      <a:prstDash val="sysDot"/>
                      <a:round/>
                      <a:headEnd/>
                      <a:tailEnd/>
                    </a:ln>
                    <a:effectLst/>
                  </p:spPr>
                  <p:txBody>
                    <a:bodyPr/>
                    <a:lstStyle/>
                    <a:p>
                      <a:endParaRPr lang="en-US"/>
                    </a:p>
                  </p:txBody>
                </p:sp>
              </p:grpSp>
            </p:grpSp>
          </p:grpSp>
          <p:sp>
            <p:nvSpPr>
              <p:cNvPr id="267054" name="Oval 814"/>
              <p:cNvSpPr>
                <a:spLocks noChangeArrowheads="1"/>
              </p:cNvSpPr>
              <p:nvPr/>
            </p:nvSpPr>
            <p:spPr bwMode="auto">
              <a:xfrm>
                <a:off x="4807857" y="3615880"/>
                <a:ext cx="144463" cy="173037"/>
              </a:xfrm>
              <a:prstGeom prst="ellipse">
                <a:avLst/>
              </a:prstGeom>
              <a:gradFill rotWithShape="1">
                <a:gsLst>
                  <a:gs pos="0">
                    <a:srgbClr val="0000FF"/>
                  </a:gs>
                  <a:gs pos="100000">
                    <a:schemeClr val="tx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267055" name="Line 815"/>
              <p:cNvSpPr>
                <a:spLocks noChangeShapeType="1"/>
              </p:cNvSpPr>
              <p:nvPr/>
            </p:nvSpPr>
            <p:spPr bwMode="auto">
              <a:xfrm>
                <a:off x="4948918" y="3710449"/>
                <a:ext cx="396875" cy="25400"/>
              </a:xfrm>
              <a:prstGeom prst="line">
                <a:avLst/>
              </a:prstGeom>
              <a:noFill/>
              <a:ln w="38100">
                <a:solidFill>
                  <a:schemeClr val="tx1"/>
                </a:solidFill>
                <a:round/>
                <a:headEnd/>
                <a:tailEnd type="arrow" w="med" len="med"/>
              </a:ln>
              <a:effectLst/>
            </p:spPr>
            <p:txBody>
              <a:bodyPr/>
              <a:lstStyle/>
              <a:p>
                <a:endParaRPr lang="en-US"/>
              </a:p>
            </p:txBody>
          </p:sp>
          <p:sp>
            <p:nvSpPr>
              <p:cNvPr id="834" name="Right Arrow 833"/>
              <p:cNvSpPr/>
              <p:nvPr/>
            </p:nvSpPr>
            <p:spPr bwMode="auto">
              <a:xfrm>
                <a:off x="2645229" y="4822370"/>
                <a:ext cx="794657" cy="2830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835" name="Text Box 767"/>
              <p:cNvSpPr txBox="1">
                <a:spLocks noChangeArrowheads="1"/>
              </p:cNvSpPr>
              <p:nvPr/>
            </p:nvSpPr>
            <p:spPr bwMode="auto">
              <a:xfrm>
                <a:off x="4636911" y="3313270"/>
                <a:ext cx="516292" cy="366853"/>
              </a:xfrm>
              <a:prstGeom prst="rect">
                <a:avLst/>
              </a:prstGeom>
              <a:noFill/>
              <a:ln w="9525">
                <a:noFill/>
                <a:miter lim="800000"/>
                <a:headEnd/>
                <a:tailEnd/>
              </a:ln>
              <a:effectLst/>
            </p:spPr>
            <p:txBody>
              <a:bodyPr>
                <a:spAutoFit/>
              </a:bodyPr>
              <a:lstStyle/>
              <a:p>
                <a:pPr>
                  <a:spcBef>
                    <a:spcPct val="50000"/>
                  </a:spcBef>
                </a:pPr>
                <a:r>
                  <a:rPr lang="en-US" sz="1800" b="1" dirty="0"/>
                  <a:t>n</a:t>
                </a:r>
                <a:endParaRPr lang="en-US" sz="1800" b="1" baseline="-25000" dirty="0"/>
              </a:p>
            </p:txBody>
          </p:sp>
        </p:grpSp>
      </p:grpSp>
      <p:sp>
        <p:nvSpPr>
          <p:cNvPr id="267011" name="AutoShape 771"/>
          <p:cNvSpPr>
            <a:spLocks noChangeArrowheads="1"/>
          </p:cNvSpPr>
          <p:nvPr/>
        </p:nvSpPr>
        <p:spPr bwMode="auto">
          <a:xfrm>
            <a:off x="4739568" y="4272819"/>
            <a:ext cx="682625" cy="247650"/>
          </a:xfrm>
          <a:prstGeom prst="rightArrow">
            <a:avLst>
              <a:gd name="adj1" fmla="val 50000"/>
              <a:gd name="adj2" fmla="val 68910"/>
            </a:avLst>
          </a:prstGeom>
          <a:solidFill>
            <a:srgbClr val="FF0000"/>
          </a:solidFill>
          <a:ln w="9525">
            <a:solidFill>
              <a:schemeClr val="tx1"/>
            </a:solidFill>
            <a:miter lim="800000"/>
            <a:headEnd/>
            <a:tailEnd/>
          </a:ln>
          <a:effectLst/>
        </p:spPr>
        <p:txBody>
          <a:bodyPr wrap="none" anchor="ctr"/>
          <a:lstStyle/>
          <a:p>
            <a:endParaRPr lang="en-US"/>
          </a:p>
        </p:txBody>
      </p:sp>
      <p:sp>
        <p:nvSpPr>
          <p:cNvPr id="832" name="Text Box 773"/>
          <p:cNvSpPr txBox="1">
            <a:spLocks noChangeArrowheads="1"/>
          </p:cNvSpPr>
          <p:nvPr/>
        </p:nvSpPr>
        <p:spPr bwMode="auto">
          <a:xfrm>
            <a:off x="841864" y="5136107"/>
            <a:ext cx="1103006" cy="584775"/>
          </a:xfrm>
          <a:prstGeom prst="rect">
            <a:avLst/>
          </a:prstGeom>
          <a:noFill/>
          <a:ln w="9525">
            <a:noFill/>
            <a:miter lim="800000"/>
            <a:headEnd/>
            <a:tailEnd/>
          </a:ln>
          <a:effectLst/>
        </p:spPr>
        <p:txBody>
          <a:bodyPr wrap="square">
            <a:spAutoFit/>
          </a:bodyPr>
          <a:lstStyle/>
          <a:p>
            <a:pPr>
              <a:spcBef>
                <a:spcPct val="50000"/>
              </a:spcBef>
            </a:pPr>
            <a:r>
              <a:rPr lang="en-US" sz="1600" dirty="0"/>
              <a:t>highly</a:t>
            </a:r>
            <a:br>
              <a:rPr lang="en-US" sz="1600" dirty="0"/>
            </a:br>
            <a:r>
              <a:rPr lang="en-US" sz="1600" dirty="0"/>
              <a:t>unstable</a:t>
            </a:r>
            <a:endParaRPr lang="en-US" sz="1600" dirty="0">
              <a:solidFill>
                <a:srgbClr val="0000FF"/>
              </a:solidFill>
            </a:endParaRPr>
          </a:p>
        </p:txBody>
      </p:sp>
      <p:sp>
        <p:nvSpPr>
          <p:cNvPr id="3" name="TextBox 2"/>
          <p:cNvSpPr txBox="1"/>
          <p:nvPr/>
        </p:nvSpPr>
        <p:spPr>
          <a:xfrm>
            <a:off x="5785581" y="1033792"/>
            <a:ext cx="2810311" cy="1323439"/>
          </a:xfrm>
          <a:prstGeom prst="rect">
            <a:avLst/>
          </a:prstGeom>
          <a:solidFill>
            <a:schemeClr val="bg1">
              <a:lumMod val="95000"/>
            </a:schemeClr>
          </a:solidFill>
          <a:scene3d>
            <a:camera prst="orthographicFront"/>
            <a:lightRig rig="threePt" dir="t"/>
          </a:scene3d>
          <a:sp3d>
            <a:bevelT/>
          </a:sp3d>
        </p:spPr>
        <p:txBody>
          <a:bodyPr wrap="square" rtlCol="0">
            <a:spAutoFit/>
          </a:bodyPr>
          <a:lstStyle/>
          <a:p>
            <a:pPr algn="l"/>
            <a:r>
              <a:rPr lang="en-US" sz="1600" dirty="0">
                <a:solidFill>
                  <a:srgbClr val="FF0000"/>
                </a:solidFill>
              </a:rPr>
              <a:t>Additional fuels: </a:t>
            </a:r>
            <a:r>
              <a:rPr lang="en-US" sz="1600" baseline="30000" dirty="0">
                <a:solidFill>
                  <a:srgbClr val="FF0000"/>
                </a:solidFill>
              </a:rPr>
              <a:t>239</a:t>
            </a:r>
            <a:r>
              <a:rPr lang="en-US" sz="1600" dirty="0">
                <a:solidFill>
                  <a:srgbClr val="FF0000"/>
                </a:solidFill>
              </a:rPr>
              <a:t>Pu</a:t>
            </a:r>
            <a:br>
              <a:rPr lang="en-US" sz="1600" dirty="0">
                <a:solidFill>
                  <a:srgbClr val="0000FF"/>
                </a:solidFill>
              </a:rPr>
            </a:br>
            <a:r>
              <a:rPr lang="en-US" sz="1600" dirty="0">
                <a:solidFill>
                  <a:srgbClr val="0000FF"/>
                </a:solidFill>
              </a:rPr>
              <a:t>Fertile actinides </a:t>
            </a:r>
            <a:r>
              <a:rPr lang="en-US" sz="1600" baseline="30000" dirty="0">
                <a:solidFill>
                  <a:srgbClr val="0000FF"/>
                </a:solidFill>
              </a:rPr>
              <a:t>223</a:t>
            </a:r>
            <a:r>
              <a:rPr lang="en-US" sz="1600" dirty="0">
                <a:solidFill>
                  <a:srgbClr val="0000FF"/>
                </a:solidFill>
              </a:rPr>
              <a:t>Th, </a:t>
            </a:r>
            <a:r>
              <a:rPr lang="en-US" sz="1600" baseline="30000" dirty="0">
                <a:solidFill>
                  <a:srgbClr val="0000FF"/>
                </a:solidFill>
              </a:rPr>
              <a:t>238</a:t>
            </a:r>
            <a:r>
              <a:rPr lang="en-US" sz="1600" dirty="0">
                <a:solidFill>
                  <a:srgbClr val="0000FF"/>
                </a:solidFill>
              </a:rPr>
              <a:t>U can be made into nuclear fuel by neutron irradiation (“breeding”)</a:t>
            </a:r>
          </a:p>
        </p:txBody>
      </p:sp>
      <p:sp>
        <p:nvSpPr>
          <p:cNvPr id="266340" name="Down Arrow 266339"/>
          <p:cNvSpPr/>
          <p:nvPr/>
        </p:nvSpPr>
        <p:spPr bwMode="auto">
          <a:xfrm>
            <a:off x="1263881" y="907511"/>
            <a:ext cx="239283" cy="25256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66341" name="TextBox 266340"/>
          <p:cNvSpPr txBox="1"/>
          <p:nvPr/>
        </p:nvSpPr>
        <p:spPr>
          <a:xfrm>
            <a:off x="1449171" y="872871"/>
            <a:ext cx="4018003" cy="276999"/>
          </a:xfrm>
          <a:prstGeom prst="rect">
            <a:avLst/>
          </a:prstGeom>
          <a:noFill/>
        </p:spPr>
        <p:txBody>
          <a:bodyPr wrap="square" rtlCol="0">
            <a:spAutoFit/>
          </a:bodyPr>
          <a:lstStyle/>
          <a:p>
            <a:pPr algn="l"/>
            <a:r>
              <a:rPr lang="en-US" sz="1200" b="1" dirty="0"/>
              <a:t>th</a:t>
            </a:r>
            <a:r>
              <a:rPr lang="en-US" sz="1200" dirty="0"/>
              <a:t>ermal</a:t>
            </a:r>
            <a:r>
              <a:rPr lang="en-US" sz="1200" dirty="0">
                <a:sym typeface="Wingdings" panose="05000000000000000000" pitchFamily="2" charset="2"/>
              </a:rPr>
              <a:t> E= (3/2)</a:t>
            </a:r>
            <a:r>
              <a:rPr lang="en-US" sz="1200" dirty="0" err="1">
                <a:sym typeface="Wingdings" panose="05000000000000000000" pitchFamily="2" charset="2"/>
              </a:rPr>
              <a:t>k</a:t>
            </a:r>
            <a:r>
              <a:rPr lang="en-US" sz="1200" baseline="-25000" dirty="0" err="1">
                <a:sym typeface="Wingdings" panose="05000000000000000000" pitchFamily="2" charset="2"/>
              </a:rPr>
              <a:t>B</a:t>
            </a:r>
            <a:r>
              <a:rPr lang="en-US" sz="1200" dirty="0" err="1">
                <a:sym typeface="Wingdings" panose="05000000000000000000" pitchFamily="2" charset="2"/>
              </a:rPr>
              <a:t>T</a:t>
            </a:r>
            <a:r>
              <a:rPr lang="en-US" sz="1200" dirty="0">
                <a:sym typeface="Wingdings" panose="05000000000000000000" pitchFamily="2" charset="2"/>
              </a:rPr>
              <a:t>,  </a:t>
            </a:r>
            <a:r>
              <a:rPr lang="en-US" sz="1200" dirty="0" err="1">
                <a:sym typeface="Wingdings" panose="05000000000000000000" pitchFamily="2" charset="2"/>
              </a:rPr>
              <a:t>k</a:t>
            </a:r>
            <a:r>
              <a:rPr lang="en-US" sz="1200" baseline="-25000" dirty="0" err="1">
                <a:sym typeface="Wingdings" panose="05000000000000000000" pitchFamily="2" charset="2"/>
              </a:rPr>
              <a:t>B</a:t>
            </a:r>
            <a:r>
              <a:rPr lang="en-US" sz="1200" dirty="0" err="1">
                <a:sym typeface="Wingdings" panose="05000000000000000000" pitchFamily="2" charset="2"/>
              </a:rPr>
              <a:t>T</a:t>
            </a:r>
            <a:r>
              <a:rPr lang="en-US" sz="1200" dirty="0">
                <a:sym typeface="Wingdings" panose="05000000000000000000" pitchFamily="2" charset="2"/>
              </a:rPr>
              <a:t>=25meV </a:t>
            </a:r>
            <a:r>
              <a:rPr lang="en-US" sz="1200" dirty="0"/>
              <a:t>  </a:t>
            </a:r>
          </a:p>
        </p:txBody>
      </p:sp>
      <p:sp>
        <p:nvSpPr>
          <p:cNvPr id="266356" name="TextBox 266355">
            <a:extLst>
              <a:ext uri="{FF2B5EF4-FFF2-40B4-BE49-F238E27FC236}">
                <a16:creationId xmlns:a16="http://schemas.microsoft.com/office/drawing/2014/main" id="{84E12451-7CAD-497F-8C9B-E5E57ED01E0D}"/>
              </a:ext>
            </a:extLst>
          </p:cNvPr>
          <p:cNvSpPr txBox="1"/>
          <p:nvPr/>
        </p:nvSpPr>
        <p:spPr>
          <a:xfrm>
            <a:off x="411195" y="1573657"/>
            <a:ext cx="4972825" cy="307777"/>
          </a:xfrm>
          <a:prstGeom prst="rect">
            <a:avLst/>
          </a:prstGeom>
          <a:noFill/>
        </p:spPr>
        <p:txBody>
          <a:bodyPr wrap="square" rtlCol="0">
            <a:spAutoFit/>
          </a:bodyPr>
          <a:lstStyle/>
          <a:p>
            <a:pPr algn="l"/>
            <a:r>
              <a:rPr lang="en-US" sz="1400" dirty="0"/>
              <a:t>Fission fragments have a distribution </a:t>
            </a:r>
          </a:p>
        </p:txBody>
      </p:sp>
      <p:graphicFrame>
        <p:nvGraphicFramePr>
          <p:cNvPr id="266370" name="Object 266369">
            <a:extLst>
              <a:ext uri="{FF2B5EF4-FFF2-40B4-BE49-F238E27FC236}">
                <a16:creationId xmlns:a16="http://schemas.microsoft.com/office/drawing/2014/main" id="{0CFD472F-98F0-4C62-85C9-20037A1BBF5D}"/>
              </a:ext>
            </a:extLst>
          </p:cNvPr>
          <p:cNvGraphicFramePr>
            <a:graphicFrameLocks noChangeAspect="1"/>
          </p:cNvGraphicFramePr>
          <p:nvPr>
            <p:extLst>
              <p:ext uri="{D42A27DB-BD31-4B8C-83A1-F6EECF244321}">
                <p14:modId xmlns:p14="http://schemas.microsoft.com/office/powerpoint/2010/main" val="2851876894"/>
              </p:ext>
            </p:extLst>
          </p:nvPr>
        </p:nvGraphicFramePr>
        <p:xfrm>
          <a:off x="3881485" y="1583194"/>
          <a:ext cx="1384300" cy="304800"/>
        </p:xfrm>
        <a:graphic>
          <a:graphicData uri="http://schemas.openxmlformats.org/presentationml/2006/ole">
            <mc:AlternateContent xmlns:mc="http://schemas.openxmlformats.org/markup-compatibility/2006">
              <mc:Choice xmlns:v="urn:schemas-microsoft-com:vml" Requires="v">
                <p:oleObj name="Equation" r:id="rId6" imgW="1384200" imgH="304560" progId="Equation.DSMT4">
                  <p:embed/>
                </p:oleObj>
              </mc:Choice>
              <mc:Fallback>
                <p:oleObj name="Equation" r:id="rId6" imgW="1384200" imgH="304560" progId="Equation.DSMT4">
                  <p:embed/>
                  <p:pic>
                    <p:nvPicPr>
                      <p:cNvPr id="0" name=""/>
                      <p:cNvPicPr/>
                      <p:nvPr/>
                    </p:nvPicPr>
                    <p:blipFill>
                      <a:blip r:embed="rId7"/>
                      <a:stretch>
                        <a:fillRect/>
                      </a:stretch>
                    </p:blipFill>
                    <p:spPr>
                      <a:xfrm>
                        <a:off x="3881485" y="1583194"/>
                        <a:ext cx="1384300" cy="304800"/>
                      </a:xfrm>
                      <a:prstGeom prst="rect">
                        <a:avLst/>
                      </a:prstGeom>
                    </p:spPr>
                  </p:pic>
                </p:oleObj>
              </mc:Fallback>
            </mc:AlternateContent>
          </a:graphicData>
        </a:graphic>
      </p:graphicFrame>
      <p:sp>
        <p:nvSpPr>
          <p:cNvPr id="266355" name="Down Arrow 266339">
            <a:extLst>
              <a:ext uri="{FF2B5EF4-FFF2-40B4-BE49-F238E27FC236}">
                <a16:creationId xmlns:a16="http://schemas.microsoft.com/office/drawing/2014/main" id="{4DBA8D72-A986-2365-EC26-1B1436083818}"/>
              </a:ext>
            </a:extLst>
          </p:cNvPr>
          <p:cNvSpPr/>
          <p:nvPr/>
        </p:nvSpPr>
        <p:spPr bwMode="auto">
          <a:xfrm>
            <a:off x="1252825" y="3118154"/>
            <a:ext cx="239283" cy="25256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878605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r>
              <a:rPr lang="en-US"/>
              <a:t>W. Udo Schröder, 2024</a:t>
            </a:r>
          </a:p>
        </p:txBody>
      </p:sp>
      <p:sp>
        <p:nvSpPr>
          <p:cNvPr id="32" name="Footer Placeholder 4"/>
          <p:cNvSpPr>
            <a:spLocks noGrp="1"/>
          </p:cNvSpPr>
          <p:nvPr>
            <p:ph type="ftr" sz="quarter" idx="11"/>
          </p:nvPr>
        </p:nvSpPr>
        <p:spPr/>
        <p:txBody>
          <a:bodyPr/>
          <a:lstStyle/>
          <a:p>
            <a:r>
              <a:rPr lang="en-US"/>
              <a:t>ESTS_4-3-Nucl_Fission</a:t>
            </a:r>
          </a:p>
        </p:txBody>
      </p:sp>
      <p:sp>
        <p:nvSpPr>
          <p:cNvPr id="33" name="Slide Number Placeholder 5"/>
          <p:cNvSpPr>
            <a:spLocks noGrp="1"/>
          </p:cNvSpPr>
          <p:nvPr>
            <p:ph type="sldNum" sz="quarter" idx="12"/>
          </p:nvPr>
        </p:nvSpPr>
        <p:spPr/>
        <p:txBody>
          <a:bodyPr/>
          <a:lstStyle/>
          <a:p>
            <a:r>
              <a:rPr lang="en-US"/>
              <a:t>  </a:t>
            </a:r>
            <a:fld id="{FBCD5992-B7A0-469B-909D-4D384E1EE23A}" type="slidenum">
              <a:rPr lang="en-US"/>
              <a:pPr/>
              <a:t>9</a:t>
            </a:fld>
            <a:endParaRPr lang="en-US"/>
          </a:p>
        </p:txBody>
      </p:sp>
      <p:sp>
        <p:nvSpPr>
          <p:cNvPr id="292866" name="Rectangle 2"/>
          <p:cNvSpPr>
            <a:spLocks noGrp="1" noChangeArrowheads="1"/>
          </p:cNvSpPr>
          <p:nvPr>
            <p:ph type="title"/>
          </p:nvPr>
        </p:nvSpPr>
        <p:spPr/>
        <p:txBody>
          <a:bodyPr/>
          <a:lstStyle/>
          <a:p>
            <a:r>
              <a:rPr lang="en-US" dirty="0">
                <a:latin typeface="Symbol" pitchFamily="18" charset="2"/>
              </a:rPr>
              <a:t>b-</a:t>
            </a:r>
            <a:r>
              <a:rPr lang="en-US" dirty="0"/>
              <a:t>Delayed Neutrons</a:t>
            </a:r>
          </a:p>
        </p:txBody>
      </p:sp>
      <p:sp>
        <p:nvSpPr>
          <p:cNvPr id="292868" name="Text Box 4"/>
          <p:cNvSpPr txBox="1">
            <a:spLocks noChangeArrowheads="1"/>
          </p:cNvSpPr>
          <p:nvPr/>
        </p:nvSpPr>
        <p:spPr bwMode="auto">
          <a:xfrm>
            <a:off x="361538" y="980763"/>
            <a:ext cx="8455203" cy="1615827"/>
          </a:xfrm>
          <a:prstGeom prst="rect">
            <a:avLst/>
          </a:prstGeom>
          <a:noFill/>
          <a:ln w="9525">
            <a:noFill/>
            <a:miter lim="800000"/>
            <a:headEnd/>
            <a:tailEnd/>
          </a:ln>
          <a:effectLst/>
        </p:spPr>
        <p:txBody>
          <a:bodyPr wrap="square">
            <a:spAutoFit/>
          </a:bodyPr>
          <a:lstStyle/>
          <a:p>
            <a:pPr algn="l">
              <a:spcBef>
                <a:spcPct val="50000"/>
              </a:spcBef>
            </a:pPr>
            <a:r>
              <a:rPr lang="en-US" sz="1800" dirty="0">
                <a:solidFill>
                  <a:srgbClr val="0000FF"/>
                </a:solidFill>
              </a:rPr>
              <a:t>87%</a:t>
            </a:r>
            <a:r>
              <a:rPr lang="en-US" sz="1800" dirty="0"/>
              <a:t> of fission energy (</a:t>
            </a:r>
            <a:r>
              <a:rPr lang="en-US" sz="1800" dirty="0">
                <a:latin typeface="Verdana"/>
              </a:rPr>
              <a:t>≈</a:t>
            </a:r>
            <a:r>
              <a:rPr lang="en-US" sz="1800" dirty="0"/>
              <a:t>200 MeV) promptly in fission ≤ 10</a:t>
            </a:r>
            <a:r>
              <a:rPr lang="en-US" sz="1800" baseline="30000" dirty="0"/>
              <a:t>-14 </a:t>
            </a:r>
            <a:r>
              <a:rPr lang="en-US" sz="1800" dirty="0"/>
              <a:t>s</a:t>
            </a:r>
            <a:br>
              <a:rPr lang="en-US" sz="1800" dirty="0"/>
            </a:br>
            <a:r>
              <a:rPr lang="en-US" sz="1800" dirty="0">
                <a:solidFill>
                  <a:srgbClr val="0000FF"/>
                </a:solidFill>
              </a:rPr>
              <a:t>13%</a:t>
            </a:r>
            <a:r>
              <a:rPr lang="en-US" sz="1800" dirty="0"/>
              <a:t> emitted in </a:t>
            </a:r>
            <a:r>
              <a:rPr lang="en-US" sz="1800" dirty="0">
                <a:latin typeface="Symbol" pitchFamily="18" charset="2"/>
              </a:rPr>
              <a:t>b</a:t>
            </a:r>
            <a:r>
              <a:rPr lang="en-US" sz="1800" dirty="0"/>
              <a:t>-decays of fission fragments, range of life times </a:t>
            </a:r>
            <a:r>
              <a:rPr lang="en-US" sz="1800" dirty="0">
                <a:sym typeface="Wingdings" pitchFamily="2" charset="2"/>
              </a:rPr>
              <a:t> delayed emission of </a:t>
            </a:r>
            <a:r>
              <a:rPr lang="en-US" sz="1800" dirty="0">
                <a:latin typeface="Symbol" pitchFamily="18" charset="2"/>
                <a:sym typeface="Wingdings" pitchFamily="2" charset="2"/>
              </a:rPr>
              <a:t>b</a:t>
            </a:r>
            <a:r>
              <a:rPr lang="en-US" sz="1800" baseline="30000" dirty="0">
                <a:latin typeface="Symbol" pitchFamily="18" charset="2"/>
                <a:sym typeface="Wingdings" pitchFamily="2" charset="2"/>
              </a:rPr>
              <a:t>+</a:t>
            </a:r>
            <a:r>
              <a:rPr lang="en-US" sz="1800" dirty="0">
                <a:latin typeface="Symbol" pitchFamily="18" charset="2"/>
                <a:sym typeface="Wingdings" pitchFamily="2" charset="2"/>
              </a:rPr>
              <a:t>, b</a:t>
            </a:r>
            <a:r>
              <a:rPr lang="en-US" sz="1800" baseline="30000" dirty="0">
                <a:latin typeface="Symbol" pitchFamily="18" charset="2"/>
                <a:sym typeface="Wingdings" pitchFamily="2" charset="2"/>
              </a:rPr>
              <a:t>-</a:t>
            </a:r>
            <a:r>
              <a:rPr lang="en-US" sz="1800" dirty="0">
                <a:latin typeface="Symbol" pitchFamily="18" charset="2"/>
                <a:sym typeface="Wingdings" pitchFamily="2" charset="2"/>
              </a:rPr>
              <a:t>, n</a:t>
            </a:r>
            <a:r>
              <a:rPr lang="en-US" sz="1800" baseline="-25000" dirty="0">
                <a:sym typeface="Wingdings" pitchFamily="2" charset="2"/>
              </a:rPr>
              <a:t>e</a:t>
            </a:r>
            <a:r>
              <a:rPr lang="en-US" sz="1800" dirty="0">
                <a:latin typeface="Symbol" pitchFamily="18" charset="2"/>
                <a:sym typeface="Wingdings" pitchFamily="2" charset="2"/>
              </a:rPr>
              <a:t>, g, </a:t>
            </a:r>
            <a:r>
              <a:rPr lang="en-US" sz="1800" dirty="0">
                <a:sym typeface="Wingdings" pitchFamily="2" charset="2"/>
              </a:rPr>
              <a:t>n</a:t>
            </a:r>
          </a:p>
          <a:p>
            <a:pPr algn="l">
              <a:spcBef>
                <a:spcPct val="50000"/>
              </a:spcBef>
            </a:pPr>
            <a:r>
              <a:rPr lang="en-US" sz="1800" dirty="0">
                <a:sym typeface="Wingdings" pitchFamily="2" charset="2"/>
              </a:rPr>
              <a:t>0.65% of neutrons from </a:t>
            </a:r>
            <a:r>
              <a:rPr lang="en-US" sz="1800" baseline="30000" dirty="0">
                <a:sym typeface="Wingdings" pitchFamily="2" charset="2"/>
              </a:rPr>
              <a:t>236</a:t>
            </a:r>
            <a:r>
              <a:rPr lang="en-US" sz="1800" dirty="0">
                <a:sym typeface="Wingdings" pitchFamily="2" charset="2"/>
              </a:rPr>
              <a:t>U fission are delayed (occur after fission) </a:t>
            </a:r>
            <a:r>
              <a:rPr lang="en-US" sz="1800">
                <a:sym typeface="Wingdings" pitchFamily="2" charset="2"/>
              </a:rPr>
              <a:t> = </a:t>
            </a:r>
            <a:r>
              <a:rPr lang="en-US" sz="1800">
                <a:solidFill>
                  <a:srgbClr val="FF0000"/>
                </a:solidFill>
                <a:sym typeface="Wingdings" pitchFamily="2" charset="2"/>
              </a:rPr>
              <a:t>Essential </a:t>
            </a:r>
            <a:r>
              <a:rPr lang="en-US" sz="1800" dirty="0">
                <a:solidFill>
                  <a:srgbClr val="FF0000"/>
                </a:solidFill>
                <a:sym typeface="Wingdings" pitchFamily="2" charset="2"/>
              </a:rPr>
              <a:t>for sustaining chain rxn + control function</a:t>
            </a:r>
            <a:endParaRPr lang="en-US" sz="1800" dirty="0">
              <a:solidFill>
                <a:srgbClr val="FF0000"/>
              </a:solidFill>
            </a:endParaRPr>
          </a:p>
        </p:txBody>
      </p:sp>
      <p:sp>
        <p:nvSpPr>
          <p:cNvPr id="292895" name="Text Box 31"/>
          <p:cNvSpPr txBox="1">
            <a:spLocks noChangeArrowheads="1"/>
          </p:cNvSpPr>
          <p:nvPr/>
        </p:nvSpPr>
        <p:spPr bwMode="auto">
          <a:xfrm>
            <a:off x="6044864" y="3252756"/>
            <a:ext cx="2798795" cy="707886"/>
          </a:xfrm>
          <a:prstGeom prst="rect">
            <a:avLst/>
          </a:prstGeom>
          <a:noFill/>
          <a:ln w="9525">
            <a:noFill/>
            <a:miter lim="800000"/>
            <a:headEnd/>
            <a:tailEnd/>
          </a:ln>
          <a:effectLst/>
        </p:spPr>
        <p:txBody>
          <a:bodyPr wrap="square">
            <a:spAutoFit/>
          </a:bodyPr>
          <a:lstStyle/>
          <a:p>
            <a:pPr>
              <a:spcBef>
                <a:spcPct val="50000"/>
              </a:spcBef>
            </a:pPr>
            <a:r>
              <a:rPr lang="en-US" dirty="0">
                <a:latin typeface="Symbol" pitchFamily="18" charset="2"/>
              </a:rPr>
              <a:t>b-</a:t>
            </a:r>
            <a:r>
              <a:rPr lang="en-US" dirty="0"/>
              <a:t>delayed neutron </a:t>
            </a:r>
            <a:r>
              <a:rPr lang="en-US">
                <a:latin typeface="Symbol" pitchFamily="18" charset="2"/>
              </a:rPr>
              <a:t>&lt;</a:t>
            </a:r>
            <a:r>
              <a:rPr lang="en-US">
                <a:solidFill>
                  <a:srgbClr val="0000FF"/>
                </a:solidFill>
                <a:latin typeface="Symbol" pitchFamily="18" charset="2"/>
              </a:rPr>
              <a:t>D</a:t>
            </a:r>
            <a:r>
              <a:rPr lang="en-US">
                <a:solidFill>
                  <a:srgbClr val="0000FF"/>
                </a:solidFill>
                <a:latin typeface="+mj-lt"/>
              </a:rPr>
              <a:t>t</a:t>
            </a:r>
            <a:r>
              <a:rPr lang="en-US" dirty="0">
                <a:latin typeface="Symbol" pitchFamily="18" charset="2"/>
              </a:rPr>
              <a:t>&gt; </a:t>
            </a:r>
            <a:r>
              <a:rPr lang="en-US" dirty="0"/>
              <a:t>≈ </a:t>
            </a:r>
            <a:r>
              <a:rPr lang="en-US" dirty="0">
                <a:solidFill>
                  <a:srgbClr val="0000FF"/>
                </a:solidFill>
              </a:rPr>
              <a:t>80 s</a:t>
            </a:r>
          </a:p>
        </p:txBody>
      </p:sp>
      <p:sp>
        <p:nvSpPr>
          <p:cNvPr id="34" name="Rectangle 33"/>
          <p:cNvSpPr/>
          <p:nvPr/>
        </p:nvSpPr>
        <p:spPr>
          <a:xfrm>
            <a:off x="5872238" y="4541010"/>
            <a:ext cx="2958957" cy="1631216"/>
          </a:xfrm>
          <a:prstGeom prst="rect">
            <a:avLst/>
          </a:prstGeom>
          <a:solidFill>
            <a:srgbClr val="FFFF00"/>
          </a:solidFill>
          <a:scene3d>
            <a:camera prst="orthographicFront"/>
            <a:lightRig rig="threePt" dir="t"/>
          </a:scene3d>
          <a:sp3d>
            <a:bevelT/>
          </a:sp3d>
        </p:spPr>
        <p:txBody>
          <a:bodyPr wrap="square">
            <a:spAutoFit/>
          </a:bodyPr>
          <a:lstStyle/>
          <a:p>
            <a:pPr algn="l"/>
            <a:r>
              <a:rPr lang="en-US" i="1" dirty="0">
                <a:solidFill>
                  <a:srgbClr val="0000FF"/>
                </a:solidFill>
              </a:rPr>
              <a:t>k&lt;1</a:t>
            </a:r>
            <a:r>
              <a:rPr lang="en-US" dirty="0">
                <a:solidFill>
                  <a:srgbClr val="0000FF"/>
                </a:solidFill>
              </a:rPr>
              <a:t> </a:t>
            </a:r>
            <a:r>
              <a:rPr lang="en-US" dirty="0">
                <a:solidFill>
                  <a:srgbClr val="0000FF"/>
                </a:solidFill>
                <a:sym typeface="Wingdings" pitchFamily="2" charset="2"/>
              </a:rPr>
              <a:t> </a:t>
            </a:r>
            <a:r>
              <a:rPr lang="en-US" b="1" i="1" dirty="0">
                <a:solidFill>
                  <a:srgbClr val="0000FF"/>
                </a:solidFill>
                <a:sym typeface="Wingdings" pitchFamily="2" charset="2"/>
              </a:rPr>
              <a:t>k</a:t>
            </a:r>
            <a:r>
              <a:rPr lang="en-US" b="1" baseline="-25000" dirty="0">
                <a:solidFill>
                  <a:srgbClr val="0000FF"/>
                </a:solidFill>
                <a:sym typeface="Wingdings" pitchFamily="2" charset="2"/>
              </a:rPr>
              <a:t>eff</a:t>
            </a:r>
            <a:r>
              <a:rPr lang="en-US" b="1" dirty="0">
                <a:solidFill>
                  <a:srgbClr val="0000FF"/>
                </a:solidFill>
                <a:latin typeface="Verdana"/>
                <a:sym typeface="Wingdings" pitchFamily="2" charset="2"/>
              </a:rPr>
              <a:t>≈</a:t>
            </a:r>
            <a:r>
              <a:rPr lang="en-US" b="1" i="1" dirty="0">
                <a:solidFill>
                  <a:srgbClr val="0000FF"/>
                </a:solidFill>
                <a:latin typeface="Verdana"/>
                <a:sym typeface="Wingdings" pitchFamily="2" charset="2"/>
              </a:rPr>
              <a:t>1</a:t>
            </a:r>
            <a:r>
              <a:rPr lang="en-US" dirty="0">
                <a:solidFill>
                  <a:srgbClr val="0000FF"/>
                </a:solidFill>
                <a:sym typeface="Wingdings" pitchFamily="2" charset="2"/>
              </a:rPr>
              <a:t> </a:t>
            </a:r>
            <a:br>
              <a:rPr lang="en-US" dirty="0">
                <a:solidFill>
                  <a:srgbClr val="0000FF"/>
                </a:solidFill>
                <a:sym typeface="Wingdings" pitchFamily="2" charset="2"/>
              </a:rPr>
            </a:br>
            <a:r>
              <a:rPr lang="en-US" sz="1600" dirty="0">
                <a:solidFill>
                  <a:srgbClr val="0000FF"/>
                </a:solidFill>
                <a:sym typeface="Wingdings" pitchFamily="2" charset="2"/>
              </a:rPr>
              <a:t>Effective n</a:t>
            </a:r>
            <a:r>
              <a:rPr lang="en-US" sz="1600" dirty="0">
                <a:solidFill>
                  <a:srgbClr val="0000FF"/>
                </a:solidFill>
              </a:rPr>
              <a:t>eutron </a:t>
            </a:r>
            <a:br>
              <a:rPr lang="en-US" sz="1600" dirty="0">
                <a:solidFill>
                  <a:srgbClr val="0000FF"/>
                </a:solidFill>
              </a:rPr>
            </a:br>
            <a:r>
              <a:rPr lang="en-US" sz="1600" dirty="0">
                <a:solidFill>
                  <a:srgbClr val="0000FF"/>
                </a:solidFill>
              </a:rPr>
              <a:t>multiplication factor, but not all “survive”</a:t>
            </a:r>
          </a:p>
          <a:p>
            <a:pPr algn="l"/>
            <a:r>
              <a:rPr lang="en-US" sz="1600" dirty="0">
                <a:solidFill>
                  <a:srgbClr val="FF0000"/>
                </a:solidFill>
              </a:rPr>
              <a:t>Most have “wrong” energy for </a:t>
            </a:r>
            <a:r>
              <a:rPr lang="en-US" sz="1600" baseline="30000" dirty="0">
                <a:solidFill>
                  <a:srgbClr val="FF0000"/>
                </a:solidFill>
              </a:rPr>
              <a:t>235</a:t>
            </a:r>
            <a:r>
              <a:rPr lang="en-US" sz="1600" dirty="0">
                <a:solidFill>
                  <a:srgbClr val="FF0000"/>
                </a:solidFill>
              </a:rPr>
              <a:t>U chain rxn</a:t>
            </a:r>
          </a:p>
        </p:txBody>
      </p:sp>
      <p:sp>
        <p:nvSpPr>
          <p:cNvPr id="3" name="Oval 2"/>
          <p:cNvSpPr/>
          <p:nvPr/>
        </p:nvSpPr>
        <p:spPr bwMode="auto">
          <a:xfrm>
            <a:off x="4042161" y="3923612"/>
            <a:ext cx="365814" cy="428625"/>
          </a:xfrm>
          <a:prstGeom prst="ellipse">
            <a:avLst/>
          </a:prstGeom>
          <a:no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8" name="Text Box 29"/>
          <p:cNvSpPr txBox="1">
            <a:spLocks noChangeArrowheads="1"/>
          </p:cNvSpPr>
          <p:nvPr/>
        </p:nvSpPr>
        <p:spPr bwMode="auto">
          <a:xfrm>
            <a:off x="431286" y="2919677"/>
            <a:ext cx="1538288" cy="276999"/>
          </a:xfrm>
          <a:prstGeom prst="rect">
            <a:avLst/>
          </a:prstGeom>
          <a:noFill/>
          <a:ln w="9525">
            <a:noFill/>
            <a:miter lim="800000"/>
            <a:headEnd/>
            <a:tailEnd/>
          </a:ln>
          <a:effectLst/>
        </p:spPr>
        <p:txBody>
          <a:bodyPr>
            <a:spAutoFit/>
          </a:bodyPr>
          <a:lstStyle/>
          <a:p>
            <a:pPr>
              <a:spcBef>
                <a:spcPct val="50000"/>
              </a:spcBef>
            </a:pPr>
            <a:r>
              <a:rPr lang="en-US" sz="1200"/>
              <a:t>Fission Fragment</a:t>
            </a:r>
          </a:p>
        </p:txBody>
      </p:sp>
      <p:grpSp>
        <p:nvGrpSpPr>
          <p:cNvPr id="7" name="Group 6"/>
          <p:cNvGrpSpPr/>
          <p:nvPr/>
        </p:nvGrpSpPr>
        <p:grpSpPr>
          <a:xfrm>
            <a:off x="194877" y="2876760"/>
            <a:ext cx="6205410" cy="3308279"/>
            <a:chOff x="194877" y="2876760"/>
            <a:chExt cx="6205410" cy="3308279"/>
          </a:xfrm>
        </p:grpSpPr>
        <p:grpSp>
          <p:nvGrpSpPr>
            <p:cNvPr id="36" name="Group 35"/>
            <p:cNvGrpSpPr/>
            <p:nvPr/>
          </p:nvGrpSpPr>
          <p:grpSpPr>
            <a:xfrm>
              <a:off x="452067" y="2876760"/>
              <a:ext cx="5948220" cy="3308279"/>
              <a:chOff x="698643" y="2609636"/>
              <a:chExt cx="5948220" cy="3308279"/>
            </a:xfrm>
          </p:grpSpPr>
          <p:sp>
            <p:nvSpPr>
              <p:cNvPr id="35" name="Rectangle 34"/>
              <p:cNvSpPr/>
              <p:nvPr/>
            </p:nvSpPr>
            <p:spPr bwMode="auto">
              <a:xfrm>
                <a:off x="698643" y="2609636"/>
                <a:ext cx="5383658" cy="330827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nvGrpSpPr>
              <p:cNvPr id="2" name="Group 34"/>
              <p:cNvGrpSpPr>
                <a:grpSpLocks/>
              </p:cNvGrpSpPr>
              <p:nvPr/>
            </p:nvGrpSpPr>
            <p:grpSpPr bwMode="auto">
              <a:xfrm>
                <a:off x="790575" y="2691288"/>
                <a:ext cx="5856288" cy="3109912"/>
                <a:chOff x="498" y="1859"/>
                <a:chExt cx="3689" cy="1959"/>
              </a:xfrm>
              <a:noFill/>
            </p:grpSpPr>
            <p:sp>
              <p:nvSpPr>
                <p:cNvPr id="292869" name="Line 5"/>
                <p:cNvSpPr>
                  <a:spLocks noChangeShapeType="1"/>
                </p:cNvSpPr>
                <p:nvPr/>
              </p:nvSpPr>
              <p:spPr bwMode="auto">
                <a:xfrm>
                  <a:off x="559" y="2259"/>
                  <a:ext cx="584" cy="0"/>
                </a:xfrm>
                <a:prstGeom prst="line">
                  <a:avLst/>
                </a:prstGeom>
                <a:grpFill/>
                <a:ln w="38100">
                  <a:solidFill>
                    <a:schemeClr val="tx1"/>
                  </a:solidFill>
                  <a:round/>
                  <a:headEnd/>
                  <a:tailEnd/>
                </a:ln>
                <a:effectLst/>
              </p:spPr>
              <p:txBody>
                <a:bodyPr/>
                <a:lstStyle/>
                <a:p>
                  <a:endParaRPr lang="en-US"/>
                </a:p>
              </p:txBody>
            </p:sp>
            <p:sp>
              <p:nvSpPr>
                <p:cNvPr id="292870" name="Line 6"/>
                <p:cNvSpPr>
                  <a:spLocks noChangeShapeType="1"/>
                </p:cNvSpPr>
                <p:nvPr/>
              </p:nvSpPr>
              <p:spPr bwMode="auto">
                <a:xfrm>
                  <a:off x="1411" y="2627"/>
                  <a:ext cx="584" cy="0"/>
                </a:xfrm>
                <a:prstGeom prst="line">
                  <a:avLst/>
                </a:prstGeom>
                <a:grpFill/>
                <a:ln w="38100">
                  <a:solidFill>
                    <a:schemeClr val="tx1"/>
                  </a:solidFill>
                  <a:round/>
                  <a:headEnd/>
                  <a:tailEnd/>
                </a:ln>
                <a:effectLst/>
              </p:spPr>
              <p:txBody>
                <a:bodyPr/>
                <a:lstStyle/>
                <a:p>
                  <a:endParaRPr lang="en-US"/>
                </a:p>
              </p:txBody>
            </p:sp>
            <p:sp>
              <p:nvSpPr>
                <p:cNvPr id="292871" name="Line 7"/>
                <p:cNvSpPr>
                  <a:spLocks noChangeShapeType="1"/>
                </p:cNvSpPr>
                <p:nvPr/>
              </p:nvSpPr>
              <p:spPr bwMode="auto">
                <a:xfrm>
                  <a:off x="1410" y="2966"/>
                  <a:ext cx="584" cy="0"/>
                </a:xfrm>
                <a:prstGeom prst="line">
                  <a:avLst/>
                </a:prstGeom>
                <a:grpFill/>
                <a:ln w="38100">
                  <a:solidFill>
                    <a:schemeClr val="tx1"/>
                  </a:solidFill>
                  <a:round/>
                  <a:headEnd/>
                  <a:tailEnd/>
                </a:ln>
                <a:effectLst/>
              </p:spPr>
              <p:txBody>
                <a:bodyPr/>
                <a:lstStyle/>
                <a:p>
                  <a:endParaRPr lang="en-US"/>
                </a:p>
              </p:txBody>
            </p:sp>
            <p:sp>
              <p:nvSpPr>
                <p:cNvPr id="292872" name="Line 8"/>
                <p:cNvSpPr>
                  <a:spLocks noChangeShapeType="1"/>
                </p:cNvSpPr>
                <p:nvPr/>
              </p:nvSpPr>
              <p:spPr bwMode="auto">
                <a:xfrm>
                  <a:off x="2292" y="3299"/>
                  <a:ext cx="584" cy="0"/>
                </a:xfrm>
                <a:prstGeom prst="line">
                  <a:avLst/>
                </a:prstGeom>
                <a:grpFill/>
                <a:ln w="38100">
                  <a:solidFill>
                    <a:schemeClr val="tx1"/>
                  </a:solidFill>
                  <a:round/>
                  <a:headEnd/>
                  <a:tailEnd/>
                </a:ln>
                <a:effectLst/>
              </p:spPr>
              <p:txBody>
                <a:bodyPr/>
                <a:lstStyle/>
                <a:p>
                  <a:endParaRPr lang="en-US"/>
                </a:p>
              </p:txBody>
            </p:sp>
            <p:sp>
              <p:nvSpPr>
                <p:cNvPr id="292873" name="Line 9"/>
                <p:cNvSpPr>
                  <a:spLocks noChangeShapeType="1"/>
                </p:cNvSpPr>
                <p:nvPr/>
              </p:nvSpPr>
              <p:spPr bwMode="auto">
                <a:xfrm>
                  <a:off x="3192" y="3798"/>
                  <a:ext cx="584" cy="0"/>
                </a:xfrm>
                <a:prstGeom prst="line">
                  <a:avLst/>
                </a:prstGeom>
                <a:grpFill/>
                <a:ln w="76200" cmpd="tri">
                  <a:solidFill>
                    <a:schemeClr val="tx1"/>
                  </a:solidFill>
                  <a:round/>
                  <a:headEnd/>
                  <a:tailEnd/>
                </a:ln>
                <a:effectLst/>
              </p:spPr>
              <p:txBody>
                <a:bodyPr/>
                <a:lstStyle/>
                <a:p>
                  <a:endParaRPr lang="en-US"/>
                </a:p>
              </p:txBody>
            </p:sp>
            <p:sp>
              <p:nvSpPr>
                <p:cNvPr id="292874" name="Line 10"/>
                <p:cNvSpPr>
                  <a:spLocks noChangeShapeType="1"/>
                </p:cNvSpPr>
                <p:nvPr/>
              </p:nvSpPr>
              <p:spPr bwMode="auto">
                <a:xfrm>
                  <a:off x="1135" y="2259"/>
                  <a:ext cx="296" cy="367"/>
                </a:xfrm>
                <a:prstGeom prst="line">
                  <a:avLst/>
                </a:prstGeom>
                <a:grpFill/>
                <a:ln w="38100">
                  <a:solidFill>
                    <a:srgbClr val="FF0000"/>
                  </a:solidFill>
                  <a:round/>
                  <a:headEnd/>
                  <a:tailEnd type="arrow" w="med" len="med"/>
                </a:ln>
                <a:effectLst/>
              </p:spPr>
              <p:txBody>
                <a:bodyPr/>
                <a:lstStyle/>
                <a:p>
                  <a:endParaRPr lang="en-US"/>
                </a:p>
              </p:txBody>
            </p:sp>
            <p:sp>
              <p:nvSpPr>
                <p:cNvPr id="292875" name="Line 11"/>
                <p:cNvSpPr>
                  <a:spLocks noChangeShapeType="1"/>
                </p:cNvSpPr>
                <p:nvPr/>
              </p:nvSpPr>
              <p:spPr bwMode="auto">
                <a:xfrm>
                  <a:off x="1142" y="2266"/>
                  <a:ext cx="287" cy="690"/>
                </a:xfrm>
                <a:prstGeom prst="line">
                  <a:avLst/>
                </a:prstGeom>
                <a:grpFill/>
                <a:ln w="38100">
                  <a:solidFill>
                    <a:srgbClr val="0000FF"/>
                  </a:solidFill>
                  <a:round/>
                  <a:headEnd/>
                  <a:tailEnd type="arrow" w="med" len="med"/>
                </a:ln>
                <a:effectLst/>
              </p:spPr>
              <p:txBody>
                <a:bodyPr/>
                <a:lstStyle/>
                <a:p>
                  <a:endParaRPr lang="en-US"/>
                </a:p>
              </p:txBody>
            </p:sp>
            <p:sp>
              <p:nvSpPr>
                <p:cNvPr id="292876" name="Line 12"/>
                <p:cNvSpPr>
                  <a:spLocks noChangeShapeType="1"/>
                </p:cNvSpPr>
                <p:nvPr/>
              </p:nvSpPr>
              <p:spPr bwMode="auto">
                <a:xfrm>
                  <a:off x="1982" y="2968"/>
                  <a:ext cx="357" cy="341"/>
                </a:xfrm>
                <a:prstGeom prst="line">
                  <a:avLst/>
                </a:prstGeom>
                <a:grpFill/>
                <a:ln w="38100">
                  <a:solidFill>
                    <a:srgbClr val="0000FF"/>
                  </a:solidFill>
                  <a:round/>
                  <a:headEnd/>
                  <a:tailEnd type="arrow" w="med" len="med"/>
                </a:ln>
                <a:effectLst/>
              </p:spPr>
              <p:txBody>
                <a:bodyPr/>
                <a:lstStyle/>
                <a:p>
                  <a:endParaRPr lang="en-US"/>
                </a:p>
              </p:txBody>
            </p:sp>
            <p:sp>
              <p:nvSpPr>
                <p:cNvPr id="292877" name="Line 13"/>
                <p:cNvSpPr>
                  <a:spLocks noChangeShapeType="1"/>
                </p:cNvSpPr>
                <p:nvPr/>
              </p:nvSpPr>
              <p:spPr bwMode="auto">
                <a:xfrm>
                  <a:off x="2864" y="3310"/>
                  <a:ext cx="322" cy="472"/>
                </a:xfrm>
                <a:prstGeom prst="line">
                  <a:avLst/>
                </a:prstGeom>
                <a:grpFill/>
                <a:ln w="38100">
                  <a:solidFill>
                    <a:srgbClr val="0000FF"/>
                  </a:solidFill>
                  <a:round/>
                  <a:headEnd/>
                  <a:tailEnd type="arrow" w="med" len="med"/>
                </a:ln>
                <a:effectLst/>
              </p:spPr>
              <p:txBody>
                <a:bodyPr/>
                <a:lstStyle/>
                <a:p>
                  <a:endParaRPr lang="en-US"/>
                </a:p>
              </p:txBody>
            </p:sp>
            <p:sp>
              <p:nvSpPr>
                <p:cNvPr id="292878" name="AutoShape 14"/>
                <p:cNvSpPr>
                  <a:spLocks noChangeArrowheads="1"/>
                </p:cNvSpPr>
                <p:nvPr/>
              </p:nvSpPr>
              <p:spPr bwMode="auto">
                <a:xfrm rot="1352584">
                  <a:off x="1989" y="2616"/>
                  <a:ext cx="304" cy="113"/>
                </a:xfrm>
                <a:prstGeom prst="rightArrow">
                  <a:avLst>
                    <a:gd name="adj1" fmla="val 50000"/>
                    <a:gd name="adj2" fmla="val 67257"/>
                  </a:avLst>
                </a:prstGeom>
                <a:solidFill>
                  <a:srgbClr val="FFFF99"/>
                </a:solidFill>
                <a:ln w="9525">
                  <a:solidFill>
                    <a:srgbClr val="FF0000"/>
                  </a:solidFill>
                  <a:miter lim="800000"/>
                  <a:headEnd/>
                  <a:tailEnd/>
                </a:ln>
                <a:effectLst/>
              </p:spPr>
              <p:txBody>
                <a:bodyPr wrap="none" anchor="ctr"/>
                <a:lstStyle/>
                <a:p>
                  <a:endParaRPr lang="en-US"/>
                </a:p>
              </p:txBody>
            </p:sp>
            <p:sp>
              <p:nvSpPr>
                <p:cNvPr id="292879" name="Text Box 15"/>
                <p:cNvSpPr txBox="1">
                  <a:spLocks noChangeArrowheads="1"/>
                </p:cNvSpPr>
                <p:nvPr/>
              </p:nvSpPr>
              <p:spPr bwMode="auto">
                <a:xfrm>
                  <a:off x="2225" y="2467"/>
                  <a:ext cx="707" cy="250"/>
                </a:xfrm>
                <a:prstGeom prst="rect">
                  <a:avLst/>
                </a:prstGeom>
                <a:grpFill/>
                <a:ln w="9525">
                  <a:noFill/>
                  <a:miter lim="800000"/>
                  <a:headEnd/>
                  <a:tailEnd/>
                </a:ln>
                <a:effectLst/>
              </p:spPr>
              <p:txBody>
                <a:bodyPr>
                  <a:spAutoFit/>
                </a:bodyPr>
                <a:lstStyle/>
                <a:p>
                  <a:pPr>
                    <a:spcBef>
                      <a:spcPct val="50000"/>
                    </a:spcBef>
                  </a:pPr>
                  <a:r>
                    <a:rPr lang="en-US" baseline="30000"/>
                    <a:t>86</a:t>
                  </a:r>
                  <a:r>
                    <a:rPr lang="en-US"/>
                    <a:t>Kr+n</a:t>
                  </a:r>
                </a:p>
              </p:txBody>
            </p:sp>
            <p:sp>
              <p:nvSpPr>
                <p:cNvPr id="292880" name="Text Box 16"/>
                <p:cNvSpPr txBox="1">
                  <a:spLocks noChangeArrowheads="1"/>
                </p:cNvSpPr>
                <p:nvPr/>
              </p:nvSpPr>
              <p:spPr bwMode="auto">
                <a:xfrm>
                  <a:off x="1433" y="2737"/>
                  <a:ext cx="497" cy="250"/>
                </a:xfrm>
                <a:prstGeom prst="rect">
                  <a:avLst/>
                </a:prstGeom>
                <a:grpFill/>
                <a:ln w="9525">
                  <a:noFill/>
                  <a:miter lim="800000"/>
                  <a:headEnd/>
                  <a:tailEnd/>
                </a:ln>
                <a:effectLst/>
              </p:spPr>
              <p:txBody>
                <a:bodyPr>
                  <a:spAutoFit/>
                </a:bodyPr>
                <a:lstStyle/>
                <a:p>
                  <a:pPr>
                    <a:spcBef>
                      <a:spcPct val="50000"/>
                    </a:spcBef>
                  </a:pPr>
                  <a:r>
                    <a:rPr lang="en-US" baseline="30000"/>
                    <a:t>87</a:t>
                  </a:r>
                  <a:r>
                    <a:rPr lang="en-US"/>
                    <a:t>Kr</a:t>
                  </a:r>
                </a:p>
              </p:txBody>
            </p:sp>
            <p:sp>
              <p:nvSpPr>
                <p:cNvPr id="292881" name="Text Box 17"/>
                <p:cNvSpPr txBox="1">
                  <a:spLocks noChangeArrowheads="1"/>
                </p:cNvSpPr>
                <p:nvPr/>
              </p:nvSpPr>
              <p:spPr bwMode="auto">
                <a:xfrm>
                  <a:off x="605" y="2006"/>
                  <a:ext cx="497" cy="250"/>
                </a:xfrm>
                <a:prstGeom prst="rect">
                  <a:avLst/>
                </a:prstGeom>
                <a:grpFill/>
                <a:ln w="9525">
                  <a:noFill/>
                  <a:miter lim="800000"/>
                  <a:headEnd/>
                  <a:tailEnd/>
                </a:ln>
                <a:effectLst/>
              </p:spPr>
              <p:txBody>
                <a:bodyPr>
                  <a:spAutoFit/>
                </a:bodyPr>
                <a:lstStyle/>
                <a:p>
                  <a:pPr>
                    <a:spcBef>
                      <a:spcPct val="50000"/>
                    </a:spcBef>
                  </a:pPr>
                  <a:r>
                    <a:rPr lang="en-US" baseline="30000">
                      <a:solidFill>
                        <a:srgbClr val="FF0000"/>
                      </a:solidFill>
                    </a:rPr>
                    <a:t>87</a:t>
                  </a:r>
                  <a:r>
                    <a:rPr lang="en-US">
                      <a:solidFill>
                        <a:srgbClr val="FF0000"/>
                      </a:solidFill>
                    </a:rPr>
                    <a:t>Br</a:t>
                  </a:r>
                </a:p>
              </p:txBody>
            </p:sp>
            <p:sp>
              <p:nvSpPr>
                <p:cNvPr id="292882" name="Text Box 18"/>
                <p:cNvSpPr txBox="1">
                  <a:spLocks noChangeArrowheads="1"/>
                </p:cNvSpPr>
                <p:nvPr/>
              </p:nvSpPr>
              <p:spPr bwMode="auto">
                <a:xfrm>
                  <a:off x="1230" y="2233"/>
                  <a:ext cx="698" cy="250"/>
                </a:xfrm>
                <a:prstGeom prst="rect">
                  <a:avLst/>
                </a:prstGeom>
                <a:grpFill/>
                <a:ln w="9525">
                  <a:noFill/>
                  <a:miter lim="800000"/>
                  <a:headEnd/>
                  <a:tailEnd/>
                </a:ln>
                <a:effectLst/>
              </p:spPr>
              <p:txBody>
                <a:bodyPr>
                  <a:spAutoFit/>
                </a:bodyPr>
                <a:lstStyle/>
                <a:p>
                  <a:pPr>
                    <a:spcBef>
                      <a:spcPct val="50000"/>
                    </a:spcBef>
                  </a:pPr>
                  <a:r>
                    <a:rPr lang="en-US" b="1" i="1">
                      <a:latin typeface="Symbol" pitchFamily="18" charset="2"/>
                    </a:rPr>
                    <a:t>b</a:t>
                  </a:r>
                  <a:r>
                    <a:rPr lang="en-US" b="1" i="1" baseline="30000">
                      <a:latin typeface="Symbol" pitchFamily="18" charset="2"/>
                    </a:rPr>
                    <a:t>- </a:t>
                  </a:r>
                  <a:r>
                    <a:rPr lang="en-US" b="1">
                      <a:latin typeface="Symbol" pitchFamily="18" charset="2"/>
                    </a:rPr>
                    <a:t>(</a:t>
                  </a:r>
                  <a:r>
                    <a:rPr lang="en-US" sz="1600"/>
                    <a:t>2%)</a:t>
                  </a:r>
                </a:p>
              </p:txBody>
            </p:sp>
            <p:sp>
              <p:nvSpPr>
                <p:cNvPr id="292884" name="Text Box 20"/>
                <p:cNvSpPr txBox="1">
                  <a:spLocks noChangeArrowheads="1"/>
                </p:cNvSpPr>
                <p:nvPr/>
              </p:nvSpPr>
              <p:spPr bwMode="auto">
                <a:xfrm>
                  <a:off x="2069" y="2906"/>
                  <a:ext cx="331" cy="250"/>
                </a:xfrm>
                <a:prstGeom prst="rect">
                  <a:avLst/>
                </a:prstGeom>
                <a:grpFill/>
                <a:ln w="9525">
                  <a:noFill/>
                  <a:miter lim="800000"/>
                  <a:headEnd/>
                  <a:tailEnd/>
                </a:ln>
                <a:effectLst/>
              </p:spPr>
              <p:txBody>
                <a:bodyPr>
                  <a:spAutoFit/>
                </a:bodyPr>
                <a:lstStyle/>
                <a:p>
                  <a:pPr>
                    <a:spcBef>
                      <a:spcPct val="50000"/>
                    </a:spcBef>
                  </a:pPr>
                  <a:r>
                    <a:rPr lang="en-US" b="1" i="1">
                      <a:latin typeface="Symbol" pitchFamily="18" charset="2"/>
                    </a:rPr>
                    <a:t>b</a:t>
                  </a:r>
                  <a:r>
                    <a:rPr lang="en-US" b="1" i="1" baseline="30000">
                      <a:latin typeface="Symbol" pitchFamily="18" charset="2"/>
                    </a:rPr>
                    <a:t>-</a:t>
                  </a:r>
                </a:p>
              </p:txBody>
            </p:sp>
            <p:sp>
              <p:nvSpPr>
                <p:cNvPr id="292885" name="Text Box 21"/>
                <p:cNvSpPr txBox="1">
                  <a:spLocks noChangeArrowheads="1"/>
                </p:cNvSpPr>
                <p:nvPr/>
              </p:nvSpPr>
              <p:spPr bwMode="auto">
                <a:xfrm>
                  <a:off x="2987" y="3326"/>
                  <a:ext cx="331" cy="250"/>
                </a:xfrm>
                <a:prstGeom prst="rect">
                  <a:avLst/>
                </a:prstGeom>
                <a:grpFill/>
                <a:ln w="9525">
                  <a:noFill/>
                  <a:miter lim="800000"/>
                  <a:headEnd/>
                  <a:tailEnd/>
                </a:ln>
                <a:effectLst/>
              </p:spPr>
              <p:txBody>
                <a:bodyPr>
                  <a:spAutoFit/>
                </a:bodyPr>
                <a:lstStyle/>
                <a:p>
                  <a:pPr>
                    <a:spcBef>
                      <a:spcPct val="50000"/>
                    </a:spcBef>
                  </a:pPr>
                  <a:r>
                    <a:rPr lang="en-US" b="1" i="1">
                      <a:latin typeface="Symbol" pitchFamily="18" charset="2"/>
                    </a:rPr>
                    <a:t>b</a:t>
                  </a:r>
                  <a:r>
                    <a:rPr lang="en-US" b="1" i="1" baseline="30000">
                      <a:latin typeface="Symbol" pitchFamily="18" charset="2"/>
                    </a:rPr>
                    <a:t>-</a:t>
                  </a:r>
                </a:p>
              </p:txBody>
            </p:sp>
            <p:sp>
              <p:nvSpPr>
                <p:cNvPr id="292886" name="Text Box 22"/>
                <p:cNvSpPr txBox="1">
                  <a:spLocks noChangeArrowheads="1"/>
                </p:cNvSpPr>
                <p:nvPr/>
              </p:nvSpPr>
              <p:spPr bwMode="auto">
                <a:xfrm>
                  <a:off x="2350" y="3045"/>
                  <a:ext cx="497" cy="250"/>
                </a:xfrm>
                <a:prstGeom prst="rect">
                  <a:avLst/>
                </a:prstGeom>
                <a:grpFill/>
                <a:ln w="9525">
                  <a:noFill/>
                  <a:miter lim="800000"/>
                  <a:headEnd/>
                  <a:tailEnd/>
                </a:ln>
                <a:effectLst/>
              </p:spPr>
              <p:txBody>
                <a:bodyPr>
                  <a:spAutoFit/>
                </a:bodyPr>
                <a:lstStyle/>
                <a:p>
                  <a:pPr>
                    <a:spcBef>
                      <a:spcPct val="50000"/>
                    </a:spcBef>
                  </a:pPr>
                  <a:r>
                    <a:rPr lang="en-US" baseline="30000"/>
                    <a:t>87</a:t>
                  </a:r>
                  <a:r>
                    <a:rPr lang="en-US"/>
                    <a:t>Rb</a:t>
                  </a:r>
                </a:p>
              </p:txBody>
            </p:sp>
            <p:sp>
              <p:nvSpPr>
                <p:cNvPr id="292887" name="Text Box 23"/>
                <p:cNvSpPr txBox="1">
                  <a:spLocks noChangeArrowheads="1"/>
                </p:cNvSpPr>
                <p:nvPr/>
              </p:nvSpPr>
              <p:spPr bwMode="auto">
                <a:xfrm>
                  <a:off x="3258" y="3568"/>
                  <a:ext cx="497" cy="250"/>
                </a:xfrm>
                <a:prstGeom prst="rect">
                  <a:avLst/>
                </a:prstGeom>
                <a:grpFill/>
                <a:ln w="9525">
                  <a:noFill/>
                  <a:miter lim="800000"/>
                  <a:headEnd/>
                  <a:tailEnd/>
                </a:ln>
                <a:effectLst/>
              </p:spPr>
              <p:txBody>
                <a:bodyPr>
                  <a:spAutoFit/>
                </a:bodyPr>
                <a:lstStyle/>
                <a:p>
                  <a:pPr>
                    <a:spcBef>
                      <a:spcPct val="50000"/>
                    </a:spcBef>
                  </a:pPr>
                  <a:r>
                    <a:rPr lang="en-US" baseline="30000"/>
                    <a:t>87</a:t>
                  </a:r>
                  <a:r>
                    <a:rPr lang="en-US"/>
                    <a:t>Sr</a:t>
                  </a:r>
                </a:p>
              </p:txBody>
            </p:sp>
            <p:sp>
              <p:nvSpPr>
                <p:cNvPr id="292888" name="Text Box 24"/>
                <p:cNvSpPr txBox="1">
                  <a:spLocks noChangeArrowheads="1"/>
                </p:cNvSpPr>
                <p:nvPr/>
              </p:nvSpPr>
              <p:spPr bwMode="auto">
                <a:xfrm>
                  <a:off x="698" y="2645"/>
                  <a:ext cx="698" cy="250"/>
                </a:xfrm>
                <a:prstGeom prst="rect">
                  <a:avLst/>
                </a:prstGeom>
                <a:grpFill/>
                <a:ln w="9525">
                  <a:noFill/>
                  <a:miter lim="800000"/>
                  <a:headEnd/>
                  <a:tailEnd/>
                </a:ln>
                <a:effectLst/>
              </p:spPr>
              <p:txBody>
                <a:bodyPr>
                  <a:spAutoFit/>
                </a:bodyPr>
                <a:lstStyle/>
                <a:p>
                  <a:pPr>
                    <a:spcBef>
                      <a:spcPct val="50000"/>
                    </a:spcBef>
                  </a:pPr>
                  <a:r>
                    <a:rPr lang="en-US" b="1" i="1" dirty="0">
                      <a:latin typeface="Symbol" pitchFamily="18" charset="2"/>
                    </a:rPr>
                    <a:t>b</a:t>
                  </a:r>
                  <a:r>
                    <a:rPr lang="en-US" b="1" i="1" baseline="30000" dirty="0">
                      <a:latin typeface="Symbol" pitchFamily="18" charset="2"/>
                    </a:rPr>
                    <a:t>- </a:t>
                  </a:r>
                  <a:r>
                    <a:rPr lang="en-US" dirty="0">
                      <a:latin typeface="Symbol" pitchFamily="18" charset="2"/>
                    </a:rPr>
                    <a:t>(98</a:t>
                  </a:r>
                  <a:r>
                    <a:rPr lang="en-US" sz="1600" dirty="0"/>
                    <a:t>%)</a:t>
                  </a:r>
                </a:p>
              </p:txBody>
            </p:sp>
            <p:sp>
              <p:nvSpPr>
                <p:cNvPr id="292889" name="Text Box 25"/>
                <p:cNvSpPr txBox="1">
                  <a:spLocks noChangeArrowheads="1"/>
                </p:cNvSpPr>
                <p:nvPr/>
              </p:nvSpPr>
              <p:spPr bwMode="auto">
                <a:xfrm>
                  <a:off x="498" y="2259"/>
                  <a:ext cx="672" cy="212"/>
                </a:xfrm>
                <a:prstGeom prst="rect">
                  <a:avLst/>
                </a:prstGeom>
                <a:grpFill/>
                <a:ln w="9525">
                  <a:noFill/>
                  <a:miter lim="800000"/>
                  <a:headEnd/>
                  <a:tailEnd/>
                </a:ln>
                <a:effectLst/>
              </p:spPr>
              <p:txBody>
                <a:bodyPr>
                  <a:spAutoFit/>
                </a:bodyPr>
                <a:lstStyle/>
                <a:p>
                  <a:pPr>
                    <a:spcBef>
                      <a:spcPct val="50000"/>
                    </a:spcBef>
                  </a:pPr>
                  <a:r>
                    <a:rPr lang="en-US" sz="1600" dirty="0"/>
                    <a:t>(55.6 s)</a:t>
                  </a:r>
                </a:p>
              </p:txBody>
            </p:sp>
            <p:sp>
              <p:nvSpPr>
                <p:cNvPr id="292890" name="Text Box 26"/>
                <p:cNvSpPr txBox="1">
                  <a:spLocks noChangeArrowheads="1"/>
                </p:cNvSpPr>
                <p:nvPr/>
              </p:nvSpPr>
              <p:spPr bwMode="auto">
                <a:xfrm>
                  <a:off x="1354" y="2966"/>
                  <a:ext cx="672" cy="212"/>
                </a:xfrm>
                <a:prstGeom prst="rect">
                  <a:avLst/>
                </a:prstGeom>
                <a:grpFill/>
                <a:ln w="9525">
                  <a:noFill/>
                  <a:miter lim="800000"/>
                  <a:headEnd/>
                  <a:tailEnd/>
                </a:ln>
                <a:effectLst/>
              </p:spPr>
              <p:txBody>
                <a:bodyPr>
                  <a:spAutoFit/>
                </a:bodyPr>
                <a:lstStyle/>
                <a:p>
                  <a:pPr>
                    <a:spcBef>
                      <a:spcPct val="50000"/>
                    </a:spcBef>
                  </a:pPr>
                  <a:r>
                    <a:rPr lang="en-US" sz="1600" dirty="0">
                      <a:solidFill>
                        <a:srgbClr val="0000FF"/>
                      </a:solidFill>
                    </a:rPr>
                    <a:t>(76 m)</a:t>
                  </a:r>
                </a:p>
              </p:txBody>
            </p:sp>
            <p:sp>
              <p:nvSpPr>
                <p:cNvPr id="292891" name="Text Box 27"/>
                <p:cNvSpPr txBox="1">
                  <a:spLocks noChangeArrowheads="1"/>
                </p:cNvSpPr>
                <p:nvPr/>
              </p:nvSpPr>
              <p:spPr bwMode="auto">
                <a:xfrm>
                  <a:off x="2218" y="3285"/>
                  <a:ext cx="733" cy="212"/>
                </a:xfrm>
                <a:prstGeom prst="rect">
                  <a:avLst/>
                </a:prstGeom>
                <a:grpFill/>
                <a:ln w="9525">
                  <a:noFill/>
                  <a:miter lim="800000"/>
                  <a:headEnd/>
                  <a:tailEnd/>
                </a:ln>
                <a:effectLst/>
              </p:spPr>
              <p:txBody>
                <a:bodyPr>
                  <a:spAutoFit/>
                </a:bodyPr>
                <a:lstStyle/>
                <a:p>
                  <a:pPr>
                    <a:spcBef>
                      <a:spcPct val="50000"/>
                    </a:spcBef>
                  </a:pPr>
                  <a:r>
                    <a:rPr lang="en-US" sz="1600" dirty="0"/>
                    <a:t>(5·10</a:t>
                  </a:r>
                  <a:r>
                    <a:rPr lang="en-US" sz="1600" baseline="30000" dirty="0"/>
                    <a:t>10</a:t>
                  </a:r>
                  <a:r>
                    <a:rPr lang="en-US" sz="1600" dirty="0"/>
                    <a:t>a)</a:t>
                  </a:r>
                </a:p>
              </p:txBody>
            </p:sp>
            <p:sp>
              <p:nvSpPr>
                <p:cNvPr id="292893" name="Text Box 29"/>
                <p:cNvSpPr txBox="1">
                  <a:spLocks noChangeArrowheads="1"/>
                </p:cNvSpPr>
                <p:nvPr/>
              </p:nvSpPr>
              <p:spPr bwMode="auto">
                <a:xfrm>
                  <a:off x="1571" y="1859"/>
                  <a:ext cx="969" cy="250"/>
                </a:xfrm>
                <a:prstGeom prst="rect">
                  <a:avLst/>
                </a:prstGeom>
                <a:solidFill>
                  <a:srgbClr val="FFFF99"/>
                </a:solidFill>
                <a:ln w="9525">
                  <a:noFill/>
                  <a:miter lim="800000"/>
                  <a:headEnd/>
                  <a:tailEnd/>
                </a:ln>
                <a:effectLst/>
              </p:spPr>
              <p:txBody>
                <a:bodyPr>
                  <a:spAutoFit/>
                </a:bodyPr>
                <a:lstStyle/>
                <a:p>
                  <a:pPr>
                    <a:spcBef>
                      <a:spcPct val="50000"/>
                    </a:spcBef>
                  </a:pPr>
                  <a:r>
                    <a:rPr lang="en-US"/>
                    <a:t>Example</a:t>
                  </a:r>
                </a:p>
              </p:txBody>
            </p:sp>
            <p:sp>
              <p:nvSpPr>
                <p:cNvPr id="292896" name="Line 32"/>
                <p:cNvSpPr>
                  <a:spLocks noChangeShapeType="1"/>
                </p:cNvSpPr>
                <p:nvPr/>
              </p:nvSpPr>
              <p:spPr bwMode="auto">
                <a:xfrm>
                  <a:off x="2294" y="2715"/>
                  <a:ext cx="584" cy="0"/>
                </a:xfrm>
                <a:prstGeom prst="line">
                  <a:avLst/>
                </a:prstGeom>
                <a:grpFill/>
                <a:ln w="57150">
                  <a:solidFill>
                    <a:srgbClr val="66FF33"/>
                  </a:solidFill>
                  <a:round/>
                  <a:headEnd/>
                  <a:tailEnd/>
                </a:ln>
                <a:effectLst/>
              </p:spPr>
              <p:txBody>
                <a:bodyPr/>
                <a:lstStyle/>
                <a:p>
                  <a:endParaRPr lang="en-US"/>
                </a:p>
              </p:txBody>
            </p:sp>
            <p:sp>
              <p:nvSpPr>
                <p:cNvPr id="292897" name="AutoShape 33"/>
                <p:cNvSpPr>
                  <a:spLocks noChangeArrowheads="1"/>
                </p:cNvSpPr>
                <p:nvPr/>
              </p:nvSpPr>
              <p:spPr bwMode="auto">
                <a:xfrm rot="10800000">
                  <a:off x="3821" y="2268"/>
                  <a:ext cx="366" cy="156"/>
                </a:xfrm>
                <a:prstGeom prst="rightArrow">
                  <a:avLst>
                    <a:gd name="adj1" fmla="val 50000"/>
                    <a:gd name="adj2" fmla="val 52571"/>
                  </a:avLst>
                </a:prstGeom>
                <a:solidFill>
                  <a:srgbClr val="FF0000"/>
                </a:solidFill>
                <a:ln w="9525">
                  <a:solidFill>
                    <a:schemeClr val="tx1"/>
                  </a:solidFill>
                  <a:miter lim="800000"/>
                  <a:headEnd/>
                  <a:tailEnd/>
                </a:ln>
                <a:effectLst/>
              </p:spPr>
              <p:txBody>
                <a:bodyPr wrap="none" anchor="ctr"/>
                <a:lstStyle/>
                <a:p>
                  <a:endParaRPr lang="en-US"/>
                </a:p>
              </p:txBody>
            </p:sp>
          </p:grpSp>
        </p:grpSp>
        <p:cxnSp>
          <p:nvCxnSpPr>
            <p:cNvPr id="6" name="Straight Arrow Connector 5"/>
            <p:cNvCxnSpPr/>
            <p:nvPr/>
          </p:nvCxnSpPr>
          <p:spPr bwMode="auto">
            <a:xfrm flipV="1">
              <a:off x="452067" y="3287999"/>
              <a:ext cx="0" cy="289704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42" name="Text Box 29"/>
            <p:cNvSpPr txBox="1">
              <a:spLocks noChangeArrowheads="1"/>
            </p:cNvSpPr>
            <p:nvPr/>
          </p:nvSpPr>
          <p:spPr bwMode="auto">
            <a:xfrm rot="16200000">
              <a:off x="-435767" y="4652238"/>
              <a:ext cx="1538288" cy="276999"/>
            </a:xfrm>
            <a:prstGeom prst="rect">
              <a:avLst/>
            </a:prstGeom>
            <a:noFill/>
            <a:ln w="9525">
              <a:noFill/>
              <a:miter lim="800000"/>
              <a:headEnd/>
              <a:tailEnd/>
            </a:ln>
            <a:effectLst/>
          </p:spPr>
          <p:txBody>
            <a:bodyPr>
              <a:spAutoFit/>
            </a:bodyPr>
            <a:lstStyle/>
            <a:p>
              <a:pPr>
                <a:spcBef>
                  <a:spcPct val="50000"/>
                </a:spcBef>
              </a:pPr>
              <a:r>
                <a:rPr lang="en-US" sz="1200"/>
                <a:t>Energy</a:t>
              </a:r>
            </a:p>
          </p:txBody>
        </p:sp>
      </p:grpSp>
      <p:sp>
        <p:nvSpPr>
          <p:cNvPr id="833" name="TextBox 832"/>
          <p:cNvSpPr txBox="1"/>
          <p:nvPr/>
        </p:nvSpPr>
        <p:spPr>
          <a:xfrm>
            <a:off x="2659687" y="6335435"/>
            <a:ext cx="6183972" cy="338554"/>
          </a:xfrm>
          <a:prstGeom prst="rect">
            <a:avLst/>
          </a:prstGeom>
          <a:solidFill>
            <a:srgbClr val="FFFF99"/>
          </a:solidFill>
          <a:scene3d>
            <a:camera prst="orthographicFront"/>
            <a:lightRig rig="threePt" dir="t"/>
          </a:scene3d>
          <a:sp3d>
            <a:bevelT/>
          </a:sp3d>
        </p:spPr>
        <p:txBody>
          <a:bodyPr wrap="square" rtlCol="0">
            <a:spAutoFit/>
          </a:bodyPr>
          <a:lstStyle/>
          <a:p>
            <a:r>
              <a:rPr lang="en-US" sz="1600">
                <a:solidFill>
                  <a:srgbClr val="FF0000"/>
                </a:solidFill>
              </a:rPr>
              <a:t>“Ignition” </a:t>
            </a:r>
            <a:r>
              <a:rPr lang="en-US" sz="1600" dirty="0">
                <a:solidFill>
                  <a:srgbClr val="FF0000"/>
                </a:solidFill>
              </a:rPr>
              <a:t>possible?  </a:t>
            </a:r>
            <a:r>
              <a:rPr lang="en-US" sz="1600" dirty="0">
                <a:solidFill>
                  <a:srgbClr val="FF0000"/>
                </a:solidFill>
                <a:sym typeface="Wingdings" pitchFamily="2" charset="2"/>
              </a:rPr>
              <a:t> </a:t>
            </a:r>
            <a:r>
              <a:rPr lang="en-US" sz="1600" dirty="0">
                <a:solidFill>
                  <a:srgbClr val="0000FF"/>
                </a:solidFill>
                <a:sym typeface="Wingdings" pitchFamily="2" charset="2"/>
              </a:rPr>
              <a:t> self-sustaining c</a:t>
            </a:r>
            <a:r>
              <a:rPr lang="en-US" sz="1600" dirty="0">
                <a:solidFill>
                  <a:srgbClr val="0000FF"/>
                </a:solidFill>
              </a:rPr>
              <a:t>hain reaction</a:t>
            </a:r>
          </a:p>
        </p:txBody>
      </p:sp>
    </p:spTree>
    <p:extLst>
      <p:ext uri="{BB962C8B-B14F-4D97-AF65-F5344CB8AC3E}">
        <p14:creationId xmlns:p14="http://schemas.microsoft.com/office/powerpoint/2010/main" val="14271384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ASENAME" val="PotS"/>
  <p:tag name="HOMEPAGE" val="http://courses.ats.rochester.edu/schroder/NuScience/lecturenotes.html"/>
  <p:tag name="HTMLPAGETITLE" val="Class Pot Scatter"/>
  <p:tag name="OUTPUTWIDTH" val="800"/>
  <p:tag name="TEMPLATEFILENAME" val="FullScreen.htm"/>
  <p:tag name="TEMPLATEFOLDER" val="C:\Program Files\RnR\PPToolsV2\"/>
  <p:tag name="OUTPUTFOLDERNAME" val="C:\My Webs\NuScience\Presentations\PotScat_files\"/>
  <p:tag name="OUTPUTIMAGESAS" val="JPG"/>
  <p:tag name="OUTPUTRANGE" val="SLIDE"/>
  <p:tag name="OUTPUTFROM" val="1"/>
  <p:tag name="OUTPUTTO" val="23"/>
  <p:tag name="OUTPUTRANGEMODE" val="SHOW"/>
  <p:tag name="FILENAMECASE" val="PRESERVE"/>
</p:tagLst>
</file>

<file path=ppt/theme/theme1.xml><?xml version="1.0" encoding="utf-8"?>
<a:theme xmlns:a="http://schemas.openxmlformats.org/drawingml/2006/main" name="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FermiGas</Template>
  <TotalTime>60331</TotalTime>
  <Words>3926</Words>
  <Application>Microsoft Office PowerPoint</Application>
  <PresentationFormat>On-screen Show (4:3)</PresentationFormat>
  <Paragraphs>409</Paragraphs>
  <Slides>29</Slides>
  <Notes>25</Notes>
  <HiddenSlides>2</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6" baseType="lpstr">
      <vt:lpstr>AP</vt:lpstr>
      <vt:lpstr>Arial</vt:lpstr>
      <vt:lpstr>Comic Sans MS</vt:lpstr>
      <vt:lpstr>Graphik</vt:lpstr>
      <vt:lpstr>Helvetica Neue</vt:lpstr>
      <vt:lpstr>Jost</vt:lpstr>
      <vt:lpstr>Math B</vt:lpstr>
      <vt:lpstr>Mathcad UniMath</vt:lpstr>
      <vt:lpstr>Roboto</vt:lpstr>
      <vt:lpstr>Symbol</vt:lpstr>
      <vt:lpstr>var(--font-1)</vt:lpstr>
      <vt:lpstr>Verdana</vt:lpstr>
      <vt:lpstr>Wingdings</vt:lpstr>
      <vt:lpstr>FermiGas</vt:lpstr>
      <vt:lpstr>1_FermiGas</vt:lpstr>
      <vt:lpstr>2_FermiGas</vt:lpstr>
      <vt:lpstr>Equation</vt:lpstr>
      <vt:lpstr>  Power from Nuclear Transmutation  (Fission and Fusion)</vt:lpstr>
      <vt:lpstr>Agenda</vt:lpstr>
      <vt:lpstr>U.S./World Trends in Nuclear Energy Production</vt:lpstr>
      <vt:lpstr>U.S. Uranium Resources/Used Fuel Elements</vt:lpstr>
      <vt:lpstr>Basic Nuclear Properties</vt:lpstr>
      <vt:lpstr>Basic Energetics: Nuclear Rearrangement Energies</vt:lpstr>
      <vt:lpstr>Fuel Energy Density</vt:lpstr>
      <vt:lpstr>Energy Release in nth-Induced Fission</vt:lpstr>
      <vt:lpstr>b-Delayed Neutrons</vt:lpstr>
      <vt:lpstr>Self-Sustaining Fission Chain Reaction</vt:lpstr>
      <vt:lpstr>Fission and n-Capture Probabilities (“Cross Sections”)</vt:lpstr>
      <vt:lpstr>Neutron Energy Moderation</vt:lpstr>
      <vt:lpstr>Reactor Control and Safety</vt:lpstr>
      <vt:lpstr>Principle Boiling Water Reactor</vt:lpstr>
      <vt:lpstr>Boiling Water Reactor/Fuel Assembly</vt:lpstr>
      <vt:lpstr>Pressurized-Water Reactor (PWR)</vt:lpstr>
      <vt:lpstr>Conventional Gen-II Nuclear BW Power Plant 1-2GW</vt:lpstr>
      <vt:lpstr>PWR Primary and Secondary Cooling Systems</vt:lpstr>
      <vt:lpstr>Nuclear Fuel Storage &amp; Transport</vt:lpstr>
      <vt:lpstr>Uranium and Thorium Fuel Cycles</vt:lpstr>
      <vt:lpstr>Fuel Cycle: Fuel Enrichment</vt:lpstr>
      <vt:lpstr>Gas Diffusion Isotope Enrichment</vt:lpstr>
      <vt:lpstr>Yucca Mountain (NV) Depository</vt:lpstr>
      <vt:lpstr>Radioactive Waste: Power Reactors/Weapons Stewardship</vt:lpstr>
      <vt:lpstr>Agenda</vt:lpstr>
      <vt:lpstr>U.S. Electricity Generation</vt:lpstr>
      <vt:lpstr>U.S. 2020 Nuclear Statistics (EIA) </vt:lpstr>
      <vt:lpstr> Agenda</vt:lpstr>
      <vt:lpstr>PowerPoint Presentation</vt:lpstr>
    </vt:vector>
  </TitlesOfParts>
  <Company>Univ. Rochester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Statistical Decay of Complex Systems (Nuclei)</dc:title>
  <dc:creator>W. Udo Schroeder</dc:creator>
  <cp:lastModifiedBy>W Udo Schroeder</cp:lastModifiedBy>
  <cp:revision>2296</cp:revision>
  <cp:lastPrinted>2024-11-25T01:31:18Z</cp:lastPrinted>
  <dcterms:created xsi:type="dcterms:W3CDTF">2005-09-26T11:53:44Z</dcterms:created>
  <dcterms:modified xsi:type="dcterms:W3CDTF">2024-11-25T16:58:57Z</dcterms:modified>
</cp:coreProperties>
</file>