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sldIdLst>
    <p:sldId id="256" r:id="rId2"/>
    <p:sldId id="268" r:id="rId3"/>
    <p:sldId id="282" r:id="rId4"/>
    <p:sldId id="263" r:id="rId5"/>
    <p:sldId id="281" r:id="rId6"/>
    <p:sldId id="269" r:id="rId7"/>
    <p:sldId id="271" r:id="rId8"/>
    <p:sldId id="265" r:id="rId9"/>
    <p:sldId id="270" r:id="rId10"/>
    <p:sldId id="273" r:id="rId11"/>
    <p:sldId id="274" r:id="rId12"/>
    <p:sldId id="266" r:id="rId13"/>
    <p:sldId id="267" r:id="rId14"/>
    <p:sldId id="257" r:id="rId15"/>
    <p:sldId id="258" r:id="rId16"/>
    <p:sldId id="259" r:id="rId17"/>
    <p:sldId id="261" r:id="rId18"/>
    <p:sldId id="264" r:id="rId19"/>
    <p:sldId id="262" r:id="rId20"/>
    <p:sldId id="260" r:id="rId21"/>
    <p:sldId id="272" r:id="rId22"/>
    <p:sldId id="278" r:id="rId23"/>
    <p:sldId id="279" r:id="rId24"/>
    <p:sldId id="275" r:id="rId25"/>
    <p:sldId id="276" r:id="rId26"/>
    <p:sldId id="277" r:id="rId27"/>
    <p:sldId id="280" r:id="rId28"/>
    <p:sldId id="287" r:id="rId29"/>
    <p:sldId id="283" r:id="rId30"/>
    <p:sldId id="284" r:id="rId31"/>
    <p:sldId id="285" r:id="rId32"/>
    <p:sldId id="28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snapToGrid="0" snapToObjects="1">
      <p:cViewPr>
        <p:scale>
          <a:sx n="107" d="100"/>
          <a:sy n="107" d="100"/>
        </p:scale>
        <p:origin x="73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2C6FC9-C427-47B6-908D-DB960494F92C}"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5C112384-8507-45DA-B539-56D3C2B96A71}">
      <dgm:prSet/>
      <dgm:spPr/>
      <dgm:t>
        <a:bodyPr/>
        <a:lstStyle/>
        <a:p>
          <a:r>
            <a:rPr lang="en-US"/>
            <a:t>Charlie: Well, actually—you don’t ever feel that your life is in some ways wasted here?</a:t>
          </a:r>
        </a:p>
      </dgm:t>
    </dgm:pt>
    <dgm:pt modelId="{2E325E1D-D0CB-4214-90B0-322B6C117A2B}" type="parTrans" cxnId="{37DA328E-8CAD-4C08-9C9C-214B160372B6}">
      <dgm:prSet/>
      <dgm:spPr/>
      <dgm:t>
        <a:bodyPr/>
        <a:lstStyle/>
        <a:p>
          <a:endParaRPr lang="en-US"/>
        </a:p>
      </dgm:t>
    </dgm:pt>
    <dgm:pt modelId="{BE473FCE-6E5B-49F8-AF97-49A08F244146}" type="sibTrans" cxnId="{37DA328E-8CAD-4C08-9C9C-214B160372B6}">
      <dgm:prSet/>
      <dgm:spPr/>
      <dgm:t>
        <a:bodyPr/>
        <a:lstStyle/>
        <a:p>
          <a:endParaRPr lang="en-US"/>
        </a:p>
      </dgm:t>
    </dgm:pt>
    <dgm:pt modelId="{65C6C6E1-C55E-49A4-9C7A-4B3CBA913057}">
      <dgm:prSet/>
      <dgm:spPr/>
      <dgm:t>
        <a:bodyPr/>
        <a:lstStyle/>
        <a:p>
          <a:r>
            <a:rPr lang="en-US"/>
            <a:t>Marta: Wasted--?!</a:t>
          </a:r>
        </a:p>
      </dgm:t>
    </dgm:pt>
    <dgm:pt modelId="{8DBA9503-85E0-4618-B31D-5AB1917E08E4}" type="parTrans" cxnId="{02DD801A-F6E6-4A67-B25A-7C6906ACD8DF}">
      <dgm:prSet/>
      <dgm:spPr/>
      <dgm:t>
        <a:bodyPr/>
        <a:lstStyle/>
        <a:p>
          <a:endParaRPr lang="en-US"/>
        </a:p>
      </dgm:t>
    </dgm:pt>
    <dgm:pt modelId="{78B76B01-05F3-40D3-B115-C9B4B48D5162}" type="sibTrans" cxnId="{02DD801A-F6E6-4A67-B25A-7C6906ACD8DF}">
      <dgm:prSet/>
      <dgm:spPr/>
      <dgm:t>
        <a:bodyPr/>
        <a:lstStyle/>
        <a:p>
          <a:endParaRPr lang="en-US"/>
        </a:p>
      </dgm:t>
    </dgm:pt>
    <dgm:pt modelId="{2B3E421F-B073-4A09-8CB8-120BCA1D2EC5}">
      <dgm:prSet/>
      <dgm:spPr/>
      <dgm:t>
        <a:bodyPr/>
        <a:lstStyle/>
        <a:p>
          <a:r>
            <a:rPr lang="en-US"/>
            <a:t>Charlie: Well, as far as I can see, this place isn’t exactly exploding with appreciation.</a:t>
          </a:r>
        </a:p>
      </dgm:t>
    </dgm:pt>
    <dgm:pt modelId="{D5517C6A-F069-4400-8087-12B7F55A95D4}" type="parTrans" cxnId="{900B97DD-5B05-48F3-B718-1DEA36FA1CCB}">
      <dgm:prSet/>
      <dgm:spPr/>
      <dgm:t>
        <a:bodyPr/>
        <a:lstStyle/>
        <a:p>
          <a:endParaRPr lang="en-US"/>
        </a:p>
      </dgm:t>
    </dgm:pt>
    <dgm:pt modelId="{11693CF1-79CC-4907-96C8-50F6A6A2A864}" type="sibTrans" cxnId="{900B97DD-5B05-48F3-B718-1DEA36FA1CCB}">
      <dgm:prSet/>
      <dgm:spPr/>
      <dgm:t>
        <a:bodyPr/>
        <a:lstStyle/>
        <a:p>
          <a:endParaRPr lang="en-US"/>
        </a:p>
      </dgm:t>
    </dgm:pt>
    <dgm:pt modelId="{264106D5-37B7-4C1C-A1C1-E7EEB5F3D1D4}">
      <dgm:prSet/>
      <dgm:spPr/>
      <dgm:t>
        <a:bodyPr/>
        <a:lstStyle/>
        <a:p>
          <a:r>
            <a:rPr lang="en-US"/>
            <a:t>Marta: I can only give you a professional answer.</a:t>
          </a:r>
        </a:p>
      </dgm:t>
    </dgm:pt>
    <dgm:pt modelId="{2029B6D7-69FD-402F-9470-56387381EA93}" type="parTrans" cxnId="{87A85D72-A132-427F-99C0-2DAC369AC4FD}">
      <dgm:prSet/>
      <dgm:spPr/>
      <dgm:t>
        <a:bodyPr/>
        <a:lstStyle/>
        <a:p>
          <a:endParaRPr lang="en-US"/>
        </a:p>
      </dgm:t>
    </dgm:pt>
    <dgm:pt modelId="{E3977F82-C06E-43D9-8B91-7E04415963EC}" type="sibTrans" cxnId="{87A85D72-A132-427F-99C0-2DAC369AC4FD}">
      <dgm:prSet/>
      <dgm:spPr/>
      <dgm:t>
        <a:bodyPr/>
        <a:lstStyle/>
        <a:p>
          <a:endParaRPr lang="en-US"/>
        </a:p>
      </dgm:t>
    </dgm:pt>
    <dgm:pt modelId="{F8657CC6-494B-4DCE-9EC0-9F784AA3A105}">
      <dgm:prSet/>
      <dgm:spPr/>
      <dgm:t>
        <a:bodyPr/>
        <a:lstStyle/>
        <a:p>
          <a:r>
            <a:rPr lang="en-US"/>
            <a:t>Charlie: And the professional answer is, of course, that you didn’t come here to be appreciated.</a:t>
          </a:r>
        </a:p>
      </dgm:t>
    </dgm:pt>
    <dgm:pt modelId="{CCCD624A-66DF-4260-9A37-E6D459344D06}" type="parTrans" cxnId="{FC21E670-1A16-4039-B185-2004B6ED9902}">
      <dgm:prSet/>
      <dgm:spPr/>
      <dgm:t>
        <a:bodyPr/>
        <a:lstStyle/>
        <a:p>
          <a:endParaRPr lang="en-US"/>
        </a:p>
      </dgm:t>
    </dgm:pt>
    <dgm:pt modelId="{40F42CD8-779C-48CF-B5AA-B30717B2BFA5}" type="sibTrans" cxnId="{FC21E670-1A16-4039-B185-2004B6ED9902}">
      <dgm:prSet/>
      <dgm:spPr/>
      <dgm:t>
        <a:bodyPr/>
        <a:lstStyle/>
        <a:p>
          <a:endParaRPr lang="en-US"/>
        </a:p>
      </dgm:t>
    </dgm:pt>
    <dgm:pt modelId="{2865C62A-BAF5-42AA-9665-6815C5EB8330}">
      <dgm:prSet/>
      <dgm:spPr/>
      <dgm:t>
        <a:bodyPr/>
        <a:lstStyle/>
        <a:p>
          <a:r>
            <a:rPr lang="en-US"/>
            <a:t>Marta: Exactly. (78)</a:t>
          </a:r>
        </a:p>
      </dgm:t>
    </dgm:pt>
    <dgm:pt modelId="{5FD0EC9D-1944-4EF1-B065-975324D1BB82}" type="parTrans" cxnId="{DA44E39D-78BB-4290-A120-9519B579D443}">
      <dgm:prSet/>
      <dgm:spPr/>
      <dgm:t>
        <a:bodyPr/>
        <a:lstStyle/>
        <a:p>
          <a:endParaRPr lang="en-US"/>
        </a:p>
      </dgm:t>
    </dgm:pt>
    <dgm:pt modelId="{E45CBA69-CCA3-49D8-BFAC-03D5D816D690}" type="sibTrans" cxnId="{DA44E39D-78BB-4290-A120-9519B579D443}">
      <dgm:prSet/>
      <dgm:spPr/>
      <dgm:t>
        <a:bodyPr/>
        <a:lstStyle/>
        <a:p>
          <a:endParaRPr lang="en-US"/>
        </a:p>
      </dgm:t>
    </dgm:pt>
    <dgm:pt modelId="{9AD587A7-29B6-7141-87F7-38E6749E70FE}" type="pres">
      <dgm:prSet presAssocID="{422C6FC9-C427-47B6-908D-DB960494F92C}" presName="linear" presStyleCnt="0">
        <dgm:presLayoutVars>
          <dgm:animLvl val="lvl"/>
          <dgm:resizeHandles val="exact"/>
        </dgm:presLayoutVars>
      </dgm:prSet>
      <dgm:spPr/>
    </dgm:pt>
    <dgm:pt modelId="{8FB17085-0E40-A149-89AA-643061C2B925}" type="pres">
      <dgm:prSet presAssocID="{5C112384-8507-45DA-B539-56D3C2B96A71}" presName="parentText" presStyleLbl="node1" presStyleIdx="0" presStyleCnt="6">
        <dgm:presLayoutVars>
          <dgm:chMax val="0"/>
          <dgm:bulletEnabled val="1"/>
        </dgm:presLayoutVars>
      </dgm:prSet>
      <dgm:spPr/>
    </dgm:pt>
    <dgm:pt modelId="{4FC7C084-63D3-954E-B43D-604C7659D86E}" type="pres">
      <dgm:prSet presAssocID="{BE473FCE-6E5B-49F8-AF97-49A08F244146}" presName="spacer" presStyleCnt="0"/>
      <dgm:spPr/>
    </dgm:pt>
    <dgm:pt modelId="{604A1F99-2673-0D4E-B62A-4FCDDE887432}" type="pres">
      <dgm:prSet presAssocID="{65C6C6E1-C55E-49A4-9C7A-4B3CBA913057}" presName="parentText" presStyleLbl="node1" presStyleIdx="1" presStyleCnt="6">
        <dgm:presLayoutVars>
          <dgm:chMax val="0"/>
          <dgm:bulletEnabled val="1"/>
        </dgm:presLayoutVars>
      </dgm:prSet>
      <dgm:spPr/>
    </dgm:pt>
    <dgm:pt modelId="{FB55EB44-614D-354B-9E1D-5D858EDC4658}" type="pres">
      <dgm:prSet presAssocID="{78B76B01-05F3-40D3-B115-C9B4B48D5162}" presName="spacer" presStyleCnt="0"/>
      <dgm:spPr/>
    </dgm:pt>
    <dgm:pt modelId="{08BCB09E-4685-AD41-BD3C-24A4675E4F77}" type="pres">
      <dgm:prSet presAssocID="{2B3E421F-B073-4A09-8CB8-120BCA1D2EC5}" presName="parentText" presStyleLbl="node1" presStyleIdx="2" presStyleCnt="6">
        <dgm:presLayoutVars>
          <dgm:chMax val="0"/>
          <dgm:bulletEnabled val="1"/>
        </dgm:presLayoutVars>
      </dgm:prSet>
      <dgm:spPr/>
    </dgm:pt>
    <dgm:pt modelId="{89A6971B-AA73-024A-BC5E-59C27F63BEF0}" type="pres">
      <dgm:prSet presAssocID="{11693CF1-79CC-4907-96C8-50F6A6A2A864}" presName="spacer" presStyleCnt="0"/>
      <dgm:spPr/>
    </dgm:pt>
    <dgm:pt modelId="{E9FC0430-F032-D341-9F13-F8624E326BE2}" type="pres">
      <dgm:prSet presAssocID="{264106D5-37B7-4C1C-A1C1-E7EEB5F3D1D4}" presName="parentText" presStyleLbl="node1" presStyleIdx="3" presStyleCnt="6">
        <dgm:presLayoutVars>
          <dgm:chMax val="0"/>
          <dgm:bulletEnabled val="1"/>
        </dgm:presLayoutVars>
      </dgm:prSet>
      <dgm:spPr/>
    </dgm:pt>
    <dgm:pt modelId="{9279F461-1C03-2B40-8123-DBFDC6C88687}" type="pres">
      <dgm:prSet presAssocID="{E3977F82-C06E-43D9-8B91-7E04415963EC}" presName="spacer" presStyleCnt="0"/>
      <dgm:spPr/>
    </dgm:pt>
    <dgm:pt modelId="{4A7E45F1-8744-FC46-9DC6-9DAA4D1B64DF}" type="pres">
      <dgm:prSet presAssocID="{F8657CC6-494B-4DCE-9EC0-9F784AA3A105}" presName="parentText" presStyleLbl="node1" presStyleIdx="4" presStyleCnt="6">
        <dgm:presLayoutVars>
          <dgm:chMax val="0"/>
          <dgm:bulletEnabled val="1"/>
        </dgm:presLayoutVars>
      </dgm:prSet>
      <dgm:spPr/>
    </dgm:pt>
    <dgm:pt modelId="{63A61376-AD5E-0044-AA1F-2E37CA300C70}" type="pres">
      <dgm:prSet presAssocID="{40F42CD8-779C-48CF-B5AA-B30717B2BFA5}" presName="spacer" presStyleCnt="0"/>
      <dgm:spPr/>
    </dgm:pt>
    <dgm:pt modelId="{2E30BED7-442C-7C4B-B5AB-7137E5BA65D3}" type="pres">
      <dgm:prSet presAssocID="{2865C62A-BAF5-42AA-9665-6815C5EB8330}" presName="parentText" presStyleLbl="node1" presStyleIdx="5" presStyleCnt="6">
        <dgm:presLayoutVars>
          <dgm:chMax val="0"/>
          <dgm:bulletEnabled val="1"/>
        </dgm:presLayoutVars>
      </dgm:prSet>
      <dgm:spPr/>
    </dgm:pt>
  </dgm:ptLst>
  <dgm:cxnLst>
    <dgm:cxn modelId="{02DD801A-F6E6-4A67-B25A-7C6906ACD8DF}" srcId="{422C6FC9-C427-47B6-908D-DB960494F92C}" destId="{65C6C6E1-C55E-49A4-9C7A-4B3CBA913057}" srcOrd="1" destOrd="0" parTransId="{8DBA9503-85E0-4618-B31D-5AB1917E08E4}" sibTransId="{78B76B01-05F3-40D3-B115-C9B4B48D5162}"/>
    <dgm:cxn modelId="{1DEA1D33-E312-2646-9677-F8331DB60041}" type="presOf" srcId="{422C6FC9-C427-47B6-908D-DB960494F92C}" destId="{9AD587A7-29B6-7141-87F7-38E6749E70FE}" srcOrd="0" destOrd="0" presId="urn:microsoft.com/office/officeart/2005/8/layout/vList2"/>
    <dgm:cxn modelId="{D7475B4A-15BA-5748-B58B-C424563D697D}" type="presOf" srcId="{F8657CC6-494B-4DCE-9EC0-9F784AA3A105}" destId="{4A7E45F1-8744-FC46-9DC6-9DAA4D1B64DF}" srcOrd="0" destOrd="0" presId="urn:microsoft.com/office/officeart/2005/8/layout/vList2"/>
    <dgm:cxn modelId="{7A6BFE51-DFF5-2B49-A269-DCBED174F9DE}" type="presOf" srcId="{264106D5-37B7-4C1C-A1C1-E7EEB5F3D1D4}" destId="{E9FC0430-F032-D341-9F13-F8624E326BE2}" srcOrd="0" destOrd="0" presId="urn:microsoft.com/office/officeart/2005/8/layout/vList2"/>
    <dgm:cxn modelId="{8A551054-08A3-594F-9542-39FDBA00EDB1}" type="presOf" srcId="{65C6C6E1-C55E-49A4-9C7A-4B3CBA913057}" destId="{604A1F99-2673-0D4E-B62A-4FCDDE887432}" srcOrd="0" destOrd="0" presId="urn:microsoft.com/office/officeart/2005/8/layout/vList2"/>
    <dgm:cxn modelId="{FC21E670-1A16-4039-B185-2004B6ED9902}" srcId="{422C6FC9-C427-47B6-908D-DB960494F92C}" destId="{F8657CC6-494B-4DCE-9EC0-9F784AA3A105}" srcOrd="4" destOrd="0" parTransId="{CCCD624A-66DF-4260-9A37-E6D459344D06}" sibTransId="{40F42CD8-779C-48CF-B5AA-B30717B2BFA5}"/>
    <dgm:cxn modelId="{87A85D72-A132-427F-99C0-2DAC369AC4FD}" srcId="{422C6FC9-C427-47B6-908D-DB960494F92C}" destId="{264106D5-37B7-4C1C-A1C1-E7EEB5F3D1D4}" srcOrd="3" destOrd="0" parTransId="{2029B6D7-69FD-402F-9470-56387381EA93}" sibTransId="{E3977F82-C06E-43D9-8B91-7E04415963EC}"/>
    <dgm:cxn modelId="{37DA328E-8CAD-4C08-9C9C-214B160372B6}" srcId="{422C6FC9-C427-47B6-908D-DB960494F92C}" destId="{5C112384-8507-45DA-B539-56D3C2B96A71}" srcOrd="0" destOrd="0" parTransId="{2E325E1D-D0CB-4214-90B0-322B6C117A2B}" sibTransId="{BE473FCE-6E5B-49F8-AF97-49A08F244146}"/>
    <dgm:cxn modelId="{DA44E39D-78BB-4290-A120-9519B579D443}" srcId="{422C6FC9-C427-47B6-908D-DB960494F92C}" destId="{2865C62A-BAF5-42AA-9665-6815C5EB8330}" srcOrd="5" destOrd="0" parTransId="{5FD0EC9D-1944-4EF1-B065-975324D1BB82}" sibTransId="{E45CBA69-CCA3-49D8-BFAC-03D5D816D690}"/>
    <dgm:cxn modelId="{59DB30C8-9C97-094D-8F31-A884496A2251}" type="presOf" srcId="{5C112384-8507-45DA-B539-56D3C2B96A71}" destId="{8FB17085-0E40-A149-89AA-643061C2B925}" srcOrd="0" destOrd="0" presId="urn:microsoft.com/office/officeart/2005/8/layout/vList2"/>
    <dgm:cxn modelId="{900B97DD-5B05-48F3-B718-1DEA36FA1CCB}" srcId="{422C6FC9-C427-47B6-908D-DB960494F92C}" destId="{2B3E421F-B073-4A09-8CB8-120BCA1D2EC5}" srcOrd="2" destOrd="0" parTransId="{D5517C6A-F069-4400-8087-12B7F55A95D4}" sibTransId="{11693CF1-79CC-4907-96C8-50F6A6A2A864}"/>
    <dgm:cxn modelId="{E474DEEE-400C-8948-A214-29C4F2C2AF42}" type="presOf" srcId="{2865C62A-BAF5-42AA-9665-6815C5EB8330}" destId="{2E30BED7-442C-7C4B-B5AB-7137E5BA65D3}" srcOrd="0" destOrd="0" presId="urn:microsoft.com/office/officeart/2005/8/layout/vList2"/>
    <dgm:cxn modelId="{104AE5F8-5B04-B44A-8103-99D7A9AD850F}" type="presOf" srcId="{2B3E421F-B073-4A09-8CB8-120BCA1D2EC5}" destId="{08BCB09E-4685-AD41-BD3C-24A4675E4F77}" srcOrd="0" destOrd="0" presId="urn:microsoft.com/office/officeart/2005/8/layout/vList2"/>
    <dgm:cxn modelId="{4C06FBBD-43BB-AD45-BEC3-1CDC10BF2B92}" type="presParOf" srcId="{9AD587A7-29B6-7141-87F7-38E6749E70FE}" destId="{8FB17085-0E40-A149-89AA-643061C2B925}" srcOrd="0" destOrd="0" presId="urn:microsoft.com/office/officeart/2005/8/layout/vList2"/>
    <dgm:cxn modelId="{005D85D6-6413-0147-9775-61F8E3C37330}" type="presParOf" srcId="{9AD587A7-29B6-7141-87F7-38E6749E70FE}" destId="{4FC7C084-63D3-954E-B43D-604C7659D86E}" srcOrd="1" destOrd="0" presId="urn:microsoft.com/office/officeart/2005/8/layout/vList2"/>
    <dgm:cxn modelId="{8953B26D-F38C-0D41-92E0-941E81F4A5E4}" type="presParOf" srcId="{9AD587A7-29B6-7141-87F7-38E6749E70FE}" destId="{604A1F99-2673-0D4E-B62A-4FCDDE887432}" srcOrd="2" destOrd="0" presId="urn:microsoft.com/office/officeart/2005/8/layout/vList2"/>
    <dgm:cxn modelId="{FD729CC8-57E7-4143-B18C-745B4C7ED21F}" type="presParOf" srcId="{9AD587A7-29B6-7141-87F7-38E6749E70FE}" destId="{FB55EB44-614D-354B-9E1D-5D858EDC4658}" srcOrd="3" destOrd="0" presId="urn:microsoft.com/office/officeart/2005/8/layout/vList2"/>
    <dgm:cxn modelId="{75300390-81E4-8A4B-90CF-7E41D2491291}" type="presParOf" srcId="{9AD587A7-29B6-7141-87F7-38E6749E70FE}" destId="{08BCB09E-4685-AD41-BD3C-24A4675E4F77}" srcOrd="4" destOrd="0" presId="urn:microsoft.com/office/officeart/2005/8/layout/vList2"/>
    <dgm:cxn modelId="{190EF935-225D-2545-8FC9-DAFF9B433BB0}" type="presParOf" srcId="{9AD587A7-29B6-7141-87F7-38E6749E70FE}" destId="{89A6971B-AA73-024A-BC5E-59C27F63BEF0}" srcOrd="5" destOrd="0" presId="urn:microsoft.com/office/officeart/2005/8/layout/vList2"/>
    <dgm:cxn modelId="{1EDCFA34-5B19-6D48-8E0F-29CE0D4CE95F}" type="presParOf" srcId="{9AD587A7-29B6-7141-87F7-38E6749E70FE}" destId="{E9FC0430-F032-D341-9F13-F8624E326BE2}" srcOrd="6" destOrd="0" presId="urn:microsoft.com/office/officeart/2005/8/layout/vList2"/>
    <dgm:cxn modelId="{EE7E12E9-7221-D94B-AFD5-944154C05642}" type="presParOf" srcId="{9AD587A7-29B6-7141-87F7-38E6749E70FE}" destId="{9279F461-1C03-2B40-8123-DBFDC6C88687}" srcOrd="7" destOrd="0" presId="urn:microsoft.com/office/officeart/2005/8/layout/vList2"/>
    <dgm:cxn modelId="{AB041132-AE06-A64E-B41D-86ED37414E8E}" type="presParOf" srcId="{9AD587A7-29B6-7141-87F7-38E6749E70FE}" destId="{4A7E45F1-8744-FC46-9DC6-9DAA4D1B64DF}" srcOrd="8" destOrd="0" presId="urn:microsoft.com/office/officeart/2005/8/layout/vList2"/>
    <dgm:cxn modelId="{2E922714-0EC3-FA47-8ECC-29C033CB46A3}" type="presParOf" srcId="{9AD587A7-29B6-7141-87F7-38E6749E70FE}" destId="{63A61376-AD5E-0044-AA1F-2E37CA300C70}" srcOrd="9" destOrd="0" presId="urn:microsoft.com/office/officeart/2005/8/layout/vList2"/>
    <dgm:cxn modelId="{EC7853AD-9EA3-884A-9454-FF0F8AD5ECCA}" type="presParOf" srcId="{9AD587A7-29B6-7141-87F7-38E6749E70FE}" destId="{2E30BED7-442C-7C4B-B5AB-7137E5BA65D3}"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B17085-0E40-A149-89AA-643061C2B925}">
      <dsp:nvSpPr>
        <dsp:cNvPr id="0" name=""/>
        <dsp:cNvSpPr/>
      </dsp:nvSpPr>
      <dsp:spPr>
        <a:xfrm>
          <a:off x="0" y="18624"/>
          <a:ext cx="6373813" cy="9009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Charlie: Well, actually—you don’t ever feel that your life is in some ways wasted here?</a:t>
          </a:r>
        </a:p>
      </dsp:txBody>
      <dsp:txXfrm>
        <a:off x="43978" y="62602"/>
        <a:ext cx="6285857" cy="812944"/>
      </dsp:txXfrm>
    </dsp:sp>
    <dsp:sp modelId="{604A1F99-2673-0D4E-B62A-4FCDDE887432}">
      <dsp:nvSpPr>
        <dsp:cNvPr id="0" name=""/>
        <dsp:cNvSpPr/>
      </dsp:nvSpPr>
      <dsp:spPr>
        <a:xfrm>
          <a:off x="0" y="982884"/>
          <a:ext cx="6373813" cy="900900"/>
        </a:xfrm>
        <a:prstGeom prst="roundRect">
          <a:avLst/>
        </a:prstGeom>
        <a:solidFill>
          <a:schemeClr val="accent5">
            <a:hueOff val="-296726"/>
            <a:satOff val="2181"/>
            <a:lumOff val="-5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Marta: Wasted--?!</a:t>
          </a:r>
        </a:p>
      </dsp:txBody>
      <dsp:txXfrm>
        <a:off x="43978" y="1026862"/>
        <a:ext cx="6285857" cy="812944"/>
      </dsp:txXfrm>
    </dsp:sp>
    <dsp:sp modelId="{08BCB09E-4685-AD41-BD3C-24A4675E4F77}">
      <dsp:nvSpPr>
        <dsp:cNvPr id="0" name=""/>
        <dsp:cNvSpPr/>
      </dsp:nvSpPr>
      <dsp:spPr>
        <a:xfrm>
          <a:off x="0" y="1947144"/>
          <a:ext cx="6373813" cy="900900"/>
        </a:xfrm>
        <a:prstGeom prst="roundRect">
          <a:avLst/>
        </a:prstGeom>
        <a:solidFill>
          <a:schemeClr val="accent5">
            <a:hueOff val="-593453"/>
            <a:satOff val="4362"/>
            <a:lumOff val="-10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Charlie: Well, as far as I can see, this place isn’t exactly exploding with appreciation.</a:t>
          </a:r>
        </a:p>
      </dsp:txBody>
      <dsp:txXfrm>
        <a:off x="43978" y="1991122"/>
        <a:ext cx="6285857" cy="812944"/>
      </dsp:txXfrm>
    </dsp:sp>
    <dsp:sp modelId="{E9FC0430-F032-D341-9F13-F8624E326BE2}">
      <dsp:nvSpPr>
        <dsp:cNvPr id="0" name=""/>
        <dsp:cNvSpPr/>
      </dsp:nvSpPr>
      <dsp:spPr>
        <a:xfrm>
          <a:off x="0" y="2911405"/>
          <a:ext cx="6373813" cy="900900"/>
        </a:xfrm>
        <a:prstGeom prst="roundRect">
          <a:avLst/>
        </a:prstGeom>
        <a:solidFill>
          <a:schemeClr val="accent5">
            <a:hueOff val="-890179"/>
            <a:satOff val="6542"/>
            <a:lumOff val="-16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Marta: I can only give you a professional answer.</a:t>
          </a:r>
        </a:p>
      </dsp:txBody>
      <dsp:txXfrm>
        <a:off x="43978" y="2955383"/>
        <a:ext cx="6285857" cy="812944"/>
      </dsp:txXfrm>
    </dsp:sp>
    <dsp:sp modelId="{4A7E45F1-8744-FC46-9DC6-9DAA4D1B64DF}">
      <dsp:nvSpPr>
        <dsp:cNvPr id="0" name=""/>
        <dsp:cNvSpPr/>
      </dsp:nvSpPr>
      <dsp:spPr>
        <a:xfrm>
          <a:off x="0" y="3875665"/>
          <a:ext cx="6373813" cy="900900"/>
        </a:xfrm>
        <a:prstGeom prst="roundRect">
          <a:avLst/>
        </a:prstGeom>
        <a:solidFill>
          <a:schemeClr val="accent5">
            <a:hueOff val="-1186906"/>
            <a:satOff val="8723"/>
            <a:lumOff val="-21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Charlie: And the professional answer is, of course, that you didn’t come here to be appreciated.</a:t>
          </a:r>
        </a:p>
      </dsp:txBody>
      <dsp:txXfrm>
        <a:off x="43978" y="3919643"/>
        <a:ext cx="6285857" cy="812944"/>
      </dsp:txXfrm>
    </dsp:sp>
    <dsp:sp modelId="{2E30BED7-442C-7C4B-B5AB-7137E5BA65D3}">
      <dsp:nvSpPr>
        <dsp:cNvPr id="0" name=""/>
        <dsp:cNvSpPr/>
      </dsp:nvSpPr>
      <dsp:spPr>
        <a:xfrm>
          <a:off x="0" y="4839925"/>
          <a:ext cx="6373813" cy="900900"/>
        </a:xfrm>
        <a:prstGeom prst="roundRect">
          <a:avLst/>
        </a:prstGeom>
        <a:solidFill>
          <a:schemeClr val="accent5">
            <a:hueOff val="-1483632"/>
            <a:satOff val="10904"/>
            <a:lumOff val="-274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Marta: Exactly. (78)</a:t>
          </a:r>
        </a:p>
      </dsp:txBody>
      <dsp:txXfrm>
        <a:off x="43978" y="4883903"/>
        <a:ext cx="6285857" cy="81294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Monday, September 7, 2020</a:t>
            </a:fld>
            <a:endParaRPr lang="en-US"/>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767456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Monday, September 7, 2020</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700353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Monday, September 7, 2020</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87774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Monday, September 7, 2020</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54446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Monday, September 7, 2020</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821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Monday, September 7, 2020</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977615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Monday, September 7, 2020</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695173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Monday, September 7, 2020</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479406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Monday, September 7, 2020</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709403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Monday, September 7, 2020</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558453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Monday, September 7, 2020</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746746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fld id="{246CB39B-5F4C-4A7E-9BE3-AAFD45576D16}" type="datetime2">
              <a:rPr lang="en-US" smtClean="0"/>
              <a:t>Monday, September 7, 2020</a:t>
            </a:fld>
            <a:endParaRPr lang="en-US"/>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r>
              <a:rPr lang="en-US"/>
              <a:t>Sample Footer</a:t>
            </a:r>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9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133727855"/>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24" r:id="rId6"/>
    <p:sldLayoutId id="2147483719" r:id="rId7"/>
    <p:sldLayoutId id="2147483720" r:id="rId8"/>
    <p:sldLayoutId id="2147483721" r:id="rId9"/>
    <p:sldLayoutId id="2147483723" r:id="rId10"/>
    <p:sldLayoutId id="2147483722" r:id="rId11"/>
  </p:sldLayoutIdLs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0" name="Rectangle 61">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EE61B90-5EB5-DF48-8669-2D2E5702D4A6}"/>
              </a:ext>
            </a:extLst>
          </p:cNvPr>
          <p:cNvSpPr>
            <a:spLocks noGrp="1"/>
          </p:cNvSpPr>
          <p:nvPr>
            <p:ph type="ctrTitle"/>
          </p:nvPr>
        </p:nvSpPr>
        <p:spPr>
          <a:xfrm>
            <a:off x="550863" y="549275"/>
            <a:ext cx="5437187" cy="2986234"/>
          </a:xfrm>
        </p:spPr>
        <p:txBody>
          <a:bodyPr anchor="b">
            <a:normAutofit/>
          </a:bodyPr>
          <a:lstStyle/>
          <a:p>
            <a:pPr>
              <a:lnSpc>
                <a:spcPct val="90000"/>
              </a:lnSpc>
            </a:pPr>
            <a:r>
              <a:rPr lang="en-US" sz="5000" dirty="0">
                <a:latin typeface="Arial Rounded MT Bold" panose="020F0704030504030204" pitchFamily="34" charset="77"/>
              </a:rPr>
              <a:t>Humanitarianism and the Story of Racialized Inequities</a:t>
            </a:r>
          </a:p>
        </p:txBody>
      </p:sp>
      <p:sp>
        <p:nvSpPr>
          <p:cNvPr id="71" name="Oval 63">
            <a:extLst>
              <a:ext uri="{FF2B5EF4-FFF2-40B4-BE49-F238E27FC236}">
                <a16:creationId xmlns:a16="http://schemas.microsoft.com/office/drawing/2014/main" id="{BEBFBB3C-FA07-4A06-A8D8-D690F92A28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56000" y="501282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 name="Subtitle 2">
            <a:extLst>
              <a:ext uri="{FF2B5EF4-FFF2-40B4-BE49-F238E27FC236}">
                <a16:creationId xmlns:a16="http://schemas.microsoft.com/office/drawing/2014/main" id="{E449EB1D-CB3E-A747-A0A5-3DD7EE23F721}"/>
              </a:ext>
            </a:extLst>
          </p:cNvPr>
          <p:cNvSpPr>
            <a:spLocks noGrp="1"/>
          </p:cNvSpPr>
          <p:nvPr>
            <p:ph type="subTitle" idx="1"/>
          </p:nvPr>
        </p:nvSpPr>
        <p:spPr>
          <a:xfrm>
            <a:off x="550863" y="3827610"/>
            <a:ext cx="5437187" cy="2265216"/>
          </a:xfrm>
        </p:spPr>
        <p:txBody>
          <a:bodyPr>
            <a:normAutofit/>
          </a:bodyPr>
          <a:lstStyle/>
          <a:p>
            <a:r>
              <a:rPr lang="en-US" b="1" dirty="0">
                <a:solidFill>
                  <a:schemeClr val="tx1">
                    <a:alpha val="60000"/>
                  </a:schemeClr>
                </a:solidFill>
              </a:rPr>
              <a:t>“One cannot live with sighted eyes and feeling heart and not know and react to the miseries which afflict this world” (Lorraine Hansberry (1930-1965)</a:t>
            </a:r>
            <a:endParaRPr lang="en-US" dirty="0">
              <a:solidFill>
                <a:schemeClr val="tx1">
                  <a:alpha val="60000"/>
                </a:schemeClr>
              </a:solidFill>
            </a:endParaRPr>
          </a:p>
          <a:p>
            <a:endParaRPr lang="en-US" dirty="0">
              <a:solidFill>
                <a:schemeClr val="tx1">
                  <a:alpha val="60000"/>
                </a:schemeClr>
              </a:solidFill>
            </a:endParaRPr>
          </a:p>
        </p:txBody>
      </p:sp>
      <p:pic>
        <p:nvPicPr>
          <p:cNvPr id="15" name="Picture 3">
            <a:extLst>
              <a:ext uri="{FF2B5EF4-FFF2-40B4-BE49-F238E27FC236}">
                <a16:creationId xmlns:a16="http://schemas.microsoft.com/office/drawing/2014/main" id="{262DE463-2438-4595-B928-C32DD874DB04}"/>
              </a:ext>
            </a:extLst>
          </p:cNvPr>
          <p:cNvPicPr>
            <a:picLocks noChangeAspect="1"/>
          </p:cNvPicPr>
          <p:nvPr/>
        </p:nvPicPr>
        <p:blipFill rotWithShape="1">
          <a:blip r:embed="rId2"/>
          <a:srcRect l="13319" r="22848"/>
          <a:stretch/>
        </p:blipFill>
        <p:spPr>
          <a:xfrm>
            <a:off x="6437786" y="549275"/>
            <a:ext cx="4969518" cy="5761037"/>
          </a:xfrm>
          <a:custGeom>
            <a:avLst/>
            <a:gdLst/>
            <a:ahLst/>
            <a:cxnLst/>
            <a:rect l="l" t="t" r="r" b="b"/>
            <a:pathLst>
              <a:path w="5437187" h="5761037">
                <a:moveTo>
                  <a:pt x="0" y="0"/>
                </a:moveTo>
                <a:lnTo>
                  <a:pt x="5437187" y="0"/>
                </a:lnTo>
                <a:lnTo>
                  <a:pt x="5437187" y="5761037"/>
                </a:lnTo>
                <a:lnTo>
                  <a:pt x="0" y="5761037"/>
                </a:lnTo>
                <a:close/>
              </a:path>
            </a:pathLst>
          </a:custGeom>
        </p:spPr>
      </p:pic>
    </p:spTree>
    <p:extLst>
      <p:ext uri="{BB962C8B-B14F-4D97-AF65-F5344CB8AC3E}">
        <p14:creationId xmlns:p14="http://schemas.microsoft.com/office/powerpoint/2010/main" val="39136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09C12-7D48-D14D-856E-90F855CDF6CD}"/>
              </a:ext>
            </a:extLst>
          </p:cNvPr>
          <p:cNvSpPr>
            <a:spLocks noGrp="1"/>
          </p:cNvSpPr>
          <p:nvPr>
            <p:ph type="title"/>
          </p:nvPr>
        </p:nvSpPr>
        <p:spPr/>
        <p:txBody>
          <a:bodyPr>
            <a:normAutofit/>
          </a:bodyPr>
          <a:lstStyle/>
          <a:p>
            <a:r>
              <a:rPr lang="en-US" sz="5400" dirty="0">
                <a:solidFill>
                  <a:srgbClr val="0070C0"/>
                </a:solidFill>
                <a:latin typeface="Aldhabi" pitchFamily="2" charset="-78"/>
                <a:ea typeface="Krungthep" panose="02000400000000000000" pitchFamily="2" charset="-34"/>
                <a:cs typeface="Aldhabi" pitchFamily="2" charset="-78"/>
              </a:rPr>
              <a:t>Humanitarianism and Radical 1960s Politics</a:t>
            </a:r>
          </a:p>
        </p:txBody>
      </p:sp>
      <p:sp>
        <p:nvSpPr>
          <p:cNvPr id="3" name="Content Placeholder 2">
            <a:extLst>
              <a:ext uri="{FF2B5EF4-FFF2-40B4-BE49-F238E27FC236}">
                <a16:creationId xmlns:a16="http://schemas.microsoft.com/office/drawing/2014/main" id="{0B2E291E-B9C0-C345-AD65-23D371B791B9}"/>
              </a:ext>
            </a:extLst>
          </p:cNvPr>
          <p:cNvSpPr>
            <a:spLocks noGrp="1"/>
          </p:cNvSpPr>
          <p:nvPr>
            <p:ph idx="1"/>
          </p:nvPr>
        </p:nvSpPr>
        <p:spPr/>
        <p:txBody>
          <a:bodyPr/>
          <a:lstStyle/>
          <a:p>
            <a:r>
              <a:rPr lang="en-US" b="1" dirty="0"/>
              <a:t>On the contrary, the field of humanitarian response to emergencies entered a phase of dramatic growth amid the waning of 1960s era protest politics. Many of the early protagonists were activists from the left who grew disillusioned with more conventional programs for political and economic change. Humanitarianism was in a sense a way to retain the emotional urgency of the 1960s politics, but in a form not dependent on any political party, movement or state. The theme of witness drawn from Catholicism and previous charity work was helpful in this regard. Humanitarianism was could bear witness against evil and expressed solidarity with those who suffered without a broader analysis of causes or program for political-economic change.  (</a:t>
            </a:r>
            <a:br>
              <a:rPr lang="en-US" b="1" dirty="0"/>
            </a:br>
            <a:r>
              <a:rPr lang="en-US" b="1" dirty="0"/>
              <a:t>(Calhoun 2010 49)</a:t>
            </a:r>
          </a:p>
        </p:txBody>
      </p:sp>
    </p:spTree>
    <p:extLst>
      <p:ext uri="{BB962C8B-B14F-4D97-AF65-F5344CB8AC3E}">
        <p14:creationId xmlns:p14="http://schemas.microsoft.com/office/powerpoint/2010/main" val="670494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DBE0D-712E-1D48-9AB4-AC7AC973FABA}"/>
              </a:ext>
            </a:extLst>
          </p:cNvPr>
          <p:cNvSpPr>
            <a:spLocks noGrp="1"/>
          </p:cNvSpPr>
          <p:nvPr>
            <p:ph type="title"/>
          </p:nvPr>
        </p:nvSpPr>
        <p:spPr/>
        <p:txBody>
          <a:bodyPr>
            <a:normAutofit fontScale="90000"/>
          </a:bodyPr>
          <a:lstStyle/>
          <a:p>
            <a:r>
              <a:rPr lang="en-US" b="1" dirty="0">
                <a:latin typeface="+mn-lt"/>
                <a:cs typeface="Aharoni" panose="02010803020104030203" pitchFamily="2" charset="-79"/>
              </a:rPr>
              <a:t>Legacies of the 1960s revolutionary fervor, missionary as witnesses: Marta</a:t>
            </a:r>
            <a:br>
              <a:rPr lang="en-US" dirty="0"/>
            </a:br>
            <a:endParaRPr lang="en-US" dirty="0"/>
          </a:p>
        </p:txBody>
      </p:sp>
      <p:sp>
        <p:nvSpPr>
          <p:cNvPr id="3" name="Content Placeholder 2">
            <a:extLst>
              <a:ext uri="{FF2B5EF4-FFF2-40B4-BE49-F238E27FC236}">
                <a16:creationId xmlns:a16="http://schemas.microsoft.com/office/drawing/2014/main" id="{B6D9FDDE-4D1C-7541-BFD3-59A5910944A3}"/>
              </a:ext>
            </a:extLst>
          </p:cNvPr>
          <p:cNvSpPr>
            <a:spLocks noGrp="1"/>
          </p:cNvSpPr>
          <p:nvPr>
            <p:ph idx="1"/>
          </p:nvPr>
        </p:nvSpPr>
        <p:spPr/>
        <p:txBody>
          <a:bodyPr/>
          <a:lstStyle/>
          <a:p>
            <a:pPr algn="just"/>
            <a:r>
              <a:rPr lang="en-US" sz="3200" dirty="0"/>
              <a:t>Marta’s father: “For my father—in those times—medicine wasn’t enough. And Papa took those stubby, miraculous hands of his to Spain—and died there, fighting Franco. I was twelve years old” (82)</a:t>
            </a:r>
          </a:p>
          <a:p>
            <a:pPr algn="just"/>
            <a:r>
              <a:rPr lang="en-US" sz="3200" dirty="0"/>
              <a:t>“Years later, when I’d finished my residency, I heard about the Reverend, and just packed up and came” (82)</a:t>
            </a:r>
          </a:p>
          <a:p>
            <a:endParaRPr lang="en-US" dirty="0"/>
          </a:p>
        </p:txBody>
      </p:sp>
    </p:spTree>
    <p:extLst>
      <p:ext uri="{BB962C8B-B14F-4D97-AF65-F5344CB8AC3E}">
        <p14:creationId xmlns:p14="http://schemas.microsoft.com/office/powerpoint/2010/main" val="84371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E2BA3-7E10-764B-84E5-53A69A4EDD50}"/>
              </a:ext>
            </a:extLst>
          </p:cNvPr>
          <p:cNvSpPr>
            <a:spLocks noGrp="1"/>
          </p:cNvSpPr>
          <p:nvPr>
            <p:ph type="title"/>
          </p:nvPr>
        </p:nvSpPr>
        <p:spPr/>
        <p:txBody>
          <a:bodyPr/>
          <a:lstStyle/>
          <a:p>
            <a:r>
              <a:rPr lang="en-US" dirty="0"/>
              <a:t>Colonialism and The Church</a:t>
            </a:r>
          </a:p>
        </p:txBody>
      </p:sp>
      <p:sp>
        <p:nvSpPr>
          <p:cNvPr id="3" name="Content Placeholder 2">
            <a:extLst>
              <a:ext uri="{FF2B5EF4-FFF2-40B4-BE49-F238E27FC236}">
                <a16:creationId xmlns:a16="http://schemas.microsoft.com/office/drawing/2014/main" id="{686DB5CB-3763-BE40-8C38-5D246EF012BA}"/>
              </a:ext>
            </a:extLst>
          </p:cNvPr>
          <p:cNvSpPr>
            <a:spLocks noGrp="1"/>
          </p:cNvSpPr>
          <p:nvPr>
            <p:ph idx="1"/>
          </p:nvPr>
        </p:nvSpPr>
        <p:spPr/>
        <p:txBody>
          <a:bodyPr>
            <a:normAutofit fontScale="77500" lnSpcReduction="20000"/>
          </a:bodyPr>
          <a:lstStyle/>
          <a:p>
            <a:r>
              <a:rPr lang="en-US" dirty="0"/>
              <a:t>61: “marketplace of Empire” : </a:t>
            </a:r>
          </a:p>
          <a:p>
            <a:r>
              <a:rPr lang="en-US" b="1" dirty="0"/>
              <a:t>“the universal damnation of imperialism” (73)</a:t>
            </a:r>
            <a:endParaRPr lang="en-US" dirty="0"/>
          </a:p>
          <a:p>
            <a:r>
              <a:rPr lang="en-US" dirty="0"/>
              <a:t>“dedication of those who came here” (78)</a:t>
            </a:r>
          </a:p>
          <a:p>
            <a:r>
              <a:rPr lang="en-US" dirty="0"/>
              <a:t>Sacrifice (78)—missionaries</a:t>
            </a:r>
          </a:p>
          <a:p>
            <a:r>
              <a:rPr lang="en-US" dirty="0"/>
              <a:t>“harmless old missionaries” (96)</a:t>
            </a:r>
          </a:p>
          <a:p>
            <a:r>
              <a:rPr lang="en-US" dirty="0"/>
              <a:t>“they are part of it”</a:t>
            </a:r>
          </a:p>
          <a:p>
            <a:r>
              <a:rPr lang="en-US" dirty="0"/>
              <a:t>“the conscience of imperialism is irrelevant” (78) (humanitarianism as the conscience of imperialism is irrelevant?)</a:t>
            </a:r>
          </a:p>
          <a:p>
            <a:r>
              <a:rPr lang="en-US" dirty="0"/>
              <a:t>the church and colonial oppression, a “cult which kept the watchfires of our oppressors for three centuries” (61-62)—</a:t>
            </a:r>
          </a:p>
          <a:p>
            <a:r>
              <a:rPr lang="en-US" dirty="0"/>
              <a:t>“the priests of the temple of complicity” (63).</a:t>
            </a:r>
          </a:p>
          <a:p>
            <a:endParaRPr lang="en-US" dirty="0"/>
          </a:p>
        </p:txBody>
      </p:sp>
    </p:spTree>
    <p:extLst>
      <p:ext uri="{BB962C8B-B14F-4D97-AF65-F5344CB8AC3E}">
        <p14:creationId xmlns:p14="http://schemas.microsoft.com/office/powerpoint/2010/main" val="2476827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EC556-19B8-1B4D-977C-AF205D061941}"/>
              </a:ext>
            </a:extLst>
          </p:cNvPr>
          <p:cNvSpPr>
            <a:spLocks noGrp="1"/>
          </p:cNvSpPr>
          <p:nvPr>
            <p:ph type="title"/>
          </p:nvPr>
        </p:nvSpPr>
        <p:spPr/>
        <p:txBody>
          <a:bodyPr>
            <a:normAutofit fontScale="90000"/>
          </a:bodyPr>
          <a:lstStyle/>
          <a:p>
            <a:r>
              <a:rPr lang="en-US" dirty="0" err="1"/>
              <a:t>Tshembe</a:t>
            </a:r>
            <a:r>
              <a:rPr lang="en-US" dirty="0"/>
              <a:t>: </a:t>
            </a:r>
            <a:r>
              <a:rPr lang="en-US" b="1" dirty="0"/>
              <a:t>those great gashes have everything to do with this Mission</a:t>
            </a:r>
            <a:br>
              <a:rPr lang="en-US" dirty="0"/>
            </a:br>
            <a:endParaRPr lang="en-US" dirty="0"/>
          </a:p>
        </p:txBody>
      </p:sp>
      <p:sp>
        <p:nvSpPr>
          <p:cNvPr id="3" name="Content Placeholder 2">
            <a:extLst>
              <a:ext uri="{FF2B5EF4-FFF2-40B4-BE49-F238E27FC236}">
                <a16:creationId xmlns:a16="http://schemas.microsoft.com/office/drawing/2014/main" id="{81FE6031-D6D6-834A-867A-7361629BE5D6}"/>
              </a:ext>
            </a:extLst>
          </p:cNvPr>
          <p:cNvSpPr>
            <a:spLocks noGrp="1"/>
          </p:cNvSpPr>
          <p:nvPr>
            <p:ph idx="1"/>
          </p:nvPr>
        </p:nvSpPr>
        <p:spPr/>
        <p:txBody>
          <a:bodyPr/>
          <a:lstStyle/>
          <a:p>
            <a:r>
              <a:rPr lang="en-US" dirty="0"/>
              <a:t>“Mr. Morris. I am touched, truly. But tell, when you passed through Zatembe, did you just happen to see the hills there and the scars in them? The great gashes from whence came the silver, gold, diamonds, cobalt, tungsten? Then answer me this: are there scars in the hills of Twin Forks Junction—cut by strangers? well, that, you see, is the difference, we know you are, and we have known it for a long time! I like your glistening eyes, dear man, and your dream of bridges, but the fact is that those great gashes have everything to do with this Mission—and the other part virtually nothing!” (78)</a:t>
            </a:r>
          </a:p>
          <a:p>
            <a:endParaRPr lang="en-US" dirty="0"/>
          </a:p>
        </p:txBody>
      </p:sp>
    </p:spTree>
    <p:extLst>
      <p:ext uri="{BB962C8B-B14F-4D97-AF65-F5344CB8AC3E}">
        <p14:creationId xmlns:p14="http://schemas.microsoft.com/office/powerpoint/2010/main" val="2651909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BDC1D41-A7C5-BF4F-B223-501B5CE3BEBA}"/>
              </a:ext>
            </a:extLst>
          </p:cNvPr>
          <p:cNvSpPr>
            <a:spLocks noGrp="1"/>
          </p:cNvSpPr>
          <p:nvPr>
            <p:ph type="title"/>
          </p:nvPr>
        </p:nvSpPr>
        <p:spPr>
          <a:xfrm>
            <a:off x="3359149" y="1520825"/>
            <a:ext cx="8281987" cy="1333057"/>
          </a:xfrm>
        </p:spPr>
        <p:txBody>
          <a:bodyPr wrap="square" anchor="t">
            <a:normAutofit/>
          </a:bodyPr>
          <a:lstStyle/>
          <a:p>
            <a:pPr>
              <a:lnSpc>
                <a:spcPct val="90000"/>
              </a:lnSpc>
            </a:pPr>
            <a:r>
              <a:rPr lang="en-US" sz="3000" dirty="0"/>
              <a:t>“Race—racism—is a device. No more. No less. It explains nothing at all” (Hansberry Les </a:t>
            </a:r>
            <a:r>
              <a:rPr lang="en-US" sz="3000" dirty="0" err="1"/>
              <a:t>Blancs</a:t>
            </a:r>
            <a:r>
              <a:rPr lang="en-US" sz="3000" dirty="0"/>
              <a:t> 92)</a:t>
            </a:r>
            <a:br>
              <a:rPr lang="en-US" sz="3000" dirty="0"/>
            </a:br>
            <a:endParaRPr lang="en-US" sz="3000" dirty="0"/>
          </a:p>
        </p:txBody>
      </p:sp>
      <p:sp>
        <p:nvSpPr>
          <p:cNvPr id="15"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B0D15D84-EBD5-C642-BA16-5728AB0EA3DA}"/>
              </a:ext>
            </a:extLst>
          </p:cNvPr>
          <p:cNvSpPr>
            <a:spLocks noGrp="1"/>
          </p:cNvSpPr>
          <p:nvPr>
            <p:ph idx="1"/>
          </p:nvPr>
        </p:nvSpPr>
        <p:spPr>
          <a:xfrm>
            <a:off x="3377566" y="3052367"/>
            <a:ext cx="7326948" cy="3040458"/>
          </a:xfrm>
        </p:spPr>
        <p:txBody>
          <a:bodyPr anchor="t">
            <a:normAutofit/>
          </a:bodyPr>
          <a:lstStyle/>
          <a:p>
            <a:pPr>
              <a:lnSpc>
                <a:spcPct val="100000"/>
              </a:lnSpc>
            </a:pPr>
            <a:r>
              <a:rPr lang="en-US" sz="1900" b="1" dirty="0"/>
              <a:t>“I am simply saying that a device is a device, but that it also has consequences: once invented it takes on a life, a reality of its own. So, in one century, men invoke the device of religion to cloak their conquests. In another, race. Now, in both cases you and I may recognize the fraudulence of the device, but the fact remains that a man who has a sword run through him because he refuses to become a Moslem or a Christian—or who is shot in Zatembe or </a:t>
            </a:r>
            <a:r>
              <a:rPr lang="en-US" sz="1900" b="1" dirty="0" err="1"/>
              <a:t>Mississipi</a:t>
            </a:r>
            <a:r>
              <a:rPr lang="en-US" sz="1900" b="1" dirty="0"/>
              <a:t> because he is black—is  suffering the utter </a:t>
            </a:r>
            <a:r>
              <a:rPr lang="en-US" sz="1900" b="1" i="1" dirty="0"/>
              <a:t>reality</a:t>
            </a:r>
            <a:r>
              <a:rPr lang="en-US" sz="1900" b="1" dirty="0"/>
              <a:t> of the device. And it is pointless to pretend that it doesn’t </a:t>
            </a:r>
            <a:r>
              <a:rPr lang="en-US" sz="1900" b="1" i="1" dirty="0"/>
              <a:t>exist</a:t>
            </a:r>
            <a:r>
              <a:rPr lang="en-US" sz="1900" b="1" dirty="0"/>
              <a:t>—merely because it is a lie” (92)</a:t>
            </a:r>
          </a:p>
          <a:p>
            <a:pPr>
              <a:lnSpc>
                <a:spcPct val="100000"/>
              </a:lnSpc>
            </a:pPr>
            <a:endParaRPr lang="en-US" sz="1900" dirty="0"/>
          </a:p>
        </p:txBody>
      </p:sp>
    </p:spTree>
    <p:extLst>
      <p:ext uri="{BB962C8B-B14F-4D97-AF65-F5344CB8AC3E}">
        <p14:creationId xmlns:p14="http://schemas.microsoft.com/office/powerpoint/2010/main" val="2344903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7" name="Oval 36">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9" name="Oval 38">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41" name="Group 40">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42" name="Freeform: Shape 41">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4" name="Oval 43">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5" name="Oval 44">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useBgFill="1">
        <p:nvSpPr>
          <p:cNvPr id="47" name="Rectangle 46">
            <a:extLst>
              <a:ext uri="{FF2B5EF4-FFF2-40B4-BE49-F238E27FC236}">
                <a16:creationId xmlns:a16="http://schemas.microsoft.com/office/drawing/2014/main" id="{BCAB7BF2-C0E5-4451-82FD-4D451D5D3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055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D6AA21-893F-644E-B970-D7CD4412F16D}"/>
              </a:ext>
            </a:extLst>
          </p:cNvPr>
          <p:cNvSpPr>
            <a:spLocks noGrp="1"/>
          </p:cNvSpPr>
          <p:nvPr>
            <p:ph type="title"/>
          </p:nvPr>
        </p:nvSpPr>
        <p:spPr>
          <a:xfrm>
            <a:off x="1487488" y="549276"/>
            <a:ext cx="7308850" cy="3639456"/>
          </a:xfrm>
        </p:spPr>
        <p:txBody>
          <a:bodyPr vert="horz" wrap="square" lIns="0" tIns="0" rIns="0" bIns="0" rtlCol="0" anchor="b" anchorCtr="0">
            <a:normAutofit/>
          </a:bodyPr>
          <a:lstStyle/>
          <a:p>
            <a:pPr>
              <a:lnSpc>
                <a:spcPct val="90000"/>
              </a:lnSpc>
            </a:pPr>
            <a:r>
              <a:rPr lang="en-US" sz="4400" b="1"/>
              <a:t>Failure to educate the colonize: another deception of the civilizing mission that claims it was bringing civilization to the colonies.</a:t>
            </a:r>
            <a:br>
              <a:rPr lang="en-US" sz="4400"/>
            </a:br>
            <a:endParaRPr lang="en-US" sz="4400"/>
          </a:p>
        </p:txBody>
      </p:sp>
      <p:grpSp>
        <p:nvGrpSpPr>
          <p:cNvPr id="49" name="Group 48">
            <a:extLst>
              <a:ext uri="{FF2B5EF4-FFF2-40B4-BE49-F238E27FC236}">
                <a16:creationId xmlns:a16="http://schemas.microsoft.com/office/drawing/2014/main" id="{C0DB02B9-F3BA-4EEE-A717-BA38B57F4B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53792" y="4530271"/>
            <a:ext cx="3960000" cy="2696065"/>
            <a:chOff x="6053792" y="4530271"/>
            <a:chExt cx="3960000" cy="2696065"/>
          </a:xfrm>
        </p:grpSpPr>
        <p:sp>
          <p:nvSpPr>
            <p:cNvPr id="50" name="Freeform: Shape 49">
              <a:extLst>
                <a:ext uri="{FF2B5EF4-FFF2-40B4-BE49-F238E27FC236}">
                  <a16:creationId xmlns:a16="http://schemas.microsoft.com/office/drawing/2014/main" id="{D19C4E36-EAB8-46C1-ADC2-867AA90CDC8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6305855" y="5349826"/>
              <a:ext cx="3707937" cy="1853969"/>
            </a:xfrm>
            <a:custGeom>
              <a:avLst/>
              <a:gdLst>
                <a:gd name="connsiteX0" fmla="*/ 3707937 w 3707937"/>
                <a:gd name="connsiteY0" fmla="*/ 1853969 h 1853969"/>
                <a:gd name="connsiteX1" fmla="*/ 1853969 w 3707937"/>
                <a:gd name="connsiteY1" fmla="*/ 0 h 1853969"/>
                <a:gd name="connsiteX2" fmla="*/ 1684921 w 3707937"/>
                <a:gd name="connsiteY2" fmla="*/ 8536 h 1853969"/>
                <a:gd name="connsiteX3" fmla="*/ 8536 w 3707937"/>
                <a:gd name="connsiteY3" fmla="*/ 1684921 h 1853969"/>
                <a:gd name="connsiteX4" fmla="*/ 0 w 3707937"/>
                <a:gd name="connsiteY4" fmla="*/ 1853969 h 1853969"/>
                <a:gd name="connsiteX5" fmla="*/ 926985 w 3707937"/>
                <a:gd name="connsiteY5" fmla="*/ 1853969 h 1853969"/>
                <a:gd name="connsiteX6" fmla="*/ 1853969 w 3707937"/>
                <a:gd name="connsiteY6" fmla="*/ 926985 h 1853969"/>
                <a:gd name="connsiteX7" fmla="*/ 2780952 w 3707937"/>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7937" h="1853969">
                  <a:moveTo>
                    <a:pt x="3707937" y="1853969"/>
                  </a:moveTo>
                  <a:cubicBezTo>
                    <a:pt x="3707937" y="830050"/>
                    <a:pt x="2877887" y="0"/>
                    <a:pt x="1853969" y="0"/>
                  </a:cubicBezTo>
                  <a:lnTo>
                    <a:pt x="1684921" y="8536"/>
                  </a:lnTo>
                  <a:lnTo>
                    <a:pt x="8536" y="1684921"/>
                  </a:lnTo>
                  <a:lnTo>
                    <a:pt x="0" y="1853969"/>
                  </a:lnTo>
                  <a:lnTo>
                    <a:pt x="926985" y="1853969"/>
                  </a:lnTo>
                  <a:cubicBezTo>
                    <a:pt x="926985" y="1342010"/>
                    <a:pt x="1342009" y="926986"/>
                    <a:pt x="1853969" y="926985"/>
                  </a:cubicBezTo>
                  <a:cubicBezTo>
                    <a:pt x="2365928" y="926985"/>
                    <a:pt x="2780952" y="1342010"/>
                    <a:pt x="2780952"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42900" dist="50800" dir="16200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Freeform: Shape 50">
              <a:extLst>
                <a:ext uri="{FF2B5EF4-FFF2-40B4-BE49-F238E27FC236}">
                  <a16:creationId xmlns:a16="http://schemas.microsoft.com/office/drawing/2014/main" id="{3AC95D1B-353B-49A5-92C8-947C8741645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6186241" y="5061493"/>
              <a:ext cx="3707937" cy="2164843"/>
            </a:xfrm>
            <a:custGeom>
              <a:avLst/>
              <a:gdLst>
                <a:gd name="connsiteX0" fmla="*/ 3707937 w 3707937"/>
                <a:gd name="connsiteY0" fmla="*/ 2164843 h 2164843"/>
                <a:gd name="connsiteX1" fmla="*/ 1853968 w 3707937"/>
                <a:gd name="connsiteY1" fmla="*/ 0 h 2164843"/>
                <a:gd name="connsiteX2" fmla="*/ 1664412 w 3707937"/>
                <a:gd name="connsiteY2" fmla="*/ 11177 h 2164843"/>
                <a:gd name="connsiteX3" fmla="*/ 1646600 w 3707937"/>
                <a:gd name="connsiteY3" fmla="*/ 14351 h 2164843"/>
                <a:gd name="connsiteX4" fmla="*/ 67392 w 3707937"/>
                <a:gd name="connsiteY4" fmla="*/ 1593559 h 2164843"/>
                <a:gd name="connsiteX5" fmla="*/ 37666 w 3707937"/>
                <a:gd name="connsiteY5" fmla="*/ 1728552 h 2164843"/>
                <a:gd name="connsiteX6" fmla="*/ 0 w 3707937"/>
                <a:gd name="connsiteY6" fmla="*/ 2164843 h 2164843"/>
                <a:gd name="connsiteX7" fmla="*/ 926985 w 3707937"/>
                <a:gd name="connsiteY7" fmla="*/ 2164843 h 2164843"/>
                <a:gd name="connsiteX8" fmla="*/ 1853968 w 3707937"/>
                <a:gd name="connsiteY8" fmla="*/ 1082422 h 2164843"/>
                <a:gd name="connsiteX9" fmla="*/ 2780952 w 3707937"/>
                <a:gd name="connsiteY9"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707937" h="2164843">
                  <a:moveTo>
                    <a:pt x="3707937" y="2164843"/>
                  </a:moveTo>
                  <a:cubicBezTo>
                    <a:pt x="3707937" y="969234"/>
                    <a:pt x="2877886" y="0"/>
                    <a:pt x="1853968" y="0"/>
                  </a:cubicBezTo>
                  <a:cubicBezTo>
                    <a:pt x="1789974" y="0"/>
                    <a:pt x="1726736" y="3786"/>
                    <a:pt x="1664412" y="11177"/>
                  </a:cubicBezTo>
                  <a:lnTo>
                    <a:pt x="1646600" y="14351"/>
                  </a:lnTo>
                  <a:lnTo>
                    <a:pt x="67392" y="1593559"/>
                  </a:lnTo>
                  <a:lnTo>
                    <a:pt x="37666" y="1728552"/>
                  </a:lnTo>
                  <a:cubicBezTo>
                    <a:pt x="12970" y="1869478"/>
                    <a:pt x="0" y="2015392"/>
                    <a:pt x="0" y="2164843"/>
                  </a:cubicBezTo>
                  <a:lnTo>
                    <a:pt x="926985" y="2164843"/>
                  </a:lnTo>
                  <a:cubicBezTo>
                    <a:pt x="926985" y="1567039"/>
                    <a:pt x="1342009" y="1082423"/>
                    <a:pt x="1853968" y="1082422"/>
                  </a:cubicBezTo>
                  <a:cubicBezTo>
                    <a:pt x="2365928" y="1082422"/>
                    <a:pt x="2780952" y="1567039"/>
                    <a:pt x="2780952"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Oval 51">
              <a:extLst>
                <a:ext uri="{FF2B5EF4-FFF2-40B4-BE49-F238E27FC236}">
                  <a16:creationId xmlns:a16="http://schemas.microsoft.com/office/drawing/2014/main" id="{EED63058-6155-422A-A2D9-69A6A1DF06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6413283" y="6132831"/>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Oval 52">
              <a:extLst>
                <a:ext uri="{FF2B5EF4-FFF2-40B4-BE49-F238E27FC236}">
                  <a16:creationId xmlns:a16="http://schemas.microsoft.com/office/drawing/2014/main" id="{C4486CA9-CA51-4F1D-AD04-FC35DA445C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8375334" y="4170780"/>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55" name="Oval 54">
            <a:extLst>
              <a:ext uri="{FF2B5EF4-FFF2-40B4-BE49-F238E27FC236}">
                <a16:creationId xmlns:a16="http://schemas.microsoft.com/office/drawing/2014/main" id="{19E80463-482A-4612-8063-9F60E0C7F2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8633" y="1809499"/>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7" name="Group 56">
            <a:extLst>
              <a:ext uri="{FF2B5EF4-FFF2-40B4-BE49-F238E27FC236}">
                <a16:creationId xmlns:a16="http://schemas.microsoft.com/office/drawing/2014/main" id="{8947BE06-624A-4F53-8B42-58DD39DB57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52426" y="1013899"/>
            <a:ext cx="1262947" cy="1335601"/>
            <a:chOff x="5094405" y="2340638"/>
            <a:chExt cx="1262947" cy="1335601"/>
          </a:xfrm>
        </p:grpSpPr>
        <p:sp>
          <p:nvSpPr>
            <p:cNvPr id="58" name="Freeform: Shape 57">
              <a:extLst>
                <a:ext uri="{FF2B5EF4-FFF2-40B4-BE49-F238E27FC236}">
                  <a16:creationId xmlns:a16="http://schemas.microsoft.com/office/drawing/2014/main" id="{E0BF6DBE-FE5B-4D9A-B7A8-86FF60DFE71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3500000">
              <a:off x="5185879" y="2504765"/>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10200000" scaled="0"/>
            </a:gradFill>
            <a:ln>
              <a:noFill/>
            </a:ln>
            <a:effectLst>
              <a:innerShdw blurRad="254000" dist="101600" dir="732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9" name="Oval 58">
              <a:extLst>
                <a:ext uri="{FF2B5EF4-FFF2-40B4-BE49-F238E27FC236}">
                  <a16:creationId xmlns:a16="http://schemas.microsoft.com/office/drawing/2014/main" id="{FA32303D-EAC6-41B6-9A89-CC568F1230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00000">
              <a:off x="5711479" y="2340638"/>
              <a:ext cx="540000" cy="1080000"/>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428476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2DFD18-69DA-8B43-B162-A89208DABBF3}"/>
              </a:ext>
            </a:extLst>
          </p:cNvPr>
          <p:cNvSpPr>
            <a:spLocks noGrp="1"/>
          </p:cNvSpPr>
          <p:nvPr>
            <p:ph type="title"/>
          </p:nvPr>
        </p:nvSpPr>
        <p:spPr>
          <a:xfrm>
            <a:off x="550862" y="1435100"/>
            <a:ext cx="5437188" cy="3496214"/>
          </a:xfrm>
        </p:spPr>
        <p:txBody>
          <a:bodyPr wrap="square" anchor="t">
            <a:normAutofit/>
          </a:bodyPr>
          <a:lstStyle/>
          <a:p>
            <a:pPr>
              <a:lnSpc>
                <a:spcPct val="90000"/>
              </a:lnSpc>
            </a:pPr>
            <a:r>
              <a:rPr lang="en-US" sz="4400" dirty="0"/>
              <a:t>The Congo: Almost a Century of Colonization at the hands of King Leopold and Belgium</a:t>
            </a:r>
          </a:p>
        </p:txBody>
      </p:sp>
      <p:sp>
        <p:nvSpPr>
          <p:cNvPr id="3" name="Content Placeholder 2">
            <a:extLst>
              <a:ext uri="{FF2B5EF4-FFF2-40B4-BE49-F238E27FC236}">
                <a16:creationId xmlns:a16="http://schemas.microsoft.com/office/drawing/2014/main" id="{E222B5BB-75D2-3641-B3CA-90B4956732A2}"/>
              </a:ext>
            </a:extLst>
          </p:cNvPr>
          <p:cNvSpPr>
            <a:spLocks noGrp="1"/>
          </p:cNvSpPr>
          <p:nvPr>
            <p:ph idx="1"/>
          </p:nvPr>
        </p:nvSpPr>
        <p:spPr>
          <a:xfrm>
            <a:off x="7140575" y="1522184"/>
            <a:ext cx="3581181" cy="4570641"/>
          </a:xfrm>
        </p:spPr>
        <p:txBody>
          <a:bodyPr anchor="t">
            <a:normAutofit/>
          </a:bodyPr>
          <a:lstStyle/>
          <a:p>
            <a:r>
              <a:rPr lang="en-US" sz="1600" dirty="0"/>
              <a:t>Two College Graduates</a:t>
            </a:r>
          </a:p>
          <a:p>
            <a:r>
              <a:rPr lang="en-GB" sz="1600" dirty="0"/>
              <a:t>“I do not hesitate to say that the general results of their work, even if undertaken from no high motive, have, on the whole, produced regions of greater happiness, denser population, and a higher standard of human life than could be ascribed to those portions of Africa prior to European control</a:t>
            </a:r>
            <a:r>
              <a:rPr lang="fr-FR" sz="1600" dirty="0"/>
              <a:t>. » (Johnston British </a:t>
            </a:r>
            <a:r>
              <a:rPr lang="en-GB" sz="1600" dirty="0"/>
              <a:t>Diplomat on the atrocities committed </a:t>
            </a:r>
            <a:r>
              <a:rPr lang="fr-FR" sz="1600" dirty="0" err="1"/>
              <a:t>against</a:t>
            </a:r>
            <a:r>
              <a:rPr lang="fr-FR" sz="1600" dirty="0"/>
              <a:t> natives of the Congo). </a:t>
            </a:r>
            <a:endParaRPr lang="en-US" sz="1600" dirty="0"/>
          </a:p>
        </p:txBody>
      </p:sp>
      <p:sp>
        <p:nvSpPr>
          <p:cNvPr id="39" name="Freeform: Shape 38">
            <a:extLst>
              <a:ext uri="{FF2B5EF4-FFF2-40B4-BE49-F238E27FC236}">
                <a16:creationId xmlns:a16="http://schemas.microsoft.com/office/drawing/2014/main" id="{D3262674-A504-4C90-BBBB-94D20F92A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54653" y="4120355"/>
            <a:ext cx="1237347" cy="1972470"/>
          </a:xfrm>
          <a:custGeom>
            <a:avLst/>
            <a:gdLst>
              <a:gd name="connsiteX0" fmla="*/ 986235 w 1237347"/>
              <a:gd name="connsiteY0" fmla="*/ 0 h 1972470"/>
              <a:gd name="connsiteX1" fmla="*/ 1184996 w 1237347"/>
              <a:gd name="connsiteY1" fmla="*/ 20037 h 1972470"/>
              <a:gd name="connsiteX2" fmla="*/ 1237347 w 1237347"/>
              <a:gd name="connsiteY2" fmla="*/ 33498 h 1972470"/>
              <a:gd name="connsiteX3" fmla="*/ 1237347 w 1237347"/>
              <a:gd name="connsiteY3" fmla="*/ 1938973 h 1972470"/>
              <a:gd name="connsiteX4" fmla="*/ 1184996 w 1237347"/>
              <a:gd name="connsiteY4" fmla="*/ 1952433 h 1972470"/>
              <a:gd name="connsiteX5" fmla="*/ 986235 w 1237347"/>
              <a:gd name="connsiteY5" fmla="*/ 1972470 h 1972470"/>
              <a:gd name="connsiteX6" fmla="*/ 0 w 1237347"/>
              <a:gd name="connsiteY6" fmla="*/ 986235 h 1972470"/>
              <a:gd name="connsiteX7" fmla="*/ 986235 w 1237347"/>
              <a:gd name="connsiteY7" fmla="*/ 0 h 197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7347" h="1972470">
                <a:moveTo>
                  <a:pt x="986235" y="0"/>
                </a:moveTo>
                <a:cubicBezTo>
                  <a:pt x="1054320" y="0"/>
                  <a:pt x="1120794" y="6899"/>
                  <a:pt x="1184996" y="20037"/>
                </a:cubicBezTo>
                <a:lnTo>
                  <a:pt x="1237347" y="33498"/>
                </a:lnTo>
                <a:lnTo>
                  <a:pt x="1237347" y="1938973"/>
                </a:lnTo>
                <a:lnTo>
                  <a:pt x="1184996" y="1952433"/>
                </a:lnTo>
                <a:cubicBezTo>
                  <a:pt x="1120794" y="1965571"/>
                  <a:pt x="1054320" y="1972470"/>
                  <a:pt x="986235" y="1972470"/>
                </a:cubicBezTo>
                <a:cubicBezTo>
                  <a:pt x="441552" y="1972470"/>
                  <a:pt x="0" y="1530918"/>
                  <a:pt x="0" y="986235"/>
                </a:cubicBezTo>
                <a:cubicBezTo>
                  <a:pt x="0" y="441552"/>
                  <a:pt x="441552" y="0"/>
                  <a:pt x="986235" y="0"/>
                </a:cubicBezTo>
                <a:close/>
              </a:path>
            </a:pathLst>
          </a:cu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508000" dist="76200" dir="15480000">
              <a:schemeClr val="accent1">
                <a:lumMod val="60000"/>
                <a:lumOff val="40000"/>
                <a:alpha val="6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863123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873E2D-CE4D-6A49-94CB-F50FACA0CAB9}"/>
              </a:ext>
            </a:extLst>
          </p:cNvPr>
          <p:cNvSpPr>
            <a:spLocks noGrp="1"/>
          </p:cNvSpPr>
          <p:nvPr>
            <p:ph type="title"/>
          </p:nvPr>
        </p:nvSpPr>
        <p:spPr>
          <a:xfrm>
            <a:off x="550862" y="1435100"/>
            <a:ext cx="5437188" cy="3496214"/>
          </a:xfrm>
        </p:spPr>
        <p:txBody>
          <a:bodyPr wrap="square" anchor="t">
            <a:normAutofit/>
          </a:bodyPr>
          <a:lstStyle/>
          <a:p>
            <a:pPr>
              <a:lnSpc>
                <a:spcPct val="90000"/>
              </a:lnSpc>
            </a:pPr>
            <a:r>
              <a:rPr lang="en-US" sz="5600"/>
              <a:t>Dekoven: A Frustrated Humanitarian of the Colonial Era!</a:t>
            </a:r>
          </a:p>
        </p:txBody>
      </p:sp>
      <p:sp>
        <p:nvSpPr>
          <p:cNvPr id="3" name="Content Placeholder 2">
            <a:extLst>
              <a:ext uri="{FF2B5EF4-FFF2-40B4-BE49-F238E27FC236}">
                <a16:creationId xmlns:a16="http://schemas.microsoft.com/office/drawing/2014/main" id="{EF5523C1-E32D-364F-969D-FB1D5196A9CF}"/>
              </a:ext>
            </a:extLst>
          </p:cNvPr>
          <p:cNvSpPr>
            <a:spLocks noGrp="1"/>
          </p:cNvSpPr>
          <p:nvPr>
            <p:ph idx="1"/>
          </p:nvPr>
        </p:nvSpPr>
        <p:spPr>
          <a:xfrm>
            <a:off x="7140575" y="1522184"/>
            <a:ext cx="3581181" cy="4570641"/>
          </a:xfrm>
        </p:spPr>
        <p:txBody>
          <a:bodyPr anchor="t">
            <a:normAutofit/>
          </a:bodyPr>
          <a:lstStyle/>
          <a:p>
            <a:pPr>
              <a:lnSpc>
                <a:spcPct val="100000"/>
              </a:lnSpc>
            </a:pPr>
            <a:r>
              <a:rPr lang="en-US" sz="1500" dirty="0"/>
              <a:t>“The struggle here has not been to push the African into the 20</a:t>
            </a:r>
            <a:r>
              <a:rPr lang="en-US" sz="1500" baseline="30000" dirty="0"/>
              <a:t>th</a:t>
            </a:r>
            <a:r>
              <a:rPr lang="en-US" sz="1500" dirty="0"/>
              <a:t> century—but at all costs to keep him away from it! We do not look down on the black because we really think he is lazy, we look down on him because he is wise enough to resent working or us. The problem, therefore, has been how not to educate him at all and—at the same time—teach him just enough to turn a dial and know which mining lever to raise.” (114)</a:t>
            </a:r>
          </a:p>
          <a:p>
            <a:pPr>
              <a:lnSpc>
                <a:spcPct val="100000"/>
              </a:lnSpc>
            </a:pPr>
            <a:r>
              <a:rPr lang="en-US" sz="1500" dirty="0"/>
              <a:t>“This Mission has been here forty years. It takes perhaps twenty-five years to educate a generation. If you look around you will find not one African doctor. Until they govern themselves it will be no different” (114)</a:t>
            </a:r>
          </a:p>
          <a:p>
            <a:pPr>
              <a:lnSpc>
                <a:spcPct val="100000"/>
              </a:lnSpc>
            </a:pPr>
            <a:endParaRPr lang="en-US" sz="1500" dirty="0"/>
          </a:p>
        </p:txBody>
      </p:sp>
      <p:sp>
        <p:nvSpPr>
          <p:cNvPr id="10" name="Freeform: Shape 9">
            <a:extLst>
              <a:ext uri="{FF2B5EF4-FFF2-40B4-BE49-F238E27FC236}">
                <a16:creationId xmlns:a16="http://schemas.microsoft.com/office/drawing/2014/main" id="{D3262674-A504-4C90-BBBB-94D20F92A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54653" y="4120355"/>
            <a:ext cx="1237347" cy="1972470"/>
          </a:xfrm>
          <a:custGeom>
            <a:avLst/>
            <a:gdLst>
              <a:gd name="connsiteX0" fmla="*/ 986235 w 1237347"/>
              <a:gd name="connsiteY0" fmla="*/ 0 h 1972470"/>
              <a:gd name="connsiteX1" fmla="*/ 1184996 w 1237347"/>
              <a:gd name="connsiteY1" fmla="*/ 20037 h 1972470"/>
              <a:gd name="connsiteX2" fmla="*/ 1237347 w 1237347"/>
              <a:gd name="connsiteY2" fmla="*/ 33498 h 1972470"/>
              <a:gd name="connsiteX3" fmla="*/ 1237347 w 1237347"/>
              <a:gd name="connsiteY3" fmla="*/ 1938973 h 1972470"/>
              <a:gd name="connsiteX4" fmla="*/ 1184996 w 1237347"/>
              <a:gd name="connsiteY4" fmla="*/ 1952433 h 1972470"/>
              <a:gd name="connsiteX5" fmla="*/ 986235 w 1237347"/>
              <a:gd name="connsiteY5" fmla="*/ 1972470 h 1972470"/>
              <a:gd name="connsiteX6" fmla="*/ 0 w 1237347"/>
              <a:gd name="connsiteY6" fmla="*/ 986235 h 1972470"/>
              <a:gd name="connsiteX7" fmla="*/ 986235 w 1237347"/>
              <a:gd name="connsiteY7" fmla="*/ 0 h 197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7347" h="1972470">
                <a:moveTo>
                  <a:pt x="986235" y="0"/>
                </a:moveTo>
                <a:cubicBezTo>
                  <a:pt x="1054320" y="0"/>
                  <a:pt x="1120794" y="6899"/>
                  <a:pt x="1184996" y="20037"/>
                </a:cubicBezTo>
                <a:lnTo>
                  <a:pt x="1237347" y="33498"/>
                </a:lnTo>
                <a:lnTo>
                  <a:pt x="1237347" y="1938973"/>
                </a:lnTo>
                <a:lnTo>
                  <a:pt x="1184996" y="1952433"/>
                </a:lnTo>
                <a:cubicBezTo>
                  <a:pt x="1120794" y="1965571"/>
                  <a:pt x="1054320" y="1972470"/>
                  <a:pt x="986235" y="1972470"/>
                </a:cubicBezTo>
                <a:cubicBezTo>
                  <a:pt x="441552" y="1972470"/>
                  <a:pt x="0" y="1530918"/>
                  <a:pt x="0" y="986235"/>
                </a:cubicBezTo>
                <a:cubicBezTo>
                  <a:pt x="0" y="441552"/>
                  <a:pt x="441552" y="0"/>
                  <a:pt x="986235" y="0"/>
                </a:cubicBezTo>
                <a:close/>
              </a:path>
            </a:pathLst>
          </a:cu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508000" dist="76200" dir="15480000">
              <a:schemeClr val="accent1">
                <a:lumMod val="60000"/>
                <a:lumOff val="40000"/>
                <a:alpha val="6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Tree>
    <p:extLst>
      <p:ext uri="{BB962C8B-B14F-4D97-AF65-F5344CB8AC3E}">
        <p14:creationId xmlns:p14="http://schemas.microsoft.com/office/powerpoint/2010/main" val="2394248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8E6D32-DB16-0044-BF95-583010E6C464}"/>
              </a:ext>
            </a:extLst>
          </p:cNvPr>
          <p:cNvSpPr>
            <a:spLocks noGrp="1"/>
          </p:cNvSpPr>
          <p:nvPr>
            <p:ph type="title"/>
          </p:nvPr>
        </p:nvSpPr>
        <p:spPr>
          <a:xfrm>
            <a:off x="3359149" y="1520825"/>
            <a:ext cx="8281987" cy="1333057"/>
          </a:xfrm>
        </p:spPr>
        <p:txBody>
          <a:bodyPr wrap="square" anchor="t">
            <a:normAutofit/>
          </a:bodyPr>
          <a:lstStyle/>
          <a:p>
            <a:pPr>
              <a:lnSpc>
                <a:spcPct val="90000"/>
              </a:lnSpc>
            </a:pPr>
            <a:r>
              <a:rPr lang="en-US" dirty="0"/>
              <a:t>The Miseducation of the Colonized</a:t>
            </a:r>
            <a:endParaRPr lang="en-US"/>
          </a:p>
        </p:txBody>
      </p:sp>
      <p:sp>
        <p:nvSpPr>
          <p:cNvPr id="23" name="Freeform: Shape 9">
            <a:extLst>
              <a:ext uri="{FF2B5EF4-FFF2-40B4-BE49-F238E27FC236}">
                <a16:creationId xmlns:a16="http://schemas.microsoft.com/office/drawing/2014/main" id="{6D438371-A37F-43CB-8166-3E9115593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74870" y="-114297"/>
            <a:ext cx="1853969" cy="926985"/>
          </a:xfrm>
          <a:custGeom>
            <a:avLst/>
            <a:gdLst>
              <a:gd name="connsiteX0" fmla="*/ 958943 w 1853969"/>
              <a:gd name="connsiteY0" fmla="*/ 1614 h 926985"/>
              <a:gd name="connsiteX1" fmla="*/ 1852355 w 1853969"/>
              <a:gd name="connsiteY1" fmla="*/ 895026 h 926985"/>
              <a:gd name="connsiteX2" fmla="*/ 1853969 w 1853969"/>
              <a:gd name="connsiteY2" fmla="*/ 926985 h 926985"/>
              <a:gd name="connsiteX3" fmla="*/ 1390476 w 1853969"/>
              <a:gd name="connsiteY3" fmla="*/ 926985 h 926985"/>
              <a:gd name="connsiteX4" fmla="*/ 926984 w 1853969"/>
              <a:gd name="connsiteY4" fmla="*/ 463493 h 926985"/>
              <a:gd name="connsiteX5" fmla="*/ 463493 w 1853969"/>
              <a:gd name="connsiteY5" fmla="*/ 926985 h 926985"/>
              <a:gd name="connsiteX6" fmla="*/ 0 w 1853969"/>
              <a:gd name="connsiteY6" fmla="*/ 926985 h 926985"/>
              <a:gd name="connsiteX7" fmla="*/ 926985 w 1853969"/>
              <a:gd name="connsiteY7" fmla="*/ 0 h 926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53969" h="926985">
                <a:moveTo>
                  <a:pt x="958943" y="1614"/>
                </a:moveTo>
                <a:lnTo>
                  <a:pt x="1852355" y="895026"/>
                </a:lnTo>
                <a:lnTo>
                  <a:pt x="1853969" y="926985"/>
                </a:lnTo>
                <a:lnTo>
                  <a:pt x="1390476" y="926985"/>
                </a:lnTo>
                <a:cubicBezTo>
                  <a:pt x="1390476" y="671005"/>
                  <a:pt x="1182964" y="463493"/>
                  <a:pt x="926984" y="463493"/>
                </a:cubicBezTo>
                <a:cubicBezTo>
                  <a:pt x="671005" y="463493"/>
                  <a:pt x="463493" y="671005"/>
                  <a:pt x="463493" y="926985"/>
                </a:cubicBezTo>
                <a:lnTo>
                  <a:pt x="0" y="926985"/>
                </a:lnTo>
                <a:cubicBezTo>
                  <a:pt x="0" y="415026"/>
                  <a:pt x="415025" y="0"/>
                  <a:pt x="926985" y="0"/>
                </a:cubicBezTo>
                <a:close/>
              </a:path>
            </a:pathLst>
          </a:custGeom>
          <a:solidFill>
            <a:schemeClr val="bg2"/>
          </a:solidFill>
          <a:ln>
            <a:noFill/>
          </a:ln>
          <a:effectLst>
            <a:innerShdw blurRad="254000" dist="50800" dir="54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4" name="Oval 11">
            <a:extLst>
              <a:ext uri="{FF2B5EF4-FFF2-40B4-BE49-F238E27FC236}">
                <a16:creationId xmlns:a16="http://schemas.microsoft.com/office/drawing/2014/main" id="{2AE18936-8FC4-4357-B2D0-AEEAFF4D7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968027" y="-45404"/>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13">
            <a:extLst>
              <a:ext uri="{FF2B5EF4-FFF2-40B4-BE49-F238E27FC236}">
                <a16:creationId xmlns:a16="http://schemas.microsoft.com/office/drawing/2014/main" id="{3CF94A42-720D-4B81-8D24-E4A974DE02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87001" y="93562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Freeform: Shape 15">
            <a:extLst>
              <a:ext uri="{FF2B5EF4-FFF2-40B4-BE49-F238E27FC236}">
                <a16:creationId xmlns:a16="http://schemas.microsoft.com/office/drawing/2014/main" id="{E15EB72A-E1B0-4CE0-BB0D-BEFCDF8EFF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15857" y="-131277"/>
            <a:ext cx="1853969" cy="1042921"/>
          </a:xfrm>
          <a:custGeom>
            <a:avLst/>
            <a:gdLst>
              <a:gd name="connsiteX0" fmla="*/ 959154 w 1853969"/>
              <a:gd name="connsiteY0" fmla="*/ 1828 h 1042921"/>
              <a:gd name="connsiteX1" fmla="*/ 1842210 w 1853969"/>
              <a:gd name="connsiteY1" fmla="*/ 884883 h 1042921"/>
              <a:gd name="connsiteX2" fmla="*/ 1849183 w 1853969"/>
              <a:gd name="connsiteY2" fmla="*/ 936288 h 1042921"/>
              <a:gd name="connsiteX3" fmla="*/ 1853969 w 1853969"/>
              <a:gd name="connsiteY3" fmla="*/ 1042921 h 1042921"/>
              <a:gd name="connsiteX4" fmla="*/ 1390476 w 1853969"/>
              <a:gd name="connsiteY4" fmla="*/ 1042921 h 1042921"/>
              <a:gd name="connsiteX5" fmla="*/ 926984 w 1853969"/>
              <a:gd name="connsiteY5" fmla="*/ 521461 h 1042921"/>
              <a:gd name="connsiteX6" fmla="*/ 463493 w 1853969"/>
              <a:gd name="connsiteY6" fmla="*/ 1042921 h 1042921"/>
              <a:gd name="connsiteX7" fmla="*/ 0 w 1853969"/>
              <a:gd name="connsiteY7" fmla="*/ 1042921 h 1042921"/>
              <a:gd name="connsiteX8" fmla="*/ 926985 w 1853969"/>
              <a:gd name="connsiteY8" fmla="*/ 0 h 1042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3969" h="1042921">
                <a:moveTo>
                  <a:pt x="959154" y="1828"/>
                </a:moveTo>
                <a:lnTo>
                  <a:pt x="1842210" y="884883"/>
                </a:lnTo>
                <a:lnTo>
                  <a:pt x="1849183" y="936288"/>
                </a:lnTo>
                <a:cubicBezTo>
                  <a:pt x="1852348" y="971348"/>
                  <a:pt x="1853969" y="1006922"/>
                  <a:pt x="1853969" y="1042921"/>
                </a:cubicBezTo>
                <a:lnTo>
                  <a:pt x="1390476" y="1042921"/>
                </a:lnTo>
                <a:cubicBezTo>
                  <a:pt x="1390476" y="754927"/>
                  <a:pt x="1182964" y="521461"/>
                  <a:pt x="926984" y="521461"/>
                </a:cubicBezTo>
                <a:cubicBezTo>
                  <a:pt x="671005" y="521461"/>
                  <a:pt x="463493" y="754927"/>
                  <a:pt x="463493" y="1042921"/>
                </a:cubicBezTo>
                <a:lnTo>
                  <a:pt x="0" y="1042921"/>
                </a:lnTo>
                <a:cubicBezTo>
                  <a:pt x="0" y="466932"/>
                  <a:pt x="415025" y="0"/>
                  <a:pt x="926985" y="0"/>
                </a:cubicBezTo>
                <a:close/>
              </a:path>
            </a:pathLst>
          </a:custGeom>
          <a:solidFill>
            <a:schemeClr val="bg2">
              <a:lumMod val="50000"/>
              <a:lumOff val="50000"/>
              <a:alpha val="2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18" name="Oval 17">
            <a:extLst>
              <a:ext uri="{FF2B5EF4-FFF2-40B4-BE49-F238E27FC236}">
                <a16:creationId xmlns:a16="http://schemas.microsoft.com/office/drawing/2014/main" id="{88D9FE19-3EE9-41F7-8054-F2C86DBEB3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9908" y="4729022"/>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480037CA-8245-9046-A59D-7F012F68D817}"/>
              </a:ext>
            </a:extLst>
          </p:cNvPr>
          <p:cNvSpPr>
            <a:spLocks noGrp="1"/>
          </p:cNvSpPr>
          <p:nvPr>
            <p:ph idx="1"/>
          </p:nvPr>
        </p:nvSpPr>
        <p:spPr>
          <a:xfrm>
            <a:off x="3377566" y="3052367"/>
            <a:ext cx="5418772" cy="3040458"/>
          </a:xfrm>
        </p:spPr>
        <p:txBody>
          <a:bodyPr anchor="t">
            <a:normAutofit fontScale="85000" lnSpcReduction="20000"/>
          </a:bodyPr>
          <a:lstStyle/>
          <a:p>
            <a:r>
              <a:rPr lang="en-US" sz="2400" dirty="0" err="1"/>
              <a:t>Dekoven</a:t>
            </a:r>
            <a:r>
              <a:rPr lang="en-US" sz="2400" dirty="0"/>
              <a:t>: “The struggle here has not been to push the African into the 20</a:t>
            </a:r>
            <a:r>
              <a:rPr lang="en-US" sz="2400" baseline="30000" dirty="0"/>
              <a:t>th</a:t>
            </a:r>
            <a:r>
              <a:rPr lang="en-US" sz="2400" dirty="0"/>
              <a:t> century—but at all costs to keep him away from it! We do not look down on the black because we really think he is lazy, we look down on him because he is wise enough to resent working or us. The problem, therefore, has been how not to educate him at all and—at the same time—teach him just enough to turn a dial and know which mining lever to raise.” (114)</a:t>
            </a:r>
          </a:p>
          <a:p>
            <a:endParaRPr lang="en-US" sz="1600" dirty="0"/>
          </a:p>
        </p:txBody>
      </p:sp>
      <p:grpSp>
        <p:nvGrpSpPr>
          <p:cNvPr id="20" name="Group 19">
            <a:extLst>
              <a:ext uri="{FF2B5EF4-FFF2-40B4-BE49-F238E27FC236}">
                <a16:creationId xmlns:a16="http://schemas.microsoft.com/office/drawing/2014/main" id="{1D7EF0A0-9237-4001-884B-9E0F5ECE494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962595" y="3429000"/>
            <a:ext cx="2679292" cy="2525894"/>
            <a:chOff x="9469123" y="4029759"/>
            <a:chExt cx="2679292" cy="2525894"/>
          </a:xfrm>
        </p:grpSpPr>
        <p:sp>
          <p:nvSpPr>
            <p:cNvPr id="21" name="Freeform: Shape 20">
              <a:extLst>
                <a:ext uri="{FF2B5EF4-FFF2-40B4-BE49-F238E27FC236}">
                  <a16:creationId xmlns:a16="http://schemas.microsoft.com/office/drawing/2014/main" id="{149490B2-2AF9-4660-9B40-248A345D953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8100000">
              <a:off x="9988415" y="4029759"/>
              <a:ext cx="2160000" cy="252589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508000" dist="203200" dir="7320000">
                <a:schemeClr val="accent1">
                  <a:lumMod val="60000"/>
                  <a:lumOff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2" name="Oval 21">
              <a:extLst>
                <a:ext uri="{FF2B5EF4-FFF2-40B4-BE49-F238E27FC236}">
                  <a16:creationId xmlns:a16="http://schemas.microsoft.com/office/drawing/2014/main" id="{0364A160-6ADA-4260-92B9-9BD8B66812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10009123" y="3693413"/>
              <a:ext cx="1080000" cy="2160000"/>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594706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75A03C-7C20-6141-8773-894A96FFD6B2}"/>
              </a:ext>
            </a:extLst>
          </p:cNvPr>
          <p:cNvSpPr>
            <a:spLocks noGrp="1"/>
          </p:cNvSpPr>
          <p:nvPr>
            <p:ph type="title"/>
          </p:nvPr>
        </p:nvSpPr>
        <p:spPr>
          <a:xfrm>
            <a:off x="3359149" y="1520825"/>
            <a:ext cx="8281987" cy="1333057"/>
          </a:xfrm>
        </p:spPr>
        <p:txBody>
          <a:bodyPr wrap="square" anchor="t">
            <a:normAutofit/>
          </a:bodyPr>
          <a:lstStyle/>
          <a:p>
            <a:pPr>
              <a:lnSpc>
                <a:spcPct val="90000"/>
              </a:lnSpc>
            </a:pPr>
            <a:r>
              <a:rPr lang="en-US"/>
              <a:t>Mission Humanitarians: The Rationale for Genocide?</a:t>
            </a:r>
          </a:p>
        </p:txBody>
      </p:sp>
      <p:sp>
        <p:nvSpPr>
          <p:cNvPr id="24" name="Freeform: Shape 9">
            <a:extLst>
              <a:ext uri="{FF2B5EF4-FFF2-40B4-BE49-F238E27FC236}">
                <a16:creationId xmlns:a16="http://schemas.microsoft.com/office/drawing/2014/main" id="{6D438371-A37F-43CB-8166-3E9115593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74870" y="-114297"/>
            <a:ext cx="1853969" cy="926985"/>
          </a:xfrm>
          <a:custGeom>
            <a:avLst/>
            <a:gdLst>
              <a:gd name="connsiteX0" fmla="*/ 958943 w 1853969"/>
              <a:gd name="connsiteY0" fmla="*/ 1614 h 926985"/>
              <a:gd name="connsiteX1" fmla="*/ 1852355 w 1853969"/>
              <a:gd name="connsiteY1" fmla="*/ 895026 h 926985"/>
              <a:gd name="connsiteX2" fmla="*/ 1853969 w 1853969"/>
              <a:gd name="connsiteY2" fmla="*/ 926985 h 926985"/>
              <a:gd name="connsiteX3" fmla="*/ 1390476 w 1853969"/>
              <a:gd name="connsiteY3" fmla="*/ 926985 h 926985"/>
              <a:gd name="connsiteX4" fmla="*/ 926984 w 1853969"/>
              <a:gd name="connsiteY4" fmla="*/ 463493 h 926985"/>
              <a:gd name="connsiteX5" fmla="*/ 463493 w 1853969"/>
              <a:gd name="connsiteY5" fmla="*/ 926985 h 926985"/>
              <a:gd name="connsiteX6" fmla="*/ 0 w 1853969"/>
              <a:gd name="connsiteY6" fmla="*/ 926985 h 926985"/>
              <a:gd name="connsiteX7" fmla="*/ 926985 w 1853969"/>
              <a:gd name="connsiteY7" fmla="*/ 0 h 926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53969" h="926985">
                <a:moveTo>
                  <a:pt x="958943" y="1614"/>
                </a:moveTo>
                <a:lnTo>
                  <a:pt x="1852355" y="895026"/>
                </a:lnTo>
                <a:lnTo>
                  <a:pt x="1853969" y="926985"/>
                </a:lnTo>
                <a:lnTo>
                  <a:pt x="1390476" y="926985"/>
                </a:lnTo>
                <a:cubicBezTo>
                  <a:pt x="1390476" y="671005"/>
                  <a:pt x="1182964" y="463493"/>
                  <a:pt x="926984" y="463493"/>
                </a:cubicBezTo>
                <a:cubicBezTo>
                  <a:pt x="671005" y="463493"/>
                  <a:pt x="463493" y="671005"/>
                  <a:pt x="463493" y="926985"/>
                </a:cubicBezTo>
                <a:lnTo>
                  <a:pt x="0" y="926985"/>
                </a:lnTo>
                <a:cubicBezTo>
                  <a:pt x="0" y="415026"/>
                  <a:pt x="415025" y="0"/>
                  <a:pt x="926985" y="0"/>
                </a:cubicBezTo>
                <a:close/>
              </a:path>
            </a:pathLst>
          </a:custGeom>
          <a:solidFill>
            <a:schemeClr val="bg2"/>
          </a:solidFill>
          <a:ln>
            <a:noFill/>
          </a:ln>
          <a:effectLst>
            <a:innerShdw blurRad="254000" dist="50800" dir="54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5" name="Oval 11">
            <a:extLst>
              <a:ext uri="{FF2B5EF4-FFF2-40B4-BE49-F238E27FC236}">
                <a16:creationId xmlns:a16="http://schemas.microsoft.com/office/drawing/2014/main" id="{2AE18936-8FC4-4357-B2D0-AEEAFF4D7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968027" y="-45404"/>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13">
            <a:extLst>
              <a:ext uri="{FF2B5EF4-FFF2-40B4-BE49-F238E27FC236}">
                <a16:creationId xmlns:a16="http://schemas.microsoft.com/office/drawing/2014/main" id="{3CF94A42-720D-4B81-8D24-E4A974DE02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87001" y="93562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7" name="Freeform: Shape 15">
            <a:extLst>
              <a:ext uri="{FF2B5EF4-FFF2-40B4-BE49-F238E27FC236}">
                <a16:creationId xmlns:a16="http://schemas.microsoft.com/office/drawing/2014/main" id="{E15EB72A-E1B0-4CE0-BB0D-BEFCDF8EFF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15857" y="-131277"/>
            <a:ext cx="1853969" cy="1042921"/>
          </a:xfrm>
          <a:custGeom>
            <a:avLst/>
            <a:gdLst>
              <a:gd name="connsiteX0" fmla="*/ 959154 w 1853969"/>
              <a:gd name="connsiteY0" fmla="*/ 1828 h 1042921"/>
              <a:gd name="connsiteX1" fmla="*/ 1842210 w 1853969"/>
              <a:gd name="connsiteY1" fmla="*/ 884883 h 1042921"/>
              <a:gd name="connsiteX2" fmla="*/ 1849183 w 1853969"/>
              <a:gd name="connsiteY2" fmla="*/ 936288 h 1042921"/>
              <a:gd name="connsiteX3" fmla="*/ 1853969 w 1853969"/>
              <a:gd name="connsiteY3" fmla="*/ 1042921 h 1042921"/>
              <a:gd name="connsiteX4" fmla="*/ 1390476 w 1853969"/>
              <a:gd name="connsiteY4" fmla="*/ 1042921 h 1042921"/>
              <a:gd name="connsiteX5" fmla="*/ 926984 w 1853969"/>
              <a:gd name="connsiteY5" fmla="*/ 521461 h 1042921"/>
              <a:gd name="connsiteX6" fmla="*/ 463493 w 1853969"/>
              <a:gd name="connsiteY6" fmla="*/ 1042921 h 1042921"/>
              <a:gd name="connsiteX7" fmla="*/ 0 w 1853969"/>
              <a:gd name="connsiteY7" fmla="*/ 1042921 h 1042921"/>
              <a:gd name="connsiteX8" fmla="*/ 926985 w 1853969"/>
              <a:gd name="connsiteY8" fmla="*/ 0 h 1042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3969" h="1042921">
                <a:moveTo>
                  <a:pt x="959154" y="1828"/>
                </a:moveTo>
                <a:lnTo>
                  <a:pt x="1842210" y="884883"/>
                </a:lnTo>
                <a:lnTo>
                  <a:pt x="1849183" y="936288"/>
                </a:lnTo>
                <a:cubicBezTo>
                  <a:pt x="1852348" y="971348"/>
                  <a:pt x="1853969" y="1006922"/>
                  <a:pt x="1853969" y="1042921"/>
                </a:cubicBezTo>
                <a:lnTo>
                  <a:pt x="1390476" y="1042921"/>
                </a:lnTo>
                <a:cubicBezTo>
                  <a:pt x="1390476" y="754927"/>
                  <a:pt x="1182964" y="521461"/>
                  <a:pt x="926984" y="521461"/>
                </a:cubicBezTo>
                <a:cubicBezTo>
                  <a:pt x="671005" y="521461"/>
                  <a:pt x="463493" y="754927"/>
                  <a:pt x="463493" y="1042921"/>
                </a:cubicBezTo>
                <a:lnTo>
                  <a:pt x="0" y="1042921"/>
                </a:lnTo>
                <a:cubicBezTo>
                  <a:pt x="0" y="466932"/>
                  <a:pt x="415025" y="0"/>
                  <a:pt x="926985" y="0"/>
                </a:cubicBezTo>
                <a:close/>
              </a:path>
            </a:pathLst>
          </a:custGeom>
          <a:solidFill>
            <a:schemeClr val="bg2">
              <a:lumMod val="50000"/>
              <a:lumOff val="50000"/>
              <a:alpha val="2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8" name="Oval 17">
            <a:extLst>
              <a:ext uri="{FF2B5EF4-FFF2-40B4-BE49-F238E27FC236}">
                <a16:creationId xmlns:a16="http://schemas.microsoft.com/office/drawing/2014/main" id="{88D9FE19-3EE9-41F7-8054-F2C86DBEB3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9908" y="4729022"/>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DCBECD22-3F18-B042-ADA2-02E7D7A7A17C}"/>
              </a:ext>
            </a:extLst>
          </p:cNvPr>
          <p:cNvSpPr>
            <a:spLocks noGrp="1"/>
          </p:cNvSpPr>
          <p:nvPr>
            <p:ph idx="1"/>
          </p:nvPr>
        </p:nvSpPr>
        <p:spPr>
          <a:xfrm>
            <a:off x="3377566" y="3052367"/>
            <a:ext cx="5418772" cy="3040458"/>
          </a:xfrm>
        </p:spPr>
        <p:txBody>
          <a:bodyPr anchor="t">
            <a:normAutofit/>
          </a:bodyPr>
          <a:lstStyle/>
          <a:p>
            <a:r>
              <a:rPr lang="en-US" sz="1600"/>
              <a:t>Dekoven: “I came here twelve years ago believing that I could—it seems so incredibly now—help alleviate suffering by participating actively in the very institutions that help sustain it… I have saved hundreds of lives; all of us here have. I have arrested gangrene, removed tumors, pulled forth babies—and, in so doing, if you will please try to understand, I have provided the rationale for genocide” (114)</a:t>
            </a:r>
          </a:p>
          <a:p>
            <a:endParaRPr lang="en-US" sz="1600"/>
          </a:p>
        </p:txBody>
      </p:sp>
      <p:grpSp>
        <p:nvGrpSpPr>
          <p:cNvPr id="29" name="Group 19">
            <a:extLst>
              <a:ext uri="{FF2B5EF4-FFF2-40B4-BE49-F238E27FC236}">
                <a16:creationId xmlns:a16="http://schemas.microsoft.com/office/drawing/2014/main" id="{1D7EF0A0-9237-4001-884B-9E0F5ECE494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962595" y="3429000"/>
            <a:ext cx="2679292" cy="2525894"/>
            <a:chOff x="9469123" y="4029759"/>
            <a:chExt cx="2679292" cy="2525894"/>
          </a:xfrm>
        </p:grpSpPr>
        <p:sp>
          <p:nvSpPr>
            <p:cNvPr id="21" name="Freeform: Shape 20">
              <a:extLst>
                <a:ext uri="{FF2B5EF4-FFF2-40B4-BE49-F238E27FC236}">
                  <a16:creationId xmlns:a16="http://schemas.microsoft.com/office/drawing/2014/main" id="{149490B2-2AF9-4660-9B40-248A345D953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8100000">
              <a:off x="9988415" y="4029759"/>
              <a:ext cx="2160000" cy="252589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508000" dist="203200" dir="7320000">
                <a:schemeClr val="accent1">
                  <a:lumMod val="60000"/>
                  <a:lumOff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2" name="Oval 21">
              <a:extLst>
                <a:ext uri="{FF2B5EF4-FFF2-40B4-BE49-F238E27FC236}">
                  <a16:creationId xmlns:a16="http://schemas.microsoft.com/office/drawing/2014/main" id="{0364A160-6ADA-4260-92B9-9BD8B66812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10009123" y="3693413"/>
              <a:ext cx="1080000" cy="2160000"/>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233529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F78C6-D840-B14A-B8C5-A66BD4F2CF9B}"/>
              </a:ext>
            </a:extLst>
          </p:cNvPr>
          <p:cNvSpPr>
            <a:spLocks noGrp="1"/>
          </p:cNvSpPr>
          <p:nvPr>
            <p:ph type="title"/>
          </p:nvPr>
        </p:nvSpPr>
        <p:spPr/>
        <p:txBody>
          <a:bodyPr>
            <a:normAutofit fontScale="90000"/>
          </a:bodyPr>
          <a:lstStyle/>
          <a:p>
            <a:r>
              <a:rPr lang="en-US" b="1" dirty="0">
                <a:latin typeface="Chalkboard SE" panose="03050602040202020205" pitchFamily="66" charset="77"/>
              </a:rPr>
              <a:t>The Story of a Mission in Colonial Africa</a:t>
            </a:r>
          </a:p>
        </p:txBody>
      </p:sp>
      <p:sp>
        <p:nvSpPr>
          <p:cNvPr id="3" name="Content Placeholder 2">
            <a:extLst>
              <a:ext uri="{FF2B5EF4-FFF2-40B4-BE49-F238E27FC236}">
                <a16:creationId xmlns:a16="http://schemas.microsoft.com/office/drawing/2014/main" id="{E5DEBB9B-6D61-734B-967D-D4B428EE3B95}"/>
              </a:ext>
            </a:extLst>
          </p:cNvPr>
          <p:cNvSpPr>
            <a:spLocks noGrp="1"/>
          </p:cNvSpPr>
          <p:nvPr>
            <p:ph idx="1"/>
          </p:nvPr>
        </p:nvSpPr>
        <p:spPr/>
        <p:txBody>
          <a:bodyPr/>
          <a:lstStyle/>
          <a:p>
            <a:pPr algn="just"/>
            <a:r>
              <a:rPr lang="en-US" sz="2800" dirty="0">
                <a:solidFill>
                  <a:schemeClr val="accent1">
                    <a:lumMod val="20000"/>
                    <a:lumOff val="80000"/>
                    <a:alpha val="60000"/>
                  </a:schemeClr>
                </a:solidFill>
                <a:latin typeface="Grotesque" panose="020B0504020202020204" pitchFamily="34" charset="0"/>
              </a:rPr>
              <a:t>“To me you are no more “the Blacks” than I am “the whites” (91)</a:t>
            </a:r>
          </a:p>
          <a:p>
            <a:pPr algn="just"/>
            <a:r>
              <a:rPr lang="en-US" sz="2800" dirty="0">
                <a:solidFill>
                  <a:schemeClr val="accent1">
                    <a:lumMod val="20000"/>
                    <a:lumOff val="80000"/>
                    <a:alpha val="60000"/>
                  </a:schemeClr>
                </a:solidFill>
                <a:latin typeface="Grotesque" panose="020B0504020202020204" pitchFamily="34" charset="0"/>
              </a:rPr>
              <a:t>“The Story of a Mission: how it tried to lift the benighted black from his native sloth and indolence—and how it was rewarded.” Tell them Mr. Morris. Tell them so that when your readers find out it is American planes Zatembe is flying with American bombs for our villages… they can relax with assurance that their </a:t>
            </a:r>
            <a:r>
              <a:rPr lang="en-US" sz="2800" b="1" dirty="0">
                <a:solidFill>
                  <a:schemeClr val="accent1">
                    <a:lumMod val="20000"/>
                    <a:lumOff val="80000"/>
                    <a:alpha val="60000"/>
                  </a:schemeClr>
                </a:solidFill>
                <a:latin typeface="Grotesque" panose="020B0504020202020204" pitchFamily="34" charset="0"/>
              </a:rPr>
              <a:t>moral obligation to humanity is being fulfilled” (122)</a:t>
            </a:r>
            <a:endParaRPr lang="en-US" sz="2800" dirty="0">
              <a:solidFill>
                <a:schemeClr val="accent1">
                  <a:lumMod val="20000"/>
                  <a:lumOff val="80000"/>
                  <a:alpha val="60000"/>
                </a:schemeClr>
              </a:solidFill>
              <a:latin typeface="Grotesque" panose="020B0504020202020204" pitchFamily="34" charset="0"/>
            </a:endParaRPr>
          </a:p>
          <a:p>
            <a:endParaRPr lang="en-US" dirty="0"/>
          </a:p>
        </p:txBody>
      </p:sp>
    </p:spTree>
    <p:extLst>
      <p:ext uri="{BB962C8B-B14F-4D97-AF65-F5344CB8AC3E}">
        <p14:creationId xmlns:p14="http://schemas.microsoft.com/office/powerpoint/2010/main" val="2555592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2484C5-CD37-2A4D-961C-89566AB8D443}"/>
              </a:ext>
            </a:extLst>
          </p:cNvPr>
          <p:cNvSpPr>
            <a:spLocks noGrp="1"/>
          </p:cNvSpPr>
          <p:nvPr>
            <p:ph type="title"/>
          </p:nvPr>
        </p:nvSpPr>
        <p:spPr>
          <a:xfrm>
            <a:off x="550862" y="1435100"/>
            <a:ext cx="5437188" cy="2663806"/>
          </a:xfrm>
        </p:spPr>
        <p:txBody>
          <a:bodyPr wrap="square" anchor="t">
            <a:normAutofit/>
          </a:bodyPr>
          <a:lstStyle/>
          <a:p>
            <a:pPr>
              <a:lnSpc>
                <a:spcPct val="90000"/>
              </a:lnSpc>
            </a:pPr>
            <a:r>
              <a:rPr lang="en-US" sz="5900"/>
              <a:t>Missionaries Were Allied with Colonialists!</a:t>
            </a:r>
          </a:p>
        </p:txBody>
      </p:sp>
      <p:grpSp>
        <p:nvGrpSpPr>
          <p:cNvPr id="10" name="Group 9">
            <a:extLst>
              <a:ext uri="{FF2B5EF4-FFF2-40B4-BE49-F238E27FC236}">
                <a16:creationId xmlns:a16="http://schemas.microsoft.com/office/drawing/2014/main" id="{6008F0E6-D3CE-49C5-8B21-D4FD170E7B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95000" y="453681"/>
            <a:ext cx="631474" cy="667801"/>
            <a:chOff x="5410141" y="1244294"/>
            <a:chExt cx="631474" cy="667801"/>
          </a:xfrm>
        </p:grpSpPr>
        <p:sp>
          <p:nvSpPr>
            <p:cNvPr id="11" name="Freeform: Shape 10">
              <a:extLst>
                <a:ext uri="{FF2B5EF4-FFF2-40B4-BE49-F238E27FC236}">
                  <a16:creationId xmlns:a16="http://schemas.microsoft.com/office/drawing/2014/main" id="{6B8C603B-2F69-437F-A33F-96F8627DD41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3500000">
              <a:off x="5455878" y="1326358"/>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lumMod val="90000"/>
                  </a:schemeClr>
                </a:gs>
              </a:gsLst>
              <a:lin ang="10200000" scaled="0"/>
            </a:gradFill>
            <a:ln>
              <a:noFill/>
            </a:ln>
            <a:effectLst>
              <a:innerShdw blurRad="1270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EA137B5E-944B-4A41-970D-2DACDEC418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00000">
              <a:off x="5718678" y="1244294"/>
              <a:ext cx="270000" cy="540000"/>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4" name="Oval 13">
            <a:extLst>
              <a:ext uri="{FF2B5EF4-FFF2-40B4-BE49-F238E27FC236}">
                <a16:creationId xmlns:a16="http://schemas.microsoft.com/office/drawing/2014/main" id="{7CCE2654-1954-4F80-83E6-81BD872247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949" y="4530859"/>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2D6377AC-BDE4-F548-946A-4FC9D846283E}"/>
              </a:ext>
            </a:extLst>
          </p:cNvPr>
          <p:cNvSpPr>
            <a:spLocks noGrp="1"/>
          </p:cNvSpPr>
          <p:nvPr>
            <p:ph idx="1"/>
          </p:nvPr>
        </p:nvSpPr>
        <p:spPr>
          <a:xfrm>
            <a:off x="7140575" y="1522184"/>
            <a:ext cx="3581181" cy="4570641"/>
          </a:xfrm>
        </p:spPr>
        <p:txBody>
          <a:bodyPr anchor="t">
            <a:normAutofit/>
          </a:bodyPr>
          <a:lstStyle/>
          <a:p>
            <a:r>
              <a:rPr lang="en-US" sz="1600"/>
              <a:t>I</a:t>
            </a:r>
            <a:r>
              <a:rPr lang="en-US" sz="1600">
                <a:latin typeface="Grotesque" panose="020F0502020204030204" pitchFamily="34" charset="0"/>
              </a:rPr>
              <a:t>n short, everyone who was any one in the missionary world, or in that section of London society devoted to philanthropic ideals […] any attempt on the part of Great Britain to import base commercial ambitions into  the political settlement of Equatorial Africa, and hailed King Leopold as the man who would gradually raise the millions of Central African Negroes to a condition of peaceable self-government.” </a:t>
            </a:r>
            <a:r>
              <a:rPr lang="fr-FR" sz="1600">
                <a:latin typeface="Grotesque" panose="020F0502020204030204" pitchFamily="34" charset="0"/>
              </a:rPr>
              <a:t> (Johnston IX). </a:t>
            </a:r>
            <a:endParaRPr lang="en-US" sz="1600">
              <a:latin typeface="Grotesque" panose="020F0502020204030204" pitchFamily="34" charset="0"/>
            </a:endParaRPr>
          </a:p>
          <a:p>
            <a:endParaRPr lang="en-US" sz="1600"/>
          </a:p>
        </p:txBody>
      </p:sp>
      <p:sp>
        <p:nvSpPr>
          <p:cNvPr id="16" name="Freeform: Shape 15">
            <a:extLst>
              <a:ext uri="{FF2B5EF4-FFF2-40B4-BE49-F238E27FC236}">
                <a16:creationId xmlns:a16="http://schemas.microsoft.com/office/drawing/2014/main" id="{401FF468-B01E-44CD-8D45-389736C04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887880" y="5732882"/>
            <a:ext cx="1756553" cy="926985"/>
          </a:xfrm>
          <a:custGeom>
            <a:avLst/>
            <a:gdLst>
              <a:gd name="connsiteX0" fmla="*/ 271507 w 1756553"/>
              <a:gd name="connsiteY0" fmla="*/ 271508 h 926985"/>
              <a:gd name="connsiteX1" fmla="*/ 926985 w 1756553"/>
              <a:gd name="connsiteY1" fmla="*/ 0 h 926985"/>
              <a:gd name="connsiteX2" fmla="*/ 1695655 w 1756553"/>
              <a:gd name="connsiteY2" fmla="*/ 408699 h 926985"/>
              <a:gd name="connsiteX3" fmla="*/ 1756553 w 1756553"/>
              <a:gd name="connsiteY3" fmla="*/ 520895 h 926985"/>
              <a:gd name="connsiteX4" fmla="*/ 1386812 w 1756553"/>
              <a:gd name="connsiteY4" fmla="*/ 890636 h 926985"/>
              <a:gd name="connsiteX5" fmla="*/ 1381060 w 1756553"/>
              <a:gd name="connsiteY5" fmla="*/ 833575 h 926985"/>
              <a:gd name="connsiteX6" fmla="*/ 926985 w 1756553"/>
              <a:gd name="connsiteY6" fmla="*/ 463492 h 926985"/>
              <a:gd name="connsiteX7" fmla="*/ 463493 w 1756553"/>
              <a:gd name="connsiteY7" fmla="*/ 926985 h 926985"/>
              <a:gd name="connsiteX8" fmla="*/ 0 w 1756553"/>
              <a:gd name="connsiteY8" fmla="*/ 926985 h 926985"/>
              <a:gd name="connsiteX9" fmla="*/ 271507 w 1756553"/>
              <a:gd name="connsiteY9" fmla="*/ 271508 h 926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56553" h="926985">
                <a:moveTo>
                  <a:pt x="271507" y="271508"/>
                </a:moveTo>
                <a:cubicBezTo>
                  <a:pt x="439259" y="103757"/>
                  <a:pt x="671005" y="0"/>
                  <a:pt x="926985" y="0"/>
                </a:cubicBezTo>
                <a:cubicBezTo>
                  <a:pt x="1246959" y="0"/>
                  <a:pt x="1529069" y="162119"/>
                  <a:pt x="1695655" y="408699"/>
                </a:cubicBezTo>
                <a:lnTo>
                  <a:pt x="1756553" y="520895"/>
                </a:lnTo>
                <a:lnTo>
                  <a:pt x="1386812" y="890636"/>
                </a:lnTo>
                <a:lnTo>
                  <a:pt x="1381060" y="833575"/>
                </a:lnTo>
                <a:cubicBezTo>
                  <a:pt x="1337841" y="622369"/>
                  <a:pt x="1150967" y="463493"/>
                  <a:pt x="926985" y="463492"/>
                </a:cubicBezTo>
                <a:cubicBezTo>
                  <a:pt x="671005" y="463493"/>
                  <a:pt x="463493" y="671005"/>
                  <a:pt x="463493" y="926985"/>
                </a:cubicBezTo>
                <a:lnTo>
                  <a:pt x="0" y="926985"/>
                </a:lnTo>
                <a:cubicBezTo>
                  <a:pt x="0" y="671005"/>
                  <a:pt x="103756" y="439259"/>
                  <a:pt x="271507" y="271508"/>
                </a:cubicBezTo>
                <a:close/>
              </a:path>
            </a:pathLst>
          </a:custGeom>
          <a:solidFill>
            <a:schemeClr val="bg2"/>
          </a:solidFill>
          <a:ln>
            <a:noFill/>
          </a:ln>
          <a:effectLst>
            <a:innerShdw blurRad="203200" dist="50800" dir="27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8" name="Freeform: Shape 17">
            <a:extLst>
              <a:ext uri="{FF2B5EF4-FFF2-40B4-BE49-F238E27FC236}">
                <a16:creationId xmlns:a16="http://schemas.microsoft.com/office/drawing/2014/main" id="{86DCA8DF-0D08-476B-8EC2-1CBC0393EB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817865" y="5727199"/>
            <a:ext cx="1719246" cy="1064309"/>
          </a:xfrm>
          <a:custGeom>
            <a:avLst/>
            <a:gdLst>
              <a:gd name="connsiteX0" fmla="*/ 337336 w 1719246"/>
              <a:gd name="connsiteY0" fmla="*/ 243037 h 1064309"/>
              <a:gd name="connsiteX1" fmla="*/ 926984 w 1719246"/>
              <a:gd name="connsiteY1" fmla="*/ 0 h 1064309"/>
              <a:gd name="connsiteX2" fmla="*/ 1695655 w 1719246"/>
              <a:gd name="connsiteY2" fmla="*/ 469244 h 1064309"/>
              <a:gd name="connsiteX3" fmla="*/ 1719246 w 1719246"/>
              <a:gd name="connsiteY3" fmla="*/ 519147 h 1064309"/>
              <a:gd name="connsiteX4" fmla="*/ 1359835 w 1719246"/>
              <a:gd name="connsiteY4" fmla="*/ 878557 h 1064309"/>
              <a:gd name="connsiteX5" fmla="*/ 1354053 w 1719246"/>
              <a:gd name="connsiteY5" fmla="*/ 857170 h 1064309"/>
              <a:gd name="connsiteX6" fmla="*/ 926984 w 1719246"/>
              <a:gd name="connsiteY6" fmla="*/ 532155 h 1064309"/>
              <a:gd name="connsiteX7" fmla="*/ 463493 w 1719246"/>
              <a:gd name="connsiteY7" fmla="*/ 1064309 h 1064309"/>
              <a:gd name="connsiteX8" fmla="*/ 0 w 1719246"/>
              <a:gd name="connsiteY8" fmla="*/ 1064309 h 1064309"/>
              <a:gd name="connsiteX9" fmla="*/ 337336 w 1719246"/>
              <a:gd name="connsiteY9" fmla="*/ 243037 h 106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19246" h="1064309">
                <a:moveTo>
                  <a:pt x="337336" y="243037"/>
                </a:moveTo>
                <a:cubicBezTo>
                  <a:pt x="497574" y="91206"/>
                  <a:pt x="703002" y="0"/>
                  <a:pt x="926984" y="0"/>
                </a:cubicBezTo>
                <a:cubicBezTo>
                  <a:pt x="1246959" y="0"/>
                  <a:pt x="1529069" y="186136"/>
                  <a:pt x="1695655" y="469244"/>
                </a:cubicBezTo>
                <a:lnTo>
                  <a:pt x="1719246" y="519147"/>
                </a:lnTo>
                <a:lnTo>
                  <a:pt x="1359835" y="878557"/>
                </a:lnTo>
                <a:lnTo>
                  <a:pt x="1354053" y="857170"/>
                </a:lnTo>
                <a:cubicBezTo>
                  <a:pt x="1283691" y="666172"/>
                  <a:pt x="1118969" y="532155"/>
                  <a:pt x="926984" y="532155"/>
                </a:cubicBezTo>
                <a:cubicBezTo>
                  <a:pt x="671005" y="532155"/>
                  <a:pt x="463493" y="770408"/>
                  <a:pt x="463493" y="1064309"/>
                </a:cubicBezTo>
                <a:lnTo>
                  <a:pt x="0" y="1064309"/>
                </a:lnTo>
                <a:cubicBezTo>
                  <a:pt x="0" y="733671"/>
                  <a:pt x="131317" y="438246"/>
                  <a:pt x="337336" y="243037"/>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0" name="Oval 19">
            <a:extLst>
              <a:ext uri="{FF2B5EF4-FFF2-40B4-BE49-F238E27FC236}">
                <a16:creationId xmlns:a16="http://schemas.microsoft.com/office/drawing/2014/main" id="{B34B48DE-4617-4FF6-BC21-1D69B10B9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4927328" y="583621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83152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6A8905-D68A-8843-AA6C-9EEA9BC13C1A}"/>
              </a:ext>
            </a:extLst>
          </p:cNvPr>
          <p:cNvSpPr>
            <a:spLocks noGrp="1"/>
          </p:cNvSpPr>
          <p:nvPr>
            <p:ph type="title"/>
          </p:nvPr>
        </p:nvSpPr>
        <p:spPr>
          <a:xfrm>
            <a:off x="550862" y="1435100"/>
            <a:ext cx="5437188" cy="3496214"/>
          </a:xfrm>
        </p:spPr>
        <p:txBody>
          <a:bodyPr wrap="square" anchor="t">
            <a:normAutofit/>
          </a:bodyPr>
          <a:lstStyle/>
          <a:p>
            <a:pPr>
              <a:lnSpc>
                <a:spcPct val="90000"/>
              </a:lnSpc>
            </a:pPr>
            <a:r>
              <a:rPr lang="en-US" sz="5000"/>
              <a:t>Where Do Humanitarians Stand between the Natives and the Colonizers?</a:t>
            </a:r>
          </a:p>
        </p:txBody>
      </p:sp>
      <p:sp>
        <p:nvSpPr>
          <p:cNvPr id="3" name="Content Placeholder 2">
            <a:extLst>
              <a:ext uri="{FF2B5EF4-FFF2-40B4-BE49-F238E27FC236}">
                <a16:creationId xmlns:a16="http://schemas.microsoft.com/office/drawing/2014/main" id="{E58D8196-0808-B645-8388-2CA545080D9C}"/>
              </a:ext>
            </a:extLst>
          </p:cNvPr>
          <p:cNvSpPr>
            <a:spLocks noGrp="1"/>
          </p:cNvSpPr>
          <p:nvPr>
            <p:ph idx="1"/>
          </p:nvPr>
        </p:nvSpPr>
        <p:spPr>
          <a:xfrm>
            <a:off x="7140575" y="1522184"/>
            <a:ext cx="3581181" cy="4570641"/>
          </a:xfrm>
        </p:spPr>
        <p:txBody>
          <a:bodyPr anchor="t">
            <a:normAutofit/>
          </a:bodyPr>
          <a:lstStyle/>
          <a:p>
            <a:pPr>
              <a:lnSpc>
                <a:spcPct val="100000"/>
              </a:lnSpc>
            </a:pPr>
            <a:r>
              <a:rPr lang="en-US" sz="1400" dirty="0"/>
              <a:t>57: Of language: terrorists (for settlers)- rebels, revolutionaries (for anticolonial fighters)</a:t>
            </a:r>
          </a:p>
          <a:p>
            <a:pPr>
              <a:lnSpc>
                <a:spcPct val="100000"/>
              </a:lnSpc>
            </a:pPr>
            <a:r>
              <a:rPr lang="en-US" sz="1400" dirty="0"/>
              <a:t>58: “When the resistance began, the government closed it [the newspaper] down”</a:t>
            </a:r>
          </a:p>
          <a:p>
            <a:pPr>
              <a:lnSpc>
                <a:spcPct val="100000"/>
              </a:lnSpc>
            </a:pPr>
            <a:r>
              <a:rPr lang="en-US" sz="1400" dirty="0"/>
              <a:t>59: “Resistance,” </a:t>
            </a:r>
            <a:r>
              <a:rPr lang="en-US" sz="1400" dirty="0" err="1"/>
              <a:t>Tshembe</a:t>
            </a:r>
            <a:r>
              <a:rPr lang="en-US" sz="1400" dirty="0"/>
              <a:t>. You mean terror.” (</a:t>
            </a:r>
            <a:r>
              <a:rPr lang="en-US" sz="1400" dirty="0" err="1"/>
              <a:t>Abioseh</a:t>
            </a:r>
            <a:r>
              <a:rPr lang="en-US" sz="1400" dirty="0"/>
              <a:t>)-- Fanaticism</a:t>
            </a:r>
          </a:p>
          <a:p>
            <a:pPr>
              <a:lnSpc>
                <a:spcPct val="100000"/>
              </a:lnSpc>
            </a:pPr>
            <a:r>
              <a:rPr lang="en-US" sz="1400" dirty="0"/>
              <a:t>57: “an old savage” (civilizing mission)</a:t>
            </a:r>
          </a:p>
          <a:p>
            <a:pPr>
              <a:lnSpc>
                <a:spcPct val="100000"/>
              </a:lnSpc>
            </a:pPr>
            <a:r>
              <a:rPr lang="en-US" sz="1400" dirty="0"/>
              <a:t>“terrorists” and “fanatics [who] go on butchering babies”. (90)</a:t>
            </a:r>
          </a:p>
          <a:p>
            <a:pPr>
              <a:lnSpc>
                <a:spcPct val="100000"/>
              </a:lnSpc>
            </a:pPr>
            <a:r>
              <a:rPr lang="en-US" sz="1400" dirty="0">
                <a:latin typeface="Calibri" panose="020F0502020204030204" pitchFamily="34" charset="0"/>
                <a:ea typeface="Times New Roman" panose="02020603050405020304" pitchFamily="18" charset="0"/>
                <a:cs typeface="Times New Roman" panose="02020603050405020304" pitchFamily="18" charset="0"/>
              </a:rPr>
              <a:t>102: Mission hospital transformed into a military base, confusion between/among various departments of the colonial undertaking.</a:t>
            </a:r>
          </a:p>
          <a:p>
            <a:pPr>
              <a:lnSpc>
                <a:spcPct val="100000"/>
              </a:lnSpc>
            </a:pPr>
            <a:endParaRPr lang="en-US" sz="1400" dirty="0"/>
          </a:p>
          <a:p>
            <a:pPr>
              <a:lnSpc>
                <a:spcPct val="100000"/>
              </a:lnSpc>
            </a:pPr>
            <a:endParaRPr lang="en-US" sz="1400" dirty="0"/>
          </a:p>
        </p:txBody>
      </p:sp>
      <p:sp>
        <p:nvSpPr>
          <p:cNvPr id="10" name="Freeform: Shape 9">
            <a:extLst>
              <a:ext uri="{FF2B5EF4-FFF2-40B4-BE49-F238E27FC236}">
                <a16:creationId xmlns:a16="http://schemas.microsoft.com/office/drawing/2014/main" id="{D3262674-A504-4C90-BBBB-94D20F92A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54653" y="4120355"/>
            <a:ext cx="1237347" cy="1972470"/>
          </a:xfrm>
          <a:custGeom>
            <a:avLst/>
            <a:gdLst>
              <a:gd name="connsiteX0" fmla="*/ 986235 w 1237347"/>
              <a:gd name="connsiteY0" fmla="*/ 0 h 1972470"/>
              <a:gd name="connsiteX1" fmla="*/ 1184996 w 1237347"/>
              <a:gd name="connsiteY1" fmla="*/ 20037 h 1972470"/>
              <a:gd name="connsiteX2" fmla="*/ 1237347 w 1237347"/>
              <a:gd name="connsiteY2" fmla="*/ 33498 h 1972470"/>
              <a:gd name="connsiteX3" fmla="*/ 1237347 w 1237347"/>
              <a:gd name="connsiteY3" fmla="*/ 1938973 h 1972470"/>
              <a:gd name="connsiteX4" fmla="*/ 1184996 w 1237347"/>
              <a:gd name="connsiteY4" fmla="*/ 1952433 h 1972470"/>
              <a:gd name="connsiteX5" fmla="*/ 986235 w 1237347"/>
              <a:gd name="connsiteY5" fmla="*/ 1972470 h 1972470"/>
              <a:gd name="connsiteX6" fmla="*/ 0 w 1237347"/>
              <a:gd name="connsiteY6" fmla="*/ 986235 h 1972470"/>
              <a:gd name="connsiteX7" fmla="*/ 986235 w 1237347"/>
              <a:gd name="connsiteY7" fmla="*/ 0 h 197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7347" h="1972470">
                <a:moveTo>
                  <a:pt x="986235" y="0"/>
                </a:moveTo>
                <a:cubicBezTo>
                  <a:pt x="1054320" y="0"/>
                  <a:pt x="1120794" y="6899"/>
                  <a:pt x="1184996" y="20037"/>
                </a:cubicBezTo>
                <a:lnTo>
                  <a:pt x="1237347" y="33498"/>
                </a:lnTo>
                <a:lnTo>
                  <a:pt x="1237347" y="1938973"/>
                </a:lnTo>
                <a:lnTo>
                  <a:pt x="1184996" y="1952433"/>
                </a:lnTo>
                <a:cubicBezTo>
                  <a:pt x="1120794" y="1965571"/>
                  <a:pt x="1054320" y="1972470"/>
                  <a:pt x="986235" y="1972470"/>
                </a:cubicBezTo>
                <a:cubicBezTo>
                  <a:pt x="441552" y="1972470"/>
                  <a:pt x="0" y="1530918"/>
                  <a:pt x="0" y="986235"/>
                </a:cubicBezTo>
                <a:cubicBezTo>
                  <a:pt x="0" y="441552"/>
                  <a:pt x="441552" y="0"/>
                  <a:pt x="986235" y="0"/>
                </a:cubicBezTo>
                <a:close/>
              </a:path>
            </a:pathLst>
          </a:cu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508000" dist="76200" dir="15480000">
              <a:schemeClr val="accent1">
                <a:lumMod val="60000"/>
                <a:lumOff val="40000"/>
                <a:alpha val="6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Tree>
    <p:extLst>
      <p:ext uri="{BB962C8B-B14F-4D97-AF65-F5344CB8AC3E}">
        <p14:creationId xmlns:p14="http://schemas.microsoft.com/office/powerpoint/2010/main" val="208800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75365-121E-3945-AB04-12C4167B4E67}"/>
              </a:ext>
            </a:extLst>
          </p:cNvPr>
          <p:cNvSpPr>
            <a:spLocks noGrp="1"/>
          </p:cNvSpPr>
          <p:nvPr>
            <p:ph type="title"/>
          </p:nvPr>
        </p:nvSpPr>
        <p:spPr/>
        <p:txBody>
          <a:bodyPr/>
          <a:lstStyle/>
          <a:p>
            <a:r>
              <a:rPr lang="en-US" dirty="0"/>
              <a:t>Humanitarians Beyond Criticism?</a:t>
            </a:r>
          </a:p>
        </p:txBody>
      </p:sp>
      <p:sp>
        <p:nvSpPr>
          <p:cNvPr id="3" name="Content Placeholder 2">
            <a:extLst>
              <a:ext uri="{FF2B5EF4-FFF2-40B4-BE49-F238E27FC236}">
                <a16:creationId xmlns:a16="http://schemas.microsoft.com/office/drawing/2014/main" id="{F2663B7F-7EEA-EC4B-8988-2719DEE09B08}"/>
              </a:ext>
            </a:extLst>
          </p:cNvPr>
          <p:cNvSpPr>
            <a:spLocks noGrp="1"/>
          </p:cNvSpPr>
          <p:nvPr>
            <p:ph idx="1"/>
          </p:nvPr>
        </p:nvSpPr>
        <p:spPr/>
        <p:txBody>
          <a:bodyPr/>
          <a:lstStyle/>
          <a:p>
            <a:r>
              <a:rPr lang="en-US" dirty="0"/>
              <a:t>“depths of his [Reverend </a:t>
            </a:r>
            <a:r>
              <a:rPr lang="en-US" dirty="0" err="1"/>
              <a:t>Neilsen</a:t>
            </a:r>
            <a:r>
              <a:rPr lang="en-US" dirty="0"/>
              <a:t>] sacrifice” (85)</a:t>
            </a:r>
          </a:p>
          <a:p>
            <a:r>
              <a:rPr lang="en-US" dirty="0"/>
              <a:t>Of </a:t>
            </a:r>
            <a:r>
              <a:rPr lang="en-US" dirty="0" err="1"/>
              <a:t>Tshembe</a:t>
            </a:r>
            <a:r>
              <a:rPr lang="en-US" dirty="0"/>
              <a:t> </a:t>
            </a:r>
            <a:r>
              <a:rPr lang="en-US" dirty="0" err="1"/>
              <a:t>Matoseh</a:t>
            </a:r>
            <a:r>
              <a:rPr lang="en-US" dirty="0"/>
              <a:t> (Anticolonial activist): “They haven’t earned the</a:t>
            </a:r>
            <a:r>
              <a:rPr lang="en-US" b="1" dirty="0"/>
              <a:t> right</a:t>
            </a:r>
            <a:r>
              <a:rPr lang="en-US" dirty="0"/>
              <a:t> to criticize </a:t>
            </a:r>
            <a:r>
              <a:rPr lang="en-US" b="1" dirty="0"/>
              <a:t>yet</a:t>
            </a:r>
            <a:r>
              <a:rPr lang="en-US" dirty="0"/>
              <a:t>” (86)</a:t>
            </a:r>
          </a:p>
          <a:p>
            <a:r>
              <a:rPr lang="en-US" dirty="0"/>
              <a:t>What is that makes of </a:t>
            </a:r>
            <a:r>
              <a:rPr lang="en-US" dirty="0" err="1"/>
              <a:t>Tshembe</a:t>
            </a:r>
            <a:r>
              <a:rPr lang="en-US" dirty="0"/>
              <a:t> and other </a:t>
            </a:r>
            <a:r>
              <a:rPr lang="en-US" dirty="0" err="1"/>
              <a:t>illegimate</a:t>
            </a:r>
            <a:r>
              <a:rPr lang="en-US" dirty="0"/>
              <a:t> critics of colonialism and the mission work?</a:t>
            </a:r>
          </a:p>
          <a:p>
            <a:r>
              <a:rPr lang="en-US" dirty="0"/>
              <a:t>How does one earn the right to critically investigate humanitarian practices?</a:t>
            </a:r>
          </a:p>
          <a:p>
            <a:r>
              <a:rPr lang="en-US" dirty="0"/>
              <a:t>How does one earn the credentials to be certified (and I wonder who the agent granting certifications may be) as a legitimate reader of missionary humanitarian of the colonial age?</a:t>
            </a:r>
          </a:p>
          <a:p>
            <a:r>
              <a:rPr lang="en-US" dirty="0"/>
              <a:t>Yet: I presume, they would one day earn that right, how long will it take?</a:t>
            </a:r>
          </a:p>
          <a:p>
            <a:endParaRPr lang="en-US" dirty="0"/>
          </a:p>
        </p:txBody>
      </p:sp>
    </p:spTree>
    <p:extLst>
      <p:ext uri="{BB962C8B-B14F-4D97-AF65-F5344CB8AC3E}">
        <p14:creationId xmlns:p14="http://schemas.microsoft.com/office/powerpoint/2010/main" val="2314793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1DED0-3DBE-984E-8AEA-650E06C22C4C}"/>
              </a:ext>
            </a:extLst>
          </p:cNvPr>
          <p:cNvSpPr>
            <a:spLocks noGrp="1"/>
          </p:cNvSpPr>
          <p:nvPr>
            <p:ph type="title"/>
          </p:nvPr>
        </p:nvSpPr>
        <p:spPr/>
        <p:txBody>
          <a:bodyPr>
            <a:normAutofit fontScale="90000"/>
          </a:bodyPr>
          <a:lstStyle/>
          <a:p>
            <a:r>
              <a:rPr lang="en-US" b="1" dirty="0">
                <a:latin typeface="Chalkboard SE" panose="03050602040202020205" pitchFamily="66" charset="77"/>
              </a:rPr>
              <a:t>Humanitarian Credentials: A Shield Against Critics?</a:t>
            </a:r>
          </a:p>
        </p:txBody>
      </p:sp>
      <p:sp>
        <p:nvSpPr>
          <p:cNvPr id="3" name="Content Placeholder 2">
            <a:extLst>
              <a:ext uri="{FF2B5EF4-FFF2-40B4-BE49-F238E27FC236}">
                <a16:creationId xmlns:a16="http://schemas.microsoft.com/office/drawing/2014/main" id="{572F2BAF-34F7-9642-8BF7-43ECFF097ECD}"/>
              </a:ext>
            </a:extLst>
          </p:cNvPr>
          <p:cNvSpPr>
            <a:spLocks noGrp="1"/>
          </p:cNvSpPr>
          <p:nvPr>
            <p:ph idx="1"/>
          </p:nvPr>
        </p:nvSpPr>
        <p:spPr/>
        <p:txBody>
          <a:bodyPr>
            <a:normAutofit fontScale="85000" lnSpcReduction="20000"/>
          </a:bodyPr>
          <a:lstStyle/>
          <a:p>
            <a:endParaRPr lang="en-US" dirty="0"/>
          </a:p>
          <a:p>
            <a:r>
              <a:rPr lang="en-US" sz="2800" b="1" dirty="0"/>
              <a:t>Reverend </a:t>
            </a:r>
            <a:r>
              <a:rPr lang="en-US" sz="2800" b="1" dirty="0" err="1"/>
              <a:t>Torvald</a:t>
            </a:r>
            <a:r>
              <a:rPr lang="en-US" sz="2800" b="1" dirty="0"/>
              <a:t> </a:t>
            </a:r>
            <a:r>
              <a:rPr lang="en-US" sz="2800" b="1" dirty="0" err="1"/>
              <a:t>Neilsen</a:t>
            </a:r>
            <a:r>
              <a:rPr lang="en-US" sz="2800" b="1" dirty="0"/>
              <a:t> and the spokesperson syndrome: “the man who to millions is Africa” (105)* Against demands for self-rule (Albert Schweitzer)</a:t>
            </a:r>
          </a:p>
          <a:p>
            <a:endParaRPr lang="en-US" sz="2800" b="1" dirty="0"/>
          </a:p>
          <a:p>
            <a:r>
              <a:rPr lang="en-US" sz="2800" b="1" dirty="0"/>
              <a:t>The applicant may manage to be certified as a legitimate critic. Humanitarians may still beyond the radar of critical investigation: “Oh—and for Reverend </a:t>
            </a:r>
            <a:r>
              <a:rPr lang="en-US" sz="2800" b="1" dirty="0" err="1"/>
              <a:t>Neilsen</a:t>
            </a:r>
            <a:r>
              <a:rPr lang="en-US" sz="2800" b="1" dirty="0"/>
              <a:t>: after forty I’d say it is a bit late for you [Charlie]—or </a:t>
            </a:r>
            <a:r>
              <a:rPr lang="en-US" sz="2800" b="1" dirty="0" err="1"/>
              <a:t>Tshembe</a:t>
            </a:r>
            <a:r>
              <a:rPr lang="en-US" sz="2800" b="1" dirty="0"/>
              <a:t> </a:t>
            </a:r>
            <a:r>
              <a:rPr lang="en-US" sz="2800" b="1" dirty="0" err="1"/>
              <a:t>Matoseh</a:t>
            </a:r>
            <a:r>
              <a:rPr lang="en-US" sz="2800" b="1" dirty="0"/>
              <a:t>—or anybody to be checking his credentials” (86).</a:t>
            </a:r>
          </a:p>
          <a:p>
            <a:r>
              <a:rPr lang="en-US" sz="2800" b="1" dirty="0"/>
              <a:t>Question: are these credentials beyond any form of critical investigation? </a:t>
            </a:r>
          </a:p>
        </p:txBody>
      </p:sp>
    </p:spTree>
    <p:extLst>
      <p:ext uri="{BB962C8B-B14F-4D97-AF65-F5344CB8AC3E}">
        <p14:creationId xmlns:p14="http://schemas.microsoft.com/office/powerpoint/2010/main" val="3766771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44701-9406-7745-9BDA-F6869AFD4C2A}"/>
              </a:ext>
            </a:extLst>
          </p:cNvPr>
          <p:cNvSpPr>
            <a:spLocks noGrp="1"/>
          </p:cNvSpPr>
          <p:nvPr>
            <p:ph type="title"/>
          </p:nvPr>
        </p:nvSpPr>
        <p:spPr/>
        <p:txBody>
          <a:bodyPr>
            <a:normAutofit fontScale="90000"/>
          </a:bodyPr>
          <a:lstStyle/>
          <a:p>
            <a:r>
              <a:rPr lang="en-US" b="1" dirty="0"/>
              <a:t>Of gratitude and Humanitarianism</a:t>
            </a:r>
            <a:br>
              <a:rPr lang="en-US" dirty="0"/>
            </a:br>
            <a:endParaRPr lang="en-US" dirty="0"/>
          </a:p>
        </p:txBody>
      </p:sp>
      <p:sp>
        <p:nvSpPr>
          <p:cNvPr id="3" name="Content Placeholder 2">
            <a:extLst>
              <a:ext uri="{FF2B5EF4-FFF2-40B4-BE49-F238E27FC236}">
                <a16:creationId xmlns:a16="http://schemas.microsoft.com/office/drawing/2014/main" id="{1F60AD0F-3F2D-604E-8F03-D5803B007BE2}"/>
              </a:ext>
            </a:extLst>
          </p:cNvPr>
          <p:cNvSpPr>
            <a:spLocks noGrp="1"/>
          </p:cNvSpPr>
          <p:nvPr>
            <p:ph idx="1"/>
          </p:nvPr>
        </p:nvSpPr>
        <p:spPr/>
        <p:txBody>
          <a:bodyPr/>
          <a:lstStyle/>
          <a:p>
            <a:r>
              <a:rPr lang="en-US" dirty="0"/>
              <a:t>“In </a:t>
            </a:r>
            <a:r>
              <a:rPr lang="en-US" i="1" dirty="0"/>
              <a:t>The Theory of Moral Sentiments</a:t>
            </a:r>
            <a:r>
              <a:rPr lang="en-US" dirty="0"/>
              <a:t>, which analyses the “sense of merit and demerit” of our actions, Adam Smith complicates the picture of sympathy by showing that it is a ‘compounded sentiment’. To do this he has to introduce an active character, ‘the person who acts’, which indicates the unfortunate’s passive character by negative implication. Two cases are examined corresponding to merit and demerit. They are presented by placing beside the unfortunate firstly someone beneficent who obliges the unfortunate and for whom this unfortunate feels gratitude, and then someone treacherous who is the cause of the unfortunate’s suffering, and towards whom this unfortunate, now characterized as a victim, feels resentment. In these two cases the spectator’s sentiments may be experienced either directly for the ‘person who acts’ or indirectly for ‘the person who is… acted upon”. (</a:t>
            </a:r>
            <a:r>
              <a:rPr lang="en-US" i="1" dirty="0"/>
              <a:t>Distant Suffering </a:t>
            </a:r>
            <a:r>
              <a:rPr lang="en-US" dirty="0"/>
              <a:t>46)</a:t>
            </a:r>
          </a:p>
          <a:p>
            <a:endParaRPr lang="en-US" dirty="0"/>
          </a:p>
        </p:txBody>
      </p:sp>
    </p:spTree>
    <p:extLst>
      <p:ext uri="{BB962C8B-B14F-4D97-AF65-F5344CB8AC3E}">
        <p14:creationId xmlns:p14="http://schemas.microsoft.com/office/powerpoint/2010/main" val="33914149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0" name="Freeform: Shape 25">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Oval 27">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2" name="Oval 29">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3" name="Group 31">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54" name="Freeform: Shape 32">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Shape 33">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6" name="Oval 34">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7" name="Oval 35">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useBgFill="1">
        <p:nvSpPr>
          <p:cNvPr id="58" name="Rectangle 37">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39">
            <a:extLst>
              <a:ext uri="{FF2B5EF4-FFF2-40B4-BE49-F238E27FC236}">
                <a16:creationId xmlns:a16="http://schemas.microsoft.com/office/drawing/2014/main" id="{28A00A08-E4E6-4184-B484-E0E034072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71" y="13882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60" name="Group 41">
            <a:extLst>
              <a:ext uri="{FF2B5EF4-FFF2-40B4-BE49-F238E27FC236}">
                <a16:creationId xmlns:a16="http://schemas.microsoft.com/office/drawing/2014/main" id="{0780E404-3121-4F33-AF2D-65F659A977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7675" y="288981"/>
            <a:ext cx="1262947" cy="1335600"/>
            <a:chOff x="2678417" y="2427951"/>
            <a:chExt cx="1262947" cy="1335600"/>
          </a:xfrm>
        </p:grpSpPr>
        <p:sp>
          <p:nvSpPr>
            <p:cNvPr id="43" name="Freeform: Shape 42">
              <a:extLst>
                <a:ext uri="{FF2B5EF4-FFF2-40B4-BE49-F238E27FC236}">
                  <a16:creationId xmlns:a16="http://schemas.microsoft.com/office/drawing/2014/main" id="{2339341D-8322-49F1-91DA-6D115CCAE7A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1" name="Oval 43">
              <a:extLst>
                <a:ext uri="{FF2B5EF4-FFF2-40B4-BE49-F238E27FC236}">
                  <a16:creationId xmlns:a16="http://schemas.microsoft.com/office/drawing/2014/main" id="{7EB9DB0E-3B0E-411A-9274-448D565CA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E515CAE7-7BD5-DA42-89C5-DF961D7C1744}"/>
              </a:ext>
            </a:extLst>
          </p:cNvPr>
          <p:cNvSpPr>
            <a:spLocks noGrp="1"/>
          </p:cNvSpPr>
          <p:nvPr>
            <p:ph type="title"/>
          </p:nvPr>
        </p:nvSpPr>
        <p:spPr>
          <a:xfrm>
            <a:off x="550864" y="549275"/>
            <a:ext cx="3565524" cy="3034657"/>
          </a:xfrm>
        </p:spPr>
        <p:txBody>
          <a:bodyPr vert="horz" wrap="square" lIns="0" tIns="0" rIns="0" bIns="0" rtlCol="0" anchor="b" anchorCtr="0">
            <a:normAutofit/>
          </a:bodyPr>
          <a:lstStyle/>
          <a:p>
            <a:pPr>
              <a:lnSpc>
                <a:spcPct val="90000"/>
              </a:lnSpc>
            </a:pPr>
            <a:r>
              <a:rPr lang="en-US" sz="3400" b="1" dirty="0"/>
              <a:t>Gratitude expected from the unfortunate who is the beneficiary of humanitarian work </a:t>
            </a:r>
            <a:endParaRPr lang="en-US" sz="3400" dirty="0"/>
          </a:p>
        </p:txBody>
      </p:sp>
      <p:grpSp>
        <p:nvGrpSpPr>
          <p:cNvPr id="46" name="Group 45">
            <a:extLst>
              <a:ext uri="{FF2B5EF4-FFF2-40B4-BE49-F238E27FC236}">
                <a16:creationId xmlns:a16="http://schemas.microsoft.com/office/drawing/2014/main" id="{4B158E9A-DBF4-4AA7-B6B7-8C8EB2FBD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25249" y="5435090"/>
            <a:ext cx="762805" cy="734873"/>
            <a:chOff x="7950336" y="1300590"/>
            <a:chExt cx="762805" cy="734873"/>
          </a:xfrm>
        </p:grpSpPr>
        <p:sp>
          <p:nvSpPr>
            <p:cNvPr id="47" name="Freeform 5">
              <a:extLst>
                <a:ext uri="{FF2B5EF4-FFF2-40B4-BE49-F238E27FC236}">
                  <a16:creationId xmlns:a16="http://schemas.microsoft.com/office/drawing/2014/main" id="{6150ACFD-AEC6-42A3-A5A7-E7AD6B13E0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3600000">
              <a:off x="8220298" y="1428832"/>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60000"/>
                  </a:schemeClr>
                </a:gs>
                <a:gs pos="100000">
                  <a:schemeClr val="accent1">
                    <a:lumMod val="60000"/>
                    <a:lumOff val="40000"/>
                    <a:alpha val="60000"/>
                  </a:schemeClr>
                </a:gs>
              </a:gsLst>
              <a:lin ang="0" scaled="0"/>
              <a:tileRect/>
            </a:gradFill>
            <a:ln>
              <a:noFill/>
            </a:ln>
            <a:effectLst>
              <a:innerShdw blurRad="254000">
                <a:schemeClr val="bg2"/>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8" name="Freeform 6">
              <a:extLst>
                <a:ext uri="{FF2B5EF4-FFF2-40B4-BE49-F238E27FC236}">
                  <a16:creationId xmlns:a16="http://schemas.microsoft.com/office/drawing/2014/main" id="{DB4D1217-FEB1-4D2A-80F4-C227B66D72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3600000">
              <a:off x="8066503" y="1339815"/>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60000"/>
                  </a:schemeClr>
                </a:gs>
                <a:gs pos="100000">
                  <a:schemeClr val="accent1">
                    <a:lumMod val="60000"/>
                    <a:lumOff val="40000"/>
                  </a:schemeClr>
                </a:gs>
              </a:gsLst>
              <a:lin ang="180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9" name="Freeform 8">
              <a:extLst>
                <a:ext uri="{FF2B5EF4-FFF2-40B4-BE49-F238E27FC236}">
                  <a16:creationId xmlns:a16="http://schemas.microsoft.com/office/drawing/2014/main" id="{0BCA7138-22BA-4785-8B3D-9D45213E85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3600000">
              <a:off x="8217173" y="1608753"/>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60000"/>
                  </a:schemeClr>
                </a:gs>
                <a:gs pos="100000">
                  <a:schemeClr val="accent1">
                    <a:lumMod val="60000"/>
                    <a:lumOff val="40000"/>
                    <a:alpha val="60000"/>
                  </a:schemeClr>
                </a:gs>
              </a:gsLst>
              <a:lin ang="18000000" scaled="0"/>
              <a:tileRect/>
            </a:gradFill>
            <a:ln>
              <a:noFill/>
            </a:ln>
            <a:effectLst>
              <a:innerShdw blurRad="508000">
                <a:schemeClr val="bg2"/>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graphicFrame>
        <p:nvGraphicFramePr>
          <p:cNvPr id="5" name="Content Placeholder 2">
            <a:extLst>
              <a:ext uri="{FF2B5EF4-FFF2-40B4-BE49-F238E27FC236}">
                <a16:creationId xmlns:a16="http://schemas.microsoft.com/office/drawing/2014/main" id="{E4502F70-1403-4837-BFD2-9D1D9510AA76}"/>
              </a:ext>
            </a:extLst>
          </p:cNvPr>
          <p:cNvGraphicFramePr>
            <a:graphicFrameLocks noGrp="1"/>
          </p:cNvGraphicFramePr>
          <p:nvPr>
            <p:ph idx="1"/>
            <p:extLst>
              <p:ext uri="{D42A27DB-BD31-4B8C-83A1-F6EECF244321}">
                <p14:modId xmlns:p14="http://schemas.microsoft.com/office/powerpoint/2010/main" val="1939799954"/>
              </p:ext>
            </p:extLst>
          </p:nvPr>
        </p:nvGraphicFramePr>
        <p:xfrm>
          <a:off x="5267325" y="549275"/>
          <a:ext cx="6373814" cy="5759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4044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268B1-D461-6941-B9CD-C574843FB91C}"/>
              </a:ext>
            </a:extLst>
          </p:cNvPr>
          <p:cNvSpPr>
            <a:spLocks noGrp="1"/>
          </p:cNvSpPr>
          <p:nvPr>
            <p:ph type="title"/>
          </p:nvPr>
        </p:nvSpPr>
        <p:spPr/>
        <p:txBody>
          <a:bodyPr/>
          <a:lstStyle/>
          <a:p>
            <a:r>
              <a:rPr lang="en-US" dirty="0"/>
              <a:t>The Practice of Ingratitude</a:t>
            </a:r>
          </a:p>
        </p:txBody>
      </p:sp>
      <p:sp>
        <p:nvSpPr>
          <p:cNvPr id="3" name="Content Placeholder 2">
            <a:extLst>
              <a:ext uri="{FF2B5EF4-FFF2-40B4-BE49-F238E27FC236}">
                <a16:creationId xmlns:a16="http://schemas.microsoft.com/office/drawing/2014/main" id="{C5026FB6-4EC4-324B-9445-45EC9942B5C3}"/>
              </a:ext>
            </a:extLst>
          </p:cNvPr>
          <p:cNvSpPr>
            <a:spLocks noGrp="1"/>
          </p:cNvSpPr>
          <p:nvPr>
            <p:ph idx="1"/>
          </p:nvPr>
        </p:nvSpPr>
        <p:spPr/>
        <p:txBody>
          <a:bodyPr/>
          <a:lstStyle/>
          <a:p>
            <a:r>
              <a:rPr lang="en-US" b="1" dirty="0"/>
              <a:t>Anticolonial struggles as a manifestation of ‘ingratitude’? the ‘person who is acted upon” challenges his/her passive positioning. </a:t>
            </a:r>
          </a:p>
          <a:p>
            <a:r>
              <a:rPr lang="en-US" b="1" dirty="0"/>
              <a:t>They refused to express gratitude for the presumed acts of charity. </a:t>
            </a:r>
          </a:p>
          <a:p>
            <a:r>
              <a:rPr lang="en-US" b="1" dirty="0"/>
              <a:t>They go a step further by reclaiming their agency through a repudiation of the humanitarian rhetoric and a demand for a shared governance</a:t>
            </a:r>
            <a:r>
              <a:rPr lang="en-US" dirty="0"/>
              <a:t>.</a:t>
            </a:r>
          </a:p>
          <a:p>
            <a:endParaRPr lang="en-US" dirty="0"/>
          </a:p>
        </p:txBody>
      </p:sp>
    </p:spTree>
    <p:extLst>
      <p:ext uri="{BB962C8B-B14F-4D97-AF65-F5344CB8AC3E}">
        <p14:creationId xmlns:p14="http://schemas.microsoft.com/office/powerpoint/2010/main" val="1967985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84394-CFF9-1940-8CE6-020414EABC1B}"/>
              </a:ext>
            </a:extLst>
          </p:cNvPr>
          <p:cNvSpPr>
            <a:spLocks noGrp="1"/>
          </p:cNvSpPr>
          <p:nvPr>
            <p:ph type="title"/>
          </p:nvPr>
        </p:nvSpPr>
        <p:spPr/>
        <p:txBody>
          <a:bodyPr>
            <a:normAutofit/>
          </a:bodyPr>
          <a:lstStyle/>
          <a:p>
            <a:r>
              <a:rPr lang="en-US" sz="6600" dirty="0">
                <a:solidFill>
                  <a:srgbClr val="C00000"/>
                </a:solidFill>
                <a:latin typeface="Aldhabi" pitchFamily="2" charset="-78"/>
                <a:cs typeface="Aldhabi" pitchFamily="2" charset="-78"/>
              </a:rPr>
              <a:t>Black Lives Do Not Matter</a:t>
            </a:r>
          </a:p>
        </p:txBody>
      </p:sp>
      <p:sp>
        <p:nvSpPr>
          <p:cNvPr id="3" name="Content Placeholder 2">
            <a:extLst>
              <a:ext uri="{FF2B5EF4-FFF2-40B4-BE49-F238E27FC236}">
                <a16:creationId xmlns:a16="http://schemas.microsoft.com/office/drawing/2014/main" id="{7E2D35D4-ED35-9D4D-9CA6-C31BA81451D3}"/>
              </a:ext>
            </a:extLst>
          </p:cNvPr>
          <p:cNvSpPr>
            <a:spLocks noGrp="1"/>
          </p:cNvSpPr>
          <p:nvPr>
            <p:ph idx="1"/>
          </p:nvPr>
        </p:nvSpPr>
        <p:spPr/>
        <p:txBody>
          <a:bodyPr>
            <a:normAutofit fontScale="77500" lnSpcReduction="20000"/>
          </a:bodyPr>
          <a:lstStyle/>
          <a:p>
            <a:r>
              <a:rPr lang="en-US" sz="2800" b="1" dirty="0">
                <a:solidFill>
                  <a:srgbClr val="0070C0">
                    <a:alpha val="60000"/>
                  </a:srgbClr>
                </a:solidFill>
              </a:rPr>
              <a:t>“No matter what the provocations against your people you know damn well you can’t expect the settlers to talk while fanatics go on butchering babies! I don’t like it any more than you do, but in the world out there one white life taken counts for more than the death of black by the hundreds!</a:t>
            </a:r>
          </a:p>
          <a:p>
            <a:r>
              <a:rPr lang="en-US" sz="2800" b="1" dirty="0" err="1">
                <a:solidFill>
                  <a:srgbClr val="0070C0">
                    <a:alpha val="60000"/>
                  </a:srgbClr>
                </a:solidFill>
              </a:rPr>
              <a:t>Tshembe</a:t>
            </a:r>
            <a:r>
              <a:rPr lang="en-US" sz="2800" b="1" dirty="0">
                <a:solidFill>
                  <a:srgbClr val="0070C0">
                    <a:alpha val="60000"/>
                  </a:srgbClr>
                </a:solidFill>
              </a:rPr>
              <a:t> (Quietly). Thousands, Mr. Morris” (90)</a:t>
            </a:r>
          </a:p>
          <a:p>
            <a:r>
              <a:rPr lang="en-US" sz="2800" b="1" dirty="0">
                <a:solidFill>
                  <a:srgbClr val="0070C0">
                    <a:alpha val="60000"/>
                  </a:srgbClr>
                </a:solidFill>
              </a:rPr>
              <a:t>“authority in this colony has always depended on the sacredness of a white life” (100)**</a:t>
            </a:r>
          </a:p>
          <a:p>
            <a:r>
              <a:rPr lang="en-US" sz="2800" b="1" dirty="0">
                <a:solidFill>
                  <a:srgbClr val="0070C0">
                    <a:alpha val="60000"/>
                  </a:srgbClr>
                </a:solidFill>
              </a:rPr>
              <a:t>“They drop lake of fire on our villages! The hummingbirds of death sit motionless in our skies to fire on us like animals! They drive us like beasts into great camps they have built for this hour!” (120)</a:t>
            </a:r>
          </a:p>
          <a:p>
            <a:endParaRPr lang="en-US" dirty="0"/>
          </a:p>
          <a:p>
            <a:endParaRPr lang="en-US" dirty="0"/>
          </a:p>
        </p:txBody>
      </p:sp>
    </p:spTree>
    <p:extLst>
      <p:ext uri="{BB962C8B-B14F-4D97-AF65-F5344CB8AC3E}">
        <p14:creationId xmlns:p14="http://schemas.microsoft.com/office/powerpoint/2010/main" val="40974476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07AA46-41E9-0849-88A4-BD3D9968E23F}"/>
              </a:ext>
            </a:extLst>
          </p:cNvPr>
          <p:cNvSpPr>
            <a:spLocks noGrp="1"/>
          </p:cNvSpPr>
          <p:nvPr>
            <p:ph type="title"/>
          </p:nvPr>
        </p:nvSpPr>
        <p:spPr>
          <a:xfrm>
            <a:off x="550862" y="1435100"/>
            <a:ext cx="5437188" cy="3496214"/>
          </a:xfrm>
        </p:spPr>
        <p:txBody>
          <a:bodyPr wrap="square" anchor="t">
            <a:normAutofit/>
          </a:bodyPr>
          <a:lstStyle/>
          <a:p>
            <a:pPr>
              <a:lnSpc>
                <a:spcPct val="90000"/>
              </a:lnSpc>
            </a:pPr>
            <a:r>
              <a:rPr lang="en-US" sz="5000" dirty="0"/>
              <a:t>The civilizing tax: the colonized should repay France in the form of “black force” </a:t>
            </a:r>
          </a:p>
        </p:txBody>
      </p:sp>
      <p:sp>
        <p:nvSpPr>
          <p:cNvPr id="3" name="Content Placeholder 2">
            <a:extLst>
              <a:ext uri="{FF2B5EF4-FFF2-40B4-BE49-F238E27FC236}">
                <a16:creationId xmlns:a16="http://schemas.microsoft.com/office/drawing/2014/main" id="{A1D0FAC1-3218-F643-A808-8550D419CB79}"/>
              </a:ext>
            </a:extLst>
          </p:cNvPr>
          <p:cNvSpPr>
            <a:spLocks noGrp="1"/>
          </p:cNvSpPr>
          <p:nvPr>
            <p:ph idx="1"/>
          </p:nvPr>
        </p:nvSpPr>
        <p:spPr>
          <a:xfrm>
            <a:off x="7140575" y="1522184"/>
            <a:ext cx="3581181" cy="4570641"/>
          </a:xfrm>
        </p:spPr>
        <p:txBody>
          <a:bodyPr anchor="t">
            <a:normAutofit/>
          </a:bodyPr>
          <a:lstStyle/>
          <a:p>
            <a:pPr>
              <a:lnSpc>
                <a:spcPct val="100000"/>
              </a:lnSpc>
            </a:pPr>
            <a:r>
              <a:rPr lang="en-US" sz="1500"/>
              <a:t>We have lost three million men and we are now obliged, for the battles that are being prepared and that will produce the sacrificing of good Frenchmen, to call upon our colonies for help. For the Blacks, we are going to bring them civilization, and they must pay for that . . . . I would rather have two Blacks killed than a single Frenchman, even though I have infinite respect for these brave Blacks, because I think that enough Frenchmen have been killed and that they should be sacrificed as little as possible.  (cited in Lacouture 151-52)</a:t>
            </a:r>
          </a:p>
          <a:p>
            <a:pPr>
              <a:lnSpc>
                <a:spcPct val="100000"/>
              </a:lnSpc>
            </a:pPr>
            <a:r>
              <a:rPr lang="en-US" sz="1500"/>
              <a:t>George Clemenceau (French Prime Minister) on February 20, 1918, before the French Senate,</a:t>
            </a:r>
          </a:p>
          <a:p>
            <a:pPr>
              <a:lnSpc>
                <a:spcPct val="100000"/>
              </a:lnSpc>
            </a:pPr>
            <a:endParaRPr lang="en-US" sz="1500"/>
          </a:p>
        </p:txBody>
      </p:sp>
      <p:sp>
        <p:nvSpPr>
          <p:cNvPr id="10" name="Freeform: Shape 9">
            <a:extLst>
              <a:ext uri="{FF2B5EF4-FFF2-40B4-BE49-F238E27FC236}">
                <a16:creationId xmlns:a16="http://schemas.microsoft.com/office/drawing/2014/main" id="{D3262674-A504-4C90-BBBB-94D20F92A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54653" y="4120355"/>
            <a:ext cx="1237347" cy="1972470"/>
          </a:xfrm>
          <a:custGeom>
            <a:avLst/>
            <a:gdLst>
              <a:gd name="connsiteX0" fmla="*/ 986235 w 1237347"/>
              <a:gd name="connsiteY0" fmla="*/ 0 h 1972470"/>
              <a:gd name="connsiteX1" fmla="*/ 1184996 w 1237347"/>
              <a:gd name="connsiteY1" fmla="*/ 20037 h 1972470"/>
              <a:gd name="connsiteX2" fmla="*/ 1237347 w 1237347"/>
              <a:gd name="connsiteY2" fmla="*/ 33498 h 1972470"/>
              <a:gd name="connsiteX3" fmla="*/ 1237347 w 1237347"/>
              <a:gd name="connsiteY3" fmla="*/ 1938973 h 1972470"/>
              <a:gd name="connsiteX4" fmla="*/ 1184996 w 1237347"/>
              <a:gd name="connsiteY4" fmla="*/ 1952433 h 1972470"/>
              <a:gd name="connsiteX5" fmla="*/ 986235 w 1237347"/>
              <a:gd name="connsiteY5" fmla="*/ 1972470 h 1972470"/>
              <a:gd name="connsiteX6" fmla="*/ 0 w 1237347"/>
              <a:gd name="connsiteY6" fmla="*/ 986235 h 1972470"/>
              <a:gd name="connsiteX7" fmla="*/ 986235 w 1237347"/>
              <a:gd name="connsiteY7" fmla="*/ 0 h 197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7347" h="1972470">
                <a:moveTo>
                  <a:pt x="986235" y="0"/>
                </a:moveTo>
                <a:cubicBezTo>
                  <a:pt x="1054320" y="0"/>
                  <a:pt x="1120794" y="6899"/>
                  <a:pt x="1184996" y="20037"/>
                </a:cubicBezTo>
                <a:lnTo>
                  <a:pt x="1237347" y="33498"/>
                </a:lnTo>
                <a:lnTo>
                  <a:pt x="1237347" y="1938973"/>
                </a:lnTo>
                <a:lnTo>
                  <a:pt x="1184996" y="1952433"/>
                </a:lnTo>
                <a:cubicBezTo>
                  <a:pt x="1120794" y="1965571"/>
                  <a:pt x="1054320" y="1972470"/>
                  <a:pt x="986235" y="1972470"/>
                </a:cubicBezTo>
                <a:cubicBezTo>
                  <a:pt x="441552" y="1972470"/>
                  <a:pt x="0" y="1530918"/>
                  <a:pt x="0" y="986235"/>
                </a:cubicBezTo>
                <a:cubicBezTo>
                  <a:pt x="0" y="441552"/>
                  <a:pt x="441552" y="0"/>
                  <a:pt x="986235" y="0"/>
                </a:cubicBezTo>
                <a:close/>
              </a:path>
            </a:pathLst>
          </a:cu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508000" dist="76200" dir="15480000">
              <a:schemeClr val="accent1">
                <a:lumMod val="60000"/>
                <a:lumOff val="40000"/>
                <a:alpha val="6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Tree>
    <p:extLst>
      <p:ext uri="{BB962C8B-B14F-4D97-AF65-F5344CB8AC3E}">
        <p14:creationId xmlns:p14="http://schemas.microsoft.com/office/powerpoint/2010/main" val="5306469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B69A4-4800-CF46-A417-3C04C9C5C1B4}"/>
              </a:ext>
            </a:extLst>
          </p:cNvPr>
          <p:cNvSpPr>
            <a:spLocks noGrp="1"/>
          </p:cNvSpPr>
          <p:nvPr>
            <p:ph type="title"/>
          </p:nvPr>
        </p:nvSpPr>
        <p:spPr/>
        <p:txBody>
          <a:bodyPr>
            <a:normAutofit fontScale="90000"/>
          </a:bodyPr>
          <a:lstStyle/>
          <a:p>
            <a:r>
              <a:rPr lang="en-US" dirty="0"/>
              <a:t>Holy Famines and the Natural Order of Things</a:t>
            </a:r>
            <a:br>
              <a:rPr lang="en-US" dirty="0"/>
            </a:br>
            <a:endParaRPr lang="en-US" dirty="0"/>
          </a:p>
        </p:txBody>
      </p:sp>
      <p:sp>
        <p:nvSpPr>
          <p:cNvPr id="3" name="Content Placeholder 2">
            <a:extLst>
              <a:ext uri="{FF2B5EF4-FFF2-40B4-BE49-F238E27FC236}">
                <a16:creationId xmlns:a16="http://schemas.microsoft.com/office/drawing/2014/main" id="{A4B7D757-559F-D84C-B8D9-8AA97B38C416}"/>
              </a:ext>
            </a:extLst>
          </p:cNvPr>
          <p:cNvSpPr>
            <a:spLocks noGrp="1"/>
          </p:cNvSpPr>
          <p:nvPr>
            <p:ph idx="1"/>
          </p:nvPr>
        </p:nvSpPr>
        <p:spPr/>
        <p:txBody>
          <a:bodyPr/>
          <a:lstStyle/>
          <a:p>
            <a:r>
              <a:rPr lang="en-US" dirty="0"/>
              <a:t>Imbalance between food production and population growth: otherwise stated population growth outpaces food production. Pandemics, sickly seasons, plagues and other disasters, natural or man-made work to keep population growth on check. If they fail, “gigantic famines” may help restore the natural order of things. The restoration of the “necessary balance” between population and production may also convince “</a:t>
            </a:r>
            <a:r>
              <a:rPr lang="en-US" b="1" dirty="0"/>
              <a:t>the poorest of the poor to avoid indiscriminate fornication, improved dubious morals, removed them from the temptation of laziness, and drove them to work</a:t>
            </a:r>
            <a:r>
              <a:rPr lang="en-US" dirty="0"/>
              <a:t>” (</a:t>
            </a:r>
            <a:r>
              <a:rPr lang="en-US" dirty="0" err="1"/>
              <a:t>Caparros</a:t>
            </a:r>
            <a:r>
              <a:rPr lang="en-US" dirty="0"/>
              <a:t> 174-175 )  </a:t>
            </a:r>
          </a:p>
          <a:p>
            <a:r>
              <a:rPr lang="en-US" dirty="0"/>
              <a:t>Thomas Robert Malthus. </a:t>
            </a:r>
            <a:r>
              <a:rPr lang="en-US" i="1" dirty="0"/>
              <a:t>Essay on the Principle of Population, As It Affects the Future Improvement of Society </a:t>
            </a:r>
            <a:r>
              <a:rPr lang="en-US" dirty="0"/>
              <a:t>(1798)</a:t>
            </a:r>
          </a:p>
        </p:txBody>
      </p:sp>
    </p:spTree>
    <p:extLst>
      <p:ext uri="{BB962C8B-B14F-4D97-AF65-F5344CB8AC3E}">
        <p14:creationId xmlns:p14="http://schemas.microsoft.com/office/powerpoint/2010/main" val="2001028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3" name="Oval 12">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7" name="Group 16">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18" name="Freeform: Shape 17">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Oval 19">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useBgFill="1">
        <p:nvSpPr>
          <p:cNvPr id="23" name="Rectangle 22">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9A5AB1-DA40-374E-95FE-59D8BB086319}"/>
              </a:ext>
            </a:extLst>
          </p:cNvPr>
          <p:cNvSpPr>
            <a:spLocks noGrp="1"/>
          </p:cNvSpPr>
          <p:nvPr>
            <p:ph type="title"/>
          </p:nvPr>
        </p:nvSpPr>
        <p:spPr>
          <a:xfrm>
            <a:off x="6203950" y="549275"/>
            <a:ext cx="5437187" cy="2986234"/>
          </a:xfrm>
        </p:spPr>
        <p:txBody>
          <a:bodyPr vert="horz" wrap="square" lIns="0" tIns="0" rIns="0" bIns="0" rtlCol="0" anchor="b" anchorCtr="0">
            <a:normAutofit/>
          </a:bodyPr>
          <a:lstStyle/>
          <a:p>
            <a:r>
              <a:rPr lang="en-US" sz="6400"/>
              <a:t>Humanitarian Principles</a:t>
            </a:r>
          </a:p>
        </p:txBody>
      </p:sp>
      <p:pic>
        <p:nvPicPr>
          <p:cNvPr id="8" name="Graphic 7" descr="Earth Globe Americas">
            <a:extLst>
              <a:ext uri="{FF2B5EF4-FFF2-40B4-BE49-F238E27FC236}">
                <a16:creationId xmlns:a16="http://schemas.microsoft.com/office/drawing/2014/main" id="{75BCA089-D025-48A6-A20E-F4F568317E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0863" y="878681"/>
            <a:ext cx="5102225" cy="5102225"/>
          </a:xfrm>
          <a:custGeom>
            <a:avLst/>
            <a:gdLst/>
            <a:ahLst/>
            <a:cxnLst/>
            <a:rect l="l" t="t" r="r" b="b"/>
            <a:pathLst>
              <a:path w="5102225" h="5761037">
                <a:moveTo>
                  <a:pt x="0" y="0"/>
                </a:moveTo>
                <a:lnTo>
                  <a:pt x="5102225" y="0"/>
                </a:lnTo>
                <a:lnTo>
                  <a:pt x="5102225" y="5761037"/>
                </a:lnTo>
                <a:lnTo>
                  <a:pt x="0" y="5761037"/>
                </a:lnTo>
                <a:close/>
              </a:path>
            </a:pathLst>
          </a:custGeom>
        </p:spPr>
      </p:pic>
      <p:sp>
        <p:nvSpPr>
          <p:cNvPr id="4" name="Rectangle 3">
            <a:extLst>
              <a:ext uri="{FF2B5EF4-FFF2-40B4-BE49-F238E27FC236}">
                <a16:creationId xmlns:a16="http://schemas.microsoft.com/office/drawing/2014/main" id="{7A240B69-C1C8-384D-92A2-8969110081E8}"/>
              </a:ext>
            </a:extLst>
          </p:cNvPr>
          <p:cNvSpPr/>
          <p:nvPr/>
        </p:nvSpPr>
        <p:spPr>
          <a:xfrm>
            <a:off x="3048000" y="2413338"/>
            <a:ext cx="6096000" cy="3785652"/>
          </a:xfrm>
          <a:prstGeom prst="rect">
            <a:avLst/>
          </a:prstGeom>
        </p:spPr>
        <p:txBody>
          <a:bodyPr>
            <a:spAutoFit/>
          </a:bodyPr>
          <a:lstStyle/>
          <a:p>
            <a:pPr>
              <a:spcAft>
                <a:spcPts val="600"/>
              </a:spcAft>
            </a:pPr>
            <a:r>
              <a:rPr lang="en-US" sz="2400" dirty="0">
                <a:latin typeface="Seravek" panose="020B0503040000020004" pitchFamily="34" charset="0"/>
                <a:ea typeface="Times New Roman" panose="02020603050405020304" pitchFamily="18" charset="0"/>
                <a:cs typeface="Arial" panose="020B0604020202020204" pitchFamily="34" charset="0"/>
              </a:rPr>
              <a:t>“There are multiple pressures on humanitarian actors from various sources to compromise humanitarian principles. For example, to provide humanitarian aid as part of efforts to achieve political ends. Maintaining principled humanitarian action in the face of these pressures is an essential task, but not an easy one. To compromise is detrimental to effective humanitarian action.” </a:t>
            </a:r>
            <a:endParaRPr lang="en-US" sz="2400" dirty="0">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4789793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5C953A-4669-7548-866A-FF9126179954}"/>
              </a:ext>
            </a:extLst>
          </p:cNvPr>
          <p:cNvSpPr>
            <a:spLocks noGrp="1"/>
          </p:cNvSpPr>
          <p:nvPr>
            <p:ph type="title"/>
          </p:nvPr>
        </p:nvSpPr>
        <p:spPr>
          <a:xfrm>
            <a:off x="550862" y="1435100"/>
            <a:ext cx="5437188" cy="3496214"/>
          </a:xfrm>
        </p:spPr>
        <p:txBody>
          <a:bodyPr wrap="square" anchor="t">
            <a:normAutofit/>
          </a:bodyPr>
          <a:lstStyle/>
          <a:p>
            <a:pPr>
              <a:lnSpc>
                <a:spcPct val="90000"/>
              </a:lnSpc>
            </a:pPr>
            <a:r>
              <a:rPr lang="en-US" sz="4400" b="1"/>
              <a:t>Charity at work to finance undertaking that are cloaked in humanitarian parlance</a:t>
            </a:r>
            <a:endParaRPr lang="en-US" sz="4400"/>
          </a:p>
        </p:txBody>
      </p:sp>
      <p:sp>
        <p:nvSpPr>
          <p:cNvPr id="3" name="Content Placeholder 2">
            <a:extLst>
              <a:ext uri="{FF2B5EF4-FFF2-40B4-BE49-F238E27FC236}">
                <a16:creationId xmlns:a16="http://schemas.microsoft.com/office/drawing/2014/main" id="{C917043E-434F-8E49-8522-C1475ECA5FB0}"/>
              </a:ext>
            </a:extLst>
          </p:cNvPr>
          <p:cNvSpPr>
            <a:spLocks noGrp="1"/>
          </p:cNvSpPr>
          <p:nvPr>
            <p:ph idx="1"/>
          </p:nvPr>
        </p:nvSpPr>
        <p:spPr>
          <a:xfrm>
            <a:off x="7140575" y="1522184"/>
            <a:ext cx="3581181" cy="4570641"/>
          </a:xfrm>
        </p:spPr>
        <p:txBody>
          <a:bodyPr anchor="t">
            <a:normAutofit/>
          </a:bodyPr>
          <a:lstStyle/>
          <a:p>
            <a:pPr lvl="0">
              <a:lnSpc>
                <a:spcPct val="100000"/>
              </a:lnSpc>
            </a:pPr>
            <a:r>
              <a:rPr lang="en-US" sz="1100" dirty="0"/>
              <a:t>“the task of civilizing Africa”: “The Negroes will not disappear, like the Indians, from the contact with a superior </a:t>
            </a:r>
            <a:r>
              <a:rPr lang="en-US" sz="1100" dirty="0" err="1"/>
              <a:t>civilisation</a:t>
            </a:r>
            <a:r>
              <a:rPr lang="en-US" sz="1100" dirty="0"/>
              <a:t>; they will be enticed by it”—“rescuing savage races from barbarism, and making them rapidly overstep the first barriers of </a:t>
            </a:r>
            <a:r>
              <a:rPr lang="en-US" sz="1100" dirty="0" err="1"/>
              <a:t>civilisation</a:t>
            </a:r>
            <a:r>
              <a:rPr lang="en-US" sz="1100" dirty="0"/>
              <a:t>” (Banning 115)</a:t>
            </a:r>
          </a:p>
          <a:p>
            <a:pPr lvl="0">
              <a:lnSpc>
                <a:spcPct val="100000"/>
              </a:lnSpc>
            </a:pPr>
            <a:r>
              <a:rPr lang="en-US" sz="1100" dirty="0"/>
              <a:t>“the Slave Trade, that scourge of the African races”</a:t>
            </a:r>
          </a:p>
          <a:p>
            <a:pPr lvl="0">
              <a:lnSpc>
                <a:spcPct val="100000"/>
              </a:lnSpc>
            </a:pPr>
            <a:r>
              <a:rPr lang="en-US" sz="1100" dirty="0"/>
              <a:t>“new branch of the human family”</a:t>
            </a:r>
          </a:p>
          <a:p>
            <a:pPr>
              <a:lnSpc>
                <a:spcPct val="100000"/>
              </a:lnSpc>
            </a:pPr>
            <a:r>
              <a:rPr lang="en-US" sz="1100" dirty="0"/>
              <a:t>Populations of Central Africa: “Till quite recently, when negroes were spoken of, how many people looked upon them as quite inferior beings, leading a purely animal existence, strangers to every kind of cultivation, dwelling in the woods in separate groups, almost on par with the monkeys, with which, sometimes people were not far from confounding them” (Banning 67):</a:t>
            </a:r>
          </a:p>
          <a:p>
            <a:pPr>
              <a:lnSpc>
                <a:spcPct val="100000"/>
              </a:lnSpc>
            </a:pPr>
            <a:r>
              <a:rPr lang="en-US" sz="1100" dirty="0"/>
              <a:t>Emile Banning (Member of the Conference). </a:t>
            </a:r>
            <a:r>
              <a:rPr lang="en-US" sz="1100" i="1" dirty="0"/>
              <a:t>Africa and The Brussels Geographical Conference</a:t>
            </a:r>
            <a:r>
              <a:rPr lang="en-US" sz="1100" dirty="0"/>
              <a:t>. Trans. from the French by Henry Major, F.S.A. London: Sampson Low, Marston, Searle &amp; </a:t>
            </a:r>
            <a:r>
              <a:rPr lang="en-US" sz="1100" dirty="0" err="1"/>
              <a:t>Revington</a:t>
            </a:r>
            <a:r>
              <a:rPr lang="en-US" sz="1100" dirty="0"/>
              <a:t>, 1877.</a:t>
            </a:r>
          </a:p>
          <a:p>
            <a:pPr>
              <a:lnSpc>
                <a:spcPct val="100000"/>
              </a:lnSpc>
            </a:pPr>
            <a:endParaRPr lang="en-US" sz="1100" dirty="0"/>
          </a:p>
        </p:txBody>
      </p:sp>
      <p:sp>
        <p:nvSpPr>
          <p:cNvPr id="23" name="Freeform: Shape 22">
            <a:extLst>
              <a:ext uri="{FF2B5EF4-FFF2-40B4-BE49-F238E27FC236}">
                <a16:creationId xmlns:a16="http://schemas.microsoft.com/office/drawing/2014/main" id="{D3262674-A504-4C90-BBBB-94D20F92A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54653" y="4120355"/>
            <a:ext cx="1237347" cy="1972470"/>
          </a:xfrm>
          <a:custGeom>
            <a:avLst/>
            <a:gdLst>
              <a:gd name="connsiteX0" fmla="*/ 986235 w 1237347"/>
              <a:gd name="connsiteY0" fmla="*/ 0 h 1972470"/>
              <a:gd name="connsiteX1" fmla="*/ 1184996 w 1237347"/>
              <a:gd name="connsiteY1" fmla="*/ 20037 h 1972470"/>
              <a:gd name="connsiteX2" fmla="*/ 1237347 w 1237347"/>
              <a:gd name="connsiteY2" fmla="*/ 33498 h 1972470"/>
              <a:gd name="connsiteX3" fmla="*/ 1237347 w 1237347"/>
              <a:gd name="connsiteY3" fmla="*/ 1938973 h 1972470"/>
              <a:gd name="connsiteX4" fmla="*/ 1184996 w 1237347"/>
              <a:gd name="connsiteY4" fmla="*/ 1952433 h 1972470"/>
              <a:gd name="connsiteX5" fmla="*/ 986235 w 1237347"/>
              <a:gd name="connsiteY5" fmla="*/ 1972470 h 1972470"/>
              <a:gd name="connsiteX6" fmla="*/ 0 w 1237347"/>
              <a:gd name="connsiteY6" fmla="*/ 986235 h 1972470"/>
              <a:gd name="connsiteX7" fmla="*/ 986235 w 1237347"/>
              <a:gd name="connsiteY7" fmla="*/ 0 h 197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7347" h="1972470">
                <a:moveTo>
                  <a:pt x="986235" y="0"/>
                </a:moveTo>
                <a:cubicBezTo>
                  <a:pt x="1054320" y="0"/>
                  <a:pt x="1120794" y="6899"/>
                  <a:pt x="1184996" y="20037"/>
                </a:cubicBezTo>
                <a:lnTo>
                  <a:pt x="1237347" y="33498"/>
                </a:lnTo>
                <a:lnTo>
                  <a:pt x="1237347" y="1938973"/>
                </a:lnTo>
                <a:lnTo>
                  <a:pt x="1184996" y="1952433"/>
                </a:lnTo>
                <a:cubicBezTo>
                  <a:pt x="1120794" y="1965571"/>
                  <a:pt x="1054320" y="1972470"/>
                  <a:pt x="986235" y="1972470"/>
                </a:cubicBezTo>
                <a:cubicBezTo>
                  <a:pt x="441552" y="1972470"/>
                  <a:pt x="0" y="1530918"/>
                  <a:pt x="0" y="986235"/>
                </a:cubicBezTo>
                <a:cubicBezTo>
                  <a:pt x="0" y="441552"/>
                  <a:pt x="441552" y="0"/>
                  <a:pt x="986235" y="0"/>
                </a:cubicBezTo>
                <a:close/>
              </a:path>
            </a:pathLst>
          </a:cu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508000" dist="76200" dir="15480000">
              <a:schemeClr val="accent1">
                <a:lumMod val="60000"/>
                <a:lumOff val="40000"/>
                <a:alpha val="6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Tree>
    <p:extLst>
      <p:ext uri="{BB962C8B-B14F-4D97-AF65-F5344CB8AC3E}">
        <p14:creationId xmlns:p14="http://schemas.microsoft.com/office/powerpoint/2010/main" val="15170474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243258-193E-E746-8BAF-F1EE15012552}"/>
              </a:ext>
            </a:extLst>
          </p:cNvPr>
          <p:cNvSpPr>
            <a:spLocks noGrp="1"/>
          </p:cNvSpPr>
          <p:nvPr>
            <p:ph type="title"/>
          </p:nvPr>
        </p:nvSpPr>
        <p:spPr>
          <a:xfrm>
            <a:off x="550862" y="580363"/>
            <a:ext cx="5437188" cy="1997855"/>
          </a:xfrm>
        </p:spPr>
        <p:txBody>
          <a:bodyPr wrap="square" anchor="t">
            <a:normAutofit/>
          </a:bodyPr>
          <a:lstStyle/>
          <a:p>
            <a:pPr>
              <a:lnSpc>
                <a:spcPct val="90000"/>
              </a:lnSpc>
            </a:pPr>
            <a:r>
              <a:rPr lang="en-US" sz="2600" b="1" dirty="0"/>
              <a:t>Suzanne </a:t>
            </a:r>
            <a:r>
              <a:rPr lang="en-US" sz="2600" b="1" dirty="0" err="1"/>
              <a:t>Miers</a:t>
            </a:r>
            <a:r>
              <a:rPr lang="en-US" sz="2600" b="1" dirty="0"/>
              <a:t>. “The Brussels Conference of 1889-1990: The Place of the Slave Trade in the Policies of Great Britain and Germany”</a:t>
            </a:r>
            <a:endParaRPr lang="en-US" sz="2600" dirty="0"/>
          </a:p>
        </p:txBody>
      </p:sp>
      <p:sp>
        <p:nvSpPr>
          <p:cNvPr id="10" name="Freeform: Shape 9">
            <a:extLst>
              <a:ext uri="{FF2B5EF4-FFF2-40B4-BE49-F238E27FC236}">
                <a16:creationId xmlns:a16="http://schemas.microsoft.com/office/drawing/2014/main" id="{3D9C5E96-4B08-49CB-9B3B-C1AAEF478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27998" y="3265333"/>
            <a:ext cx="1039173" cy="1262947"/>
          </a:xfrm>
          <a:custGeom>
            <a:avLst/>
            <a:gdLst>
              <a:gd name="connsiteX0" fmla="*/ 42436 w 1039173"/>
              <a:gd name="connsiteY0" fmla="*/ 1098043 h 1262947"/>
              <a:gd name="connsiteX1" fmla="*/ 0 w 1039173"/>
              <a:gd name="connsiteY1" fmla="*/ 992947 h 1262947"/>
              <a:gd name="connsiteX2" fmla="*/ 10971 w 1039173"/>
              <a:gd name="connsiteY2" fmla="*/ 938533 h 1262947"/>
              <a:gd name="connsiteX3" fmla="*/ 15626 w 1039173"/>
              <a:gd name="connsiteY3" fmla="*/ 931034 h 1262947"/>
              <a:gd name="connsiteX4" fmla="*/ 540000 w 1039173"/>
              <a:gd name="connsiteY4" fmla="*/ 0 h 1262947"/>
              <a:gd name="connsiteX5" fmla="*/ 1039173 w 1039173"/>
              <a:gd name="connsiteY5" fmla="*/ 886289 h 1262947"/>
              <a:gd name="connsiteX6" fmla="*/ 676270 w 1039173"/>
              <a:gd name="connsiteY6" fmla="*/ 1249191 h 1262947"/>
              <a:gd name="connsiteX7" fmla="*/ 540000 w 1039173"/>
              <a:gd name="connsiteY7" fmla="*/ 1262947 h 1262947"/>
              <a:gd name="connsiteX8" fmla="*/ 42436 w 1039173"/>
              <a:gd name="connsiteY8" fmla="*/ 1098043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9173" h="1262947">
                <a:moveTo>
                  <a:pt x="42436" y="1098043"/>
                </a:moveTo>
                <a:cubicBezTo>
                  <a:pt x="15110" y="1065741"/>
                  <a:pt x="0" y="1030226"/>
                  <a:pt x="0" y="992947"/>
                </a:cubicBezTo>
                <a:cubicBezTo>
                  <a:pt x="0" y="974307"/>
                  <a:pt x="3778" y="956109"/>
                  <a:pt x="10971" y="938533"/>
                </a:cubicBezTo>
                <a:lnTo>
                  <a:pt x="15626" y="931034"/>
                </a:lnTo>
                <a:lnTo>
                  <a:pt x="540000" y="0"/>
                </a:lnTo>
                <a:lnTo>
                  <a:pt x="1039173" y="886289"/>
                </a:lnTo>
                <a:lnTo>
                  <a:pt x="676270" y="1249191"/>
                </a:lnTo>
                <a:lnTo>
                  <a:pt x="540000" y="1262947"/>
                </a:lnTo>
                <a:cubicBezTo>
                  <a:pt x="316324" y="1262947"/>
                  <a:pt x="124412" y="1194950"/>
                  <a:pt x="42436" y="1098043"/>
                </a:cubicBez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254000" dist="101600" dir="732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34BC7717-08D0-4F8E-ABDE-EB0EA3FE9D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2547" y="3121852"/>
            <a:ext cx="540000" cy="1037582"/>
          </a:xfrm>
          <a:custGeom>
            <a:avLst/>
            <a:gdLst>
              <a:gd name="connsiteX0" fmla="*/ 375096 w 540000"/>
              <a:gd name="connsiteY0" fmla="*/ 995146 h 1037582"/>
              <a:gd name="connsiteX1" fmla="*/ 270000 w 540000"/>
              <a:gd name="connsiteY1" fmla="*/ 1037582 h 1037582"/>
              <a:gd name="connsiteX2" fmla="*/ 0 w 540000"/>
              <a:gd name="connsiteY2" fmla="*/ 497582 h 1037582"/>
              <a:gd name="connsiteX3" fmla="*/ 164904 w 540000"/>
              <a:gd name="connsiteY3" fmla="*/ 18 h 1037582"/>
              <a:gd name="connsiteX4" fmla="*/ 164933 w 540000"/>
              <a:gd name="connsiteY4" fmla="*/ 0 h 1037582"/>
              <a:gd name="connsiteX5" fmla="*/ 526244 w 540000"/>
              <a:gd name="connsiteY5" fmla="*/ 361311 h 1037582"/>
              <a:gd name="connsiteX6" fmla="*/ 540000 w 540000"/>
              <a:gd name="connsiteY6" fmla="*/ 497582 h 1037582"/>
              <a:gd name="connsiteX7" fmla="*/ 375096 w 540000"/>
              <a:gd name="connsiteY7" fmla="*/ 995146 h 1037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0000" h="1037582">
                <a:moveTo>
                  <a:pt x="375096" y="995146"/>
                </a:moveTo>
                <a:cubicBezTo>
                  <a:pt x="342794" y="1022472"/>
                  <a:pt x="307279" y="1037582"/>
                  <a:pt x="270000" y="1037582"/>
                </a:cubicBezTo>
                <a:cubicBezTo>
                  <a:pt x="120883" y="1037582"/>
                  <a:pt x="0" y="795816"/>
                  <a:pt x="0" y="497582"/>
                </a:cubicBezTo>
                <a:cubicBezTo>
                  <a:pt x="0" y="273907"/>
                  <a:pt x="67997" y="81994"/>
                  <a:pt x="164904" y="18"/>
                </a:cubicBezTo>
                <a:lnTo>
                  <a:pt x="164933" y="0"/>
                </a:lnTo>
                <a:lnTo>
                  <a:pt x="526244" y="361311"/>
                </a:lnTo>
                <a:lnTo>
                  <a:pt x="540000" y="497582"/>
                </a:lnTo>
                <a:cubicBezTo>
                  <a:pt x="540000" y="721257"/>
                  <a:pt x="472003" y="913170"/>
                  <a:pt x="375096" y="9951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Oval 13">
            <a:extLst>
              <a:ext uri="{FF2B5EF4-FFF2-40B4-BE49-F238E27FC236}">
                <a16:creationId xmlns:a16="http://schemas.microsoft.com/office/drawing/2014/main" id="{63872C46-B8EE-4180-9880-92D4097345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151" y="3295640"/>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7A0E4EDF-8C5D-4DBA-A24A-4F3531B437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2971" y="5291402"/>
            <a:ext cx="1972470" cy="1566598"/>
          </a:xfrm>
          <a:custGeom>
            <a:avLst/>
            <a:gdLst>
              <a:gd name="connsiteX0" fmla="*/ 986235 w 1972470"/>
              <a:gd name="connsiteY0" fmla="*/ 0 h 1566598"/>
              <a:gd name="connsiteX1" fmla="*/ 1972470 w 1972470"/>
              <a:gd name="connsiteY1" fmla="*/ 986235 h 1566598"/>
              <a:gd name="connsiteX2" fmla="*/ 1804037 w 1972470"/>
              <a:gd name="connsiteY2" fmla="*/ 1537649 h 1566598"/>
              <a:gd name="connsiteX3" fmla="*/ 1780151 w 1972470"/>
              <a:gd name="connsiteY3" fmla="*/ 1566598 h 1566598"/>
              <a:gd name="connsiteX4" fmla="*/ 192319 w 1972470"/>
              <a:gd name="connsiteY4" fmla="*/ 1566598 h 1566598"/>
              <a:gd name="connsiteX5" fmla="*/ 168434 w 1972470"/>
              <a:gd name="connsiteY5" fmla="*/ 1537649 h 1566598"/>
              <a:gd name="connsiteX6" fmla="*/ 0 w 1972470"/>
              <a:gd name="connsiteY6" fmla="*/ 986235 h 1566598"/>
              <a:gd name="connsiteX7" fmla="*/ 986235 w 1972470"/>
              <a:gd name="connsiteY7" fmla="*/ 0 h 1566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72470" h="1566598">
                <a:moveTo>
                  <a:pt x="986235" y="0"/>
                </a:moveTo>
                <a:cubicBezTo>
                  <a:pt x="1530918" y="0"/>
                  <a:pt x="1972470" y="441552"/>
                  <a:pt x="1972470" y="986235"/>
                </a:cubicBezTo>
                <a:cubicBezTo>
                  <a:pt x="1972470" y="1190491"/>
                  <a:pt x="1910377" y="1380245"/>
                  <a:pt x="1804037" y="1537649"/>
                </a:cubicBezTo>
                <a:lnTo>
                  <a:pt x="1780151" y="1566598"/>
                </a:lnTo>
                <a:lnTo>
                  <a:pt x="192319" y="1566598"/>
                </a:lnTo>
                <a:lnTo>
                  <a:pt x="168434" y="1537649"/>
                </a:lnTo>
                <a:cubicBezTo>
                  <a:pt x="62094" y="1380245"/>
                  <a:pt x="0" y="1190491"/>
                  <a:pt x="0" y="986235"/>
                </a:cubicBezTo>
                <a:cubicBezTo>
                  <a:pt x="0" y="441552"/>
                  <a:pt x="441552" y="0"/>
                  <a:pt x="986235" y="0"/>
                </a:cubicBezTo>
                <a:close/>
              </a:path>
            </a:pathLst>
          </a:cu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508000" dist="165100">
              <a:schemeClr val="accent1">
                <a:lumMod val="60000"/>
                <a:lumOff val="40000"/>
                <a:alpha val="6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 name="Content Placeholder 2">
            <a:extLst>
              <a:ext uri="{FF2B5EF4-FFF2-40B4-BE49-F238E27FC236}">
                <a16:creationId xmlns:a16="http://schemas.microsoft.com/office/drawing/2014/main" id="{372590B6-089E-A248-8551-3890B9F4F65C}"/>
              </a:ext>
            </a:extLst>
          </p:cNvPr>
          <p:cNvSpPr>
            <a:spLocks noGrp="1"/>
          </p:cNvSpPr>
          <p:nvPr>
            <p:ph idx="1"/>
          </p:nvPr>
        </p:nvSpPr>
        <p:spPr>
          <a:xfrm>
            <a:off x="7140575" y="1520825"/>
            <a:ext cx="4500562" cy="3779837"/>
          </a:xfrm>
        </p:spPr>
        <p:txBody>
          <a:bodyPr anchor="t">
            <a:normAutofit/>
          </a:bodyPr>
          <a:lstStyle/>
          <a:p>
            <a:pPr>
              <a:lnSpc>
                <a:spcPct val="100000"/>
              </a:lnSpc>
            </a:pPr>
            <a:r>
              <a:rPr lang="en-US" sz="1700"/>
              <a:t>The Brussels Act was a “triumph for the humanitarian pressure groups who had urged governments to take such action, and who could no longer be ignored in an age when European, in a profound belief in their civilizing mission, sought to justify their invasion of Africa on the grounds that they were promoting the moral and material welfare of its inhabitants. The statesmen who assembled in Brussels in 1889 used the antislavery movement to further their own ends, but they were forced to pay at least lip service to a high ideal. The act they produced and its execution fell short of the ideal” (118)</a:t>
            </a:r>
          </a:p>
          <a:p>
            <a:pPr>
              <a:lnSpc>
                <a:spcPct val="100000"/>
              </a:lnSpc>
            </a:pPr>
            <a:endParaRPr lang="en-US" sz="1700"/>
          </a:p>
        </p:txBody>
      </p:sp>
    </p:spTree>
    <p:extLst>
      <p:ext uri="{BB962C8B-B14F-4D97-AF65-F5344CB8AC3E}">
        <p14:creationId xmlns:p14="http://schemas.microsoft.com/office/powerpoint/2010/main" val="30976979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23B1A-51CA-4445-AD80-C5D6E903F41E}"/>
              </a:ext>
            </a:extLst>
          </p:cNvPr>
          <p:cNvSpPr>
            <a:spLocks noGrp="1"/>
          </p:cNvSpPr>
          <p:nvPr>
            <p:ph type="title"/>
          </p:nvPr>
        </p:nvSpPr>
        <p:spPr/>
        <p:txBody>
          <a:bodyPr>
            <a:normAutofit fontScale="90000"/>
          </a:bodyPr>
          <a:lstStyle/>
          <a:p>
            <a:r>
              <a:rPr lang="en-US" dirty="0"/>
              <a:t>Humanitarian Guardianship?</a:t>
            </a:r>
            <a:br>
              <a:rPr lang="en-US" dirty="0"/>
            </a:br>
            <a:endParaRPr lang="en-US" dirty="0"/>
          </a:p>
        </p:txBody>
      </p:sp>
      <p:sp>
        <p:nvSpPr>
          <p:cNvPr id="3" name="Content Placeholder 2">
            <a:extLst>
              <a:ext uri="{FF2B5EF4-FFF2-40B4-BE49-F238E27FC236}">
                <a16:creationId xmlns:a16="http://schemas.microsoft.com/office/drawing/2014/main" id="{B978A2EB-41C7-0A4C-8CF9-E084C12A170B}"/>
              </a:ext>
            </a:extLst>
          </p:cNvPr>
          <p:cNvSpPr>
            <a:spLocks noGrp="1"/>
          </p:cNvSpPr>
          <p:nvPr>
            <p:ph idx="1"/>
          </p:nvPr>
        </p:nvSpPr>
        <p:spPr/>
        <p:txBody>
          <a:bodyPr>
            <a:normAutofit lnSpcReduction="10000"/>
          </a:bodyPr>
          <a:lstStyle/>
          <a:p>
            <a:r>
              <a:rPr lang="en-US" dirty="0"/>
              <a:t>“The introduction of European </a:t>
            </a:r>
            <a:r>
              <a:rPr lang="en-US" dirty="0" err="1"/>
              <a:t>civilisation</a:t>
            </a:r>
            <a:r>
              <a:rPr lang="en-US" dirty="0"/>
              <a:t> into a country such as we are now occupied with must necessarily call for the curtailment of personal liberty, and consequently places the natives under a sort of guardianship” (128)***</a:t>
            </a:r>
          </a:p>
          <a:p>
            <a:r>
              <a:rPr lang="en-US" dirty="0"/>
              <a:t>“We do not think anyone familiar with colonial affairs can question the necessity for corporal punishment. Without it, it would be impossible to maintain a discipline amongst the </a:t>
            </a:r>
            <a:r>
              <a:rPr lang="en-US" dirty="0" err="1"/>
              <a:t>personel</a:t>
            </a:r>
            <a:r>
              <a:rPr lang="en-US" dirty="0"/>
              <a:t> around the posts. Besides, the negroes accept it without </a:t>
            </a:r>
            <a:r>
              <a:rPr lang="en-US" i="1" dirty="0"/>
              <a:t>serious </a:t>
            </a:r>
            <a:r>
              <a:rPr lang="en-US" dirty="0"/>
              <a:t>objection” (Report 144) </a:t>
            </a:r>
          </a:p>
          <a:p>
            <a:r>
              <a:rPr lang="en-US" dirty="0"/>
              <a:t>“Thus applied, the Decree of 1890 would become, in the hands of the missionaries, the means of acquiring easily abundant manual labour and </a:t>
            </a:r>
            <a:r>
              <a:rPr lang="en-US" b="1" dirty="0"/>
              <a:t>the philanthropic purpose intended by the law would be seriously compromised</a:t>
            </a:r>
            <a:r>
              <a:rPr lang="en-US" dirty="0"/>
              <a:t>” (127)</a:t>
            </a:r>
          </a:p>
          <a:p>
            <a:r>
              <a:rPr lang="en-US" dirty="0"/>
              <a:t>“the system of drafted labour exhausts the natives and threatens them with partial destruction” (60) </a:t>
            </a:r>
          </a:p>
          <a:p>
            <a:endParaRPr lang="en-US" dirty="0"/>
          </a:p>
          <a:p>
            <a:endParaRPr lang="en-US" dirty="0"/>
          </a:p>
        </p:txBody>
      </p:sp>
    </p:spTree>
    <p:extLst>
      <p:ext uri="{BB962C8B-B14F-4D97-AF65-F5344CB8AC3E}">
        <p14:creationId xmlns:p14="http://schemas.microsoft.com/office/powerpoint/2010/main" val="3378089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C6759-6648-8B49-9A7C-D4845CE2A9DC}"/>
              </a:ext>
            </a:extLst>
          </p:cNvPr>
          <p:cNvSpPr>
            <a:spLocks noGrp="1"/>
          </p:cNvSpPr>
          <p:nvPr>
            <p:ph type="title"/>
          </p:nvPr>
        </p:nvSpPr>
        <p:spPr/>
        <p:txBody>
          <a:bodyPr/>
          <a:lstStyle/>
          <a:p>
            <a:r>
              <a:rPr lang="en-US" dirty="0"/>
              <a:t>Hansberry and Black Internationalism</a:t>
            </a:r>
          </a:p>
        </p:txBody>
      </p:sp>
      <p:sp>
        <p:nvSpPr>
          <p:cNvPr id="3" name="Content Placeholder 2">
            <a:extLst>
              <a:ext uri="{FF2B5EF4-FFF2-40B4-BE49-F238E27FC236}">
                <a16:creationId xmlns:a16="http://schemas.microsoft.com/office/drawing/2014/main" id="{21E28376-FFD8-1840-87D5-010E0FEE3A8E}"/>
              </a:ext>
            </a:extLst>
          </p:cNvPr>
          <p:cNvSpPr>
            <a:spLocks noGrp="1"/>
          </p:cNvSpPr>
          <p:nvPr>
            <p:ph idx="1"/>
          </p:nvPr>
        </p:nvSpPr>
        <p:spPr/>
        <p:txBody>
          <a:bodyPr/>
          <a:lstStyle/>
          <a:p>
            <a:r>
              <a:rPr lang="en-US" dirty="0"/>
              <a:t>“It would have been impossible for a person of her background and sensitivity to divorce herself from the momentous social and political events of the 1950s and 1960s. The period witnessed the beginning of a Cold War between the U.S. and Soviet superpowers, a rising demand by blacks for civil rights at home, and a growing intransigeance by colonized peoples throughout the world. Isolation is the enemy of black writers, Hansberry believed; they are obligated to participate in the intellectual and social affairs of humankind everywhere. This abhorrence for narrowness and parochialism led her to examine the hidden alliance between racism and sexism long before it was popular to do so, and to shape a vision cognizant of the many dimensions of colonialism and oppression” (Margaret Wilkerson 7)</a:t>
            </a:r>
          </a:p>
          <a:p>
            <a:endParaRPr lang="en-US" dirty="0"/>
          </a:p>
        </p:txBody>
      </p:sp>
    </p:spTree>
    <p:extLst>
      <p:ext uri="{BB962C8B-B14F-4D97-AF65-F5344CB8AC3E}">
        <p14:creationId xmlns:p14="http://schemas.microsoft.com/office/powerpoint/2010/main" val="3028086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0459D-969A-0349-A1FE-3C958C20FEDF}"/>
              </a:ext>
            </a:extLst>
          </p:cNvPr>
          <p:cNvSpPr>
            <a:spLocks noGrp="1"/>
          </p:cNvSpPr>
          <p:nvPr>
            <p:ph type="title"/>
          </p:nvPr>
        </p:nvSpPr>
        <p:spPr/>
        <p:txBody>
          <a:bodyPr>
            <a:normAutofit fontScale="90000"/>
          </a:bodyPr>
          <a:lstStyle/>
          <a:p>
            <a:pPr>
              <a:lnSpc>
                <a:spcPct val="115000"/>
              </a:lnSpc>
            </a:pPr>
            <a:r>
              <a:rPr lang="en-US" b="1" dirty="0">
                <a:latin typeface="Calibri" panose="020F0502020204030204" pitchFamily="34" charset="0"/>
                <a:ea typeface="Times New Roman" panose="02020603050405020304" pitchFamily="18" charset="0"/>
                <a:cs typeface="Times New Roman" panose="02020603050405020304" pitchFamily="18" charset="0"/>
              </a:rPr>
              <a:t>Global Color Line</a:t>
            </a:r>
            <a:br>
              <a:rPr lang="en-US" sz="4400" dirty="0">
                <a:latin typeface="Calibri" panose="020F0502020204030204" pitchFamily="34" charset="0"/>
                <a:ea typeface="Times New Roman" panose="02020603050405020304" pitchFamily="18" charset="0"/>
                <a:cs typeface="Times New Roman" panose="02020603050405020304" pitchFamily="18" charset="0"/>
              </a:rPr>
            </a:br>
            <a:r>
              <a:rPr lang="en-US" b="1" dirty="0">
                <a:latin typeface="Calibri" panose="020F0502020204030204" pitchFamily="34" charset="0"/>
                <a:ea typeface="Times New Roman" panose="02020603050405020304" pitchFamily="18" charset="0"/>
                <a:cs typeface="Times New Roman" panose="02020603050405020304" pitchFamily="18" charset="0"/>
              </a:rPr>
              <a:t>The shaming of the US, on account of Jim Crow</a:t>
            </a:r>
            <a:endParaRPr lang="en-US" dirty="0"/>
          </a:p>
        </p:txBody>
      </p:sp>
      <p:sp>
        <p:nvSpPr>
          <p:cNvPr id="3" name="Content Placeholder 2">
            <a:extLst>
              <a:ext uri="{FF2B5EF4-FFF2-40B4-BE49-F238E27FC236}">
                <a16:creationId xmlns:a16="http://schemas.microsoft.com/office/drawing/2014/main" id="{18E63FD9-2AD4-A34D-8C22-D3C2EB524B1A}"/>
              </a:ext>
            </a:extLst>
          </p:cNvPr>
          <p:cNvSpPr>
            <a:spLocks noGrp="1"/>
          </p:cNvSpPr>
          <p:nvPr>
            <p:ph idx="1"/>
          </p:nvPr>
        </p:nvSpPr>
        <p:spPr/>
        <p:txBody>
          <a:bodyPr/>
          <a:lstStyle/>
          <a:p>
            <a:pPr>
              <a:lnSpc>
                <a:spcPct val="115000"/>
              </a:lnSpc>
            </a:pPr>
            <a:r>
              <a:rPr lang="en-US" dirty="0">
                <a:latin typeface="Calibri" panose="020F0502020204030204" pitchFamily="34" charset="0"/>
                <a:ea typeface="Times New Roman" panose="02020603050405020304" pitchFamily="18" charset="0"/>
                <a:cs typeface="Times New Roman" panose="02020603050405020304" pitchFamily="18" charset="0"/>
              </a:rPr>
              <a:t>“They [our colonial courts] are not ideal, if that is what you mean. But I expect </a:t>
            </a:r>
            <a:r>
              <a:rPr lang="en-US" i="1" dirty="0">
                <a:latin typeface="Calibri" panose="020F0502020204030204" pitchFamily="34" charset="0"/>
                <a:ea typeface="Times New Roman" panose="02020603050405020304" pitchFamily="18" charset="0"/>
                <a:cs typeface="Times New Roman" panose="02020603050405020304" pitchFamily="18" charset="0"/>
              </a:rPr>
              <a:t>our</a:t>
            </a:r>
            <a:r>
              <a:rPr lang="en-US" dirty="0">
                <a:latin typeface="Calibri" panose="020F0502020204030204" pitchFamily="34" charset="0"/>
                <a:ea typeface="Times New Roman" panose="02020603050405020304" pitchFamily="18" charset="0"/>
                <a:cs typeface="Times New Roman" panose="02020603050405020304" pitchFamily="18" charset="0"/>
              </a:rPr>
              <a:t> standards of jurisprudence in matters of race will compare favorably with America’s any day!” (Marta to Charlie 101)</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73756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E26E0-FD4A-654D-9CC0-9D7E65380402}"/>
              </a:ext>
            </a:extLst>
          </p:cNvPr>
          <p:cNvSpPr>
            <a:spLocks noGrp="1"/>
          </p:cNvSpPr>
          <p:nvPr>
            <p:ph type="title"/>
          </p:nvPr>
        </p:nvSpPr>
        <p:spPr/>
        <p:txBody>
          <a:bodyPr>
            <a:normAutofit fontScale="90000"/>
          </a:bodyPr>
          <a:lstStyle/>
          <a:p>
            <a:r>
              <a:rPr lang="en-US" b="1" dirty="0">
                <a:latin typeface="Chalkboard SE" panose="03050602040202020205" pitchFamily="66" charset="77"/>
              </a:rPr>
              <a:t>Black Transnationalism in </a:t>
            </a:r>
            <a:r>
              <a:rPr lang="en-US" b="1" i="1" dirty="0">
                <a:latin typeface="Chalkboard SE" panose="03050602040202020205" pitchFamily="66" charset="77"/>
              </a:rPr>
              <a:t>A Raisin in the Sun</a:t>
            </a:r>
          </a:p>
        </p:txBody>
      </p:sp>
      <p:sp>
        <p:nvSpPr>
          <p:cNvPr id="3" name="Content Placeholder 2">
            <a:extLst>
              <a:ext uri="{FF2B5EF4-FFF2-40B4-BE49-F238E27FC236}">
                <a16:creationId xmlns:a16="http://schemas.microsoft.com/office/drawing/2014/main" id="{43851F5F-3121-9040-97CA-B47EB055E938}"/>
              </a:ext>
            </a:extLst>
          </p:cNvPr>
          <p:cNvSpPr>
            <a:spLocks noGrp="1"/>
          </p:cNvSpPr>
          <p:nvPr>
            <p:ph idx="1"/>
          </p:nvPr>
        </p:nvSpPr>
        <p:spPr/>
        <p:txBody>
          <a:bodyPr>
            <a:normAutofit lnSpcReduction="10000"/>
          </a:bodyPr>
          <a:lstStyle/>
          <a:p>
            <a:pPr algn="just"/>
            <a:r>
              <a:rPr lang="en-US" sz="2800" dirty="0">
                <a:solidFill>
                  <a:srgbClr val="C00000">
                    <a:alpha val="60000"/>
                  </a:srgbClr>
                </a:solidFill>
              </a:rPr>
              <a:t>“The story of the Younger family is the story to retain human values and integrity while forcing change in a society where human worth is measured by the dollar. Through the supporting character Asagai, an African intellectual, the personal dynamics of that struggle become a microcosm of the struggle for liberation throughout the world and especially in Africa. Hansberry achieves this connection through Asagai’s response to Walter’s foolish mistake. He warned the disappointed Beneatha that she is using her brother’s error as an excuse to give up on the “ailing human race” and her own participation in it.” (MW 11)</a:t>
            </a:r>
          </a:p>
          <a:p>
            <a:endParaRPr lang="en-US" dirty="0"/>
          </a:p>
        </p:txBody>
      </p:sp>
    </p:spTree>
    <p:extLst>
      <p:ext uri="{BB962C8B-B14F-4D97-AF65-F5344CB8AC3E}">
        <p14:creationId xmlns:p14="http://schemas.microsoft.com/office/powerpoint/2010/main" val="934663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C5584E-08AF-804A-A971-65B35A64B0CA}"/>
              </a:ext>
            </a:extLst>
          </p:cNvPr>
          <p:cNvSpPr>
            <a:spLocks noGrp="1"/>
          </p:cNvSpPr>
          <p:nvPr>
            <p:ph type="title"/>
          </p:nvPr>
        </p:nvSpPr>
        <p:spPr>
          <a:xfrm>
            <a:off x="550862" y="1435100"/>
            <a:ext cx="5437188" cy="3496214"/>
          </a:xfrm>
        </p:spPr>
        <p:txBody>
          <a:bodyPr wrap="square" anchor="t">
            <a:normAutofit/>
          </a:bodyPr>
          <a:lstStyle/>
          <a:p>
            <a:pPr>
              <a:lnSpc>
                <a:spcPct val="90000"/>
              </a:lnSpc>
            </a:pPr>
            <a:r>
              <a:rPr lang="en-US" sz="4400"/>
              <a:t>First major work by a black American playwright to pose the question of the African liberation struggle </a:t>
            </a:r>
          </a:p>
        </p:txBody>
      </p:sp>
      <p:sp>
        <p:nvSpPr>
          <p:cNvPr id="3" name="Content Placeholder 2">
            <a:extLst>
              <a:ext uri="{FF2B5EF4-FFF2-40B4-BE49-F238E27FC236}">
                <a16:creationId xmlns:a16="http://schemas.microsoft.com/office/drawing/2014/main" id="{D4A6D056-3DDD-FE46-91A8-FE14A7BA3FA9}"/>
              </a:ext>
            </a:extLst>
          </p:cNvPr>
          <p:cNvSpPr>
            <a:spLocks noGrp="1"/>
          </p:cNvSpPr>
          <p:nvPr>
            <p:ph idx="1"/>
          </p:nvPr>
        </p:nvSpPr>
        <p:spPr>
          <a:xfrm>
            <a:off x="7140575" y="1522184"/>
            <a:ext cx="3581181" cy="4570641"/>
          </a:xfrm>
        </p:spPr>
        <p:txBody>
          <a:bodyPr anchor="t">
            <a:normAutofit fontScale="85000" lnSpcReduction="20000"/>
          </a:bodyPr>
          <a:lstStyle/>
          <a:p>
            <a:pPr>
              <a:lnSpc>
                <a:spcPct val="100000"/>
              </a:lnSpc>
            </a:pPr>
            <a:r>
              <a:rPr lang="en-US" sz="1200" dirty="0"/>
              <a:t>“</a:t>
            </a:r>
            <a:r>
              <a:rPr lang="en-US" sz="1600" dirty="0"/>
              <a:t>Through the office of Freedom and into our home in those years (and after) came incredible young men and women, exiles from South Africa and the </a:t>
            </a:r>
            <a:r>
              <a:rPr lang="en-US" sz="1600" dirty="0" err="1"/>
              <a:t>Rhodesias</a:t>
            </a:r>
            <a:r>
              <a:rPr lang="en-US" sz="1600" dirty="0"/>
              <a:t>, exchange students from Kenya, the Gold Coast (as Ghana was known then), Sierra Leone and Nigeria, not a few of whom were to become leaders in the fight for independence, and some no doubt to die in colonial prisons. And often we would find ourselves by their sides on picket lines before the United Nations or one or another European consulate in protest of South Africa’s </a:t>
            </a:r>
            <a:r>
              <a:rPr lang="en-US" sz="1600" dirty="0" err="1"/>
              <a:t>Sharpville</a:t>
            </a:r>
            <a:r>
              <a:rPr lang="en-US" sz="1600" dirty="0"/>
              <a:t> massacre, the French war in Algeria, or---uppermost in all our minds in those days—the British campaign in Kenya, where mass concentration camps, terror bombing and the strafing and burning of villages were employed a dozen years before Vietnam. Lorraine was a close observer of the five-month trial of Jomo Kenyatta, spokesman for the demand for land restitution and self-government in Kenya.” (</a:t>
            </a:r>
            <a:r>
              <a:rPr lang="en-US" sz="1600" dirty="0" err="1"/>
              <a:t>Nemiroff</a:t>
            </a:r>
            <a:r>
              <a:rPr lang="en-US" sz="1600" dirty="0"/>
              <a:t> 29-30)</a:t>
            </a:r>
          </a:p>
          <a:p>
            <a:pPr>
              <a:lnSpc>
                <a:spcPct val="100000"/>
              </a:lnSpc>
            </a:pPr>
            <a:endParaRPr lang="en-US" sz="1200" dirty="0"/>
          </a:p>
        </p:txBody>
      </p:sp>
      <p:sp>
        <p:nvSpPr>
          <p:cNvPr id="10" name="Freeform: Shape 9">
            <a:extLst>
              <a:ext uri="{FF2B5EF4-FFF2-40B4-BE49-F238E27FC236}">
                <a16:creationId xmlns:a16="http://schemas.microsoft.com/office/drawing/2014/main" id="{D3262674-A504-4C90-BBBB-94D20F92A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54653" y="4120355"/>
            <a:ext cx="1237347" cy="1972470"/>
          </a:xfrm>
          <a:custGeom>
            <a:avLst/>
            <a:gdLst>
              <a:gd name="connsiteX0" fmla="*/ 986235 w 1237347"/>
              <a:gd name="connsiteY0" fmla="*/ 0 h 1972470"/>
              <a:gd name="connsiteX1" fmla="*/ 1184996 w 1237347"/>
              <a:gd name="connsiteY1" fmla="*/ 20037 h 1972470"/>
              <a:gd name="connsiteX2" fmla="*/ 1237347 w 1237347"/>
              <a:gd name="connsiteY2" fmla="*/ 33498 h 1972470"/>
              <a:gd name="connsiteX3" fmla="*/ 1237347 w 1237347"/>
              <a:gd name="connsiteY3" fmla="*/ 1938973 h 1972470"/>
              <a:gd name="connsiteX4" fmla="*/ 1184996 w 1237347"/>
              <a:gd name="connsiteY4" fmla="*/ 1952433 h 1972470"/>
              <a:gd name="connsiteX5" fmla="*/ 986235 w 1237347"/>
              <a:gd name="connsiteY5" fmla="*/ 1972470 h 1972470"/>
              <a:gd name="connsiteX6" fmla="*/ 0 w 1237347"/>
              <a:gd name="connsiteY6" fmla="*/ 986235 h 1972470"/>
              <a:gd name="connsiteX7" fmla="*/ 986235 w 1237347"/>
              <a:gd name="connsiteY7" fmla="*/ 0 h 197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7347" h="1972470">
                <a:moveTo>
                  <a:pt x="986235" y="0"/>
                </a:moveTo>
                <a:cubicBezTo>
                  <a:pt x="1054320" y="0"/>
                  <a:pt x="1120794" y="6899"/>
                  <a:pt x="1184996" y="20037"/>
                </a:cubicBezTo>
                <a:lnTo>
                  <a:pt x="1237347" y="33498"/>
                </a:lnTo>
                <a:lnTo>
                  <a:pt x="1237347" y="1938973"/>
                </a:lnTo>
                <a:lnTo>
                  <a:pt x="1184996" y="1952433"/>
                </a:lnTo>
                <a:cubicBezTo>
                  <a:pt x="1120794" y="1965571"/>
                  <a:pt x="1054320" y="1972470"/>
                  <a:pt x="986235" y="1972470"/>
                </a:cubicBezTo>
                <a:cubicBezTo>
                  <a:pt x="441552" y="1972470"/>
                  <a:pt x="0" y="1530918"/>
                  <a:pt x="0" y="986235"/>
                </a:cubicBezTo>
                <a:cubicBezTo>
                  <a:pt x="0" y="441552"/>
                  <a:pt x="441552" y="0"/>
                  <a:pt x="986235" y="0"/>
                </a:cubicBezTo>
                <a:close/>
              </a:path>
            </a:pathLst>
          </a:cu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508000" dist="76200" dir="15480000">
              <a:schemeClr val="accent1">
                <a:lumMod val="60000"/>
                <a:lumOff val="40000"/>
                <a:alpha val="6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Tree>
    <p:extLst>
      <p:ext uri="{BB962C8B-B14F-4D97-AF65-F5344CB8AC3E}">
        <p14:creationId xmlns:p14="http://schemas.microsoft.com/office/powerpoint/2010/main" val="2783028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F7F88-98A0-AC4D-AD82-04F990649F5D}"/>
              </a:ext>
            </a:extLst>
          </p:cNvPr>
          <p:cNvSpPr>
            <a:spLocks noGrp="1"/>
          </p:cNvSpPr>
          <p:nvPr>
            <p:ph type="title"/>
          </p:nvPr>
        </p:nvSpPr>
        <p:spPr/>
        <p:txBody>
          <a:bodyPr/>
          <a:lstStyle/>
          <a:p>
            <a:r>
              <a:rPr lang="en-US" dirty="0"/>
              <a:t>Revolutionary Violence or Non-violence?</a:t>
            </a:r>
          </a:p>
        </p:txBody>
      </p:sp>
      <p:sp>
        <p:nvSpPr>
          <p:cNvPr id="3" name="Content Placeholder 2">
            <a:extLst>
              <a:ext uri="{FF2B5EF4-FFF2-40B4-BE49-F238E27FC236}">
                <a16:creationId xmlns:a16="http://schemas.microsoft.com/office/drawing/2014/main" id="{125A15DE-06F6-654C-ABB1-D1C1A15A7DB1}"/>
              </a:ext>
            </a:extLst>
          </p:cNvPr>
          <p:cNvSpPr>
            <a:spLocks noGrp="1"/>
          </p:cNvSpPr>
          <p:nvPr>
            <p:ph idx="1"/>
          </p:nvPr>
        </p:nvSpPr>
        <p:spPr/>
        <p:txBody>
          <a:bodyPr/>
          <a:lstStyle/>
          <a:p>
            <a:r>
              <a:rPr lang="en-US" sz="2400" dirty="0"/>
              <a:t>In </a:t>
            </a:r>
            <a:r>
              <a:rPr lang="en-US" sz="2400" i="1" dirty="0"/>
              <a:t>Les </a:t>
            </a:r>
            <a:r>
              <a:rPr lang="en-US" sz="2400" i="1" dirty="0" err="1"/>
              <a:t>Blancs</a:t>
            </a:r>
            <a:r>
              <a:rPr lang="en-US" sz="2400" dirty="0"/>
              <a:t>, Hansberry  asks an “urgent question of the 20</a:t>
            </a:r>
            <a:r>
              <a:rPr lang="en-US" sz="2400" baseline="30000" dirty="0"/>
              <a:t>th</a:t>
            </a:r>
            <a:r>
              <a:rPr lang="en-US" sz="2400" dirty="0"/>
              <a:t> century: Can the liberation of oppressed peoples be achieved without violent revolutions? </a:t>
            </a:r>
            <a:r>
              <a:rPr lang="en-US" sz="2400" i="1" dirty="0"/>
              <a:t>Les </a:t>
            </a:r>
            <a:r>
              <a:rPr lang="en-US" sz="2400" i="1" dirty="0" err="1"/>
              <a:t>Blancs</a:t>
            </a:r>
            <a:r>
              <a:rPr lang="en-US" sz="2400" dirty="0"/>
              <a:t> is the first major work by a black American playwright to focus on Africa and to pose the question in the context of an African liberation struggle” (MW 18)</a:t>
            </a:r>
          </a:p>
          <a:p>
            <a:endParaRPr lang="en-US" dirty="0"/>
          </a:p>
        </p:txBody>
      </p:sp>
    </p:spTree>
    <p:extLst>
      <p:ext uri="{BB962C8B-B14F-4D97-AF65-F5344CB8AC3E}">
        <p14:creationId xmlns:p14="http://schemas.microsoft.com/office/powerpoint/2010/main" val="2755506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83CCB-DDC9-624B-AB70-0DE4556B2A79}"/>
              </a:ext>
            </a:extLst>
          </p:cNvPr>
          <p:cNvSpPr>
            <a:spLocks noGrp="1"/>
          </p:cNvSpPr>
          <p:nvPr>
            <p:ph type="title"/>
          </p:nvPr>
        </p:nvSpPr>
        <p:spPr/>
        <p:txBody>
          <a:bodyPr>
            <a:normAutofit fontScale="90000"/>
          </a:bodyPr>
          <a:lstStyle/>
          <a:p>
            <a:r>
              <a:rPr lang="en-US" b="1" dirty="0">
                <a:solidFill>
                  <a:srgbClr val="0070C0"/>
                </a:solidFill>
                <a:latin typeface="Chalkboard SE" panose="03050602040202020205" pitchFamily="66" charset="77"/>
              </a:rPr>
              <a:t>Humanitarians And The Original Sin of Colonialism</a:t>
            </a:r>
          </a:p>
        </p:txBody>
      </p:sp>
      <p:sp>
        <p:nvSpPr>
          <p:cNvPr id="3" name="Content Placeholder 2">
            <a:extLst>
              <a:ext uri="{FF2B5EF4-FFF2-40B4-BE49-F238E27FC236}">
                <a16:creationId xmlns:a16="http://schemas.microsoft.com/office/drawing/2014/main" id="{5D44E4A4-846B-3A44-9236-4F1CB03C0542}"/>
              </a:ext>
            </a:extLst>
          </p:cNvPr>
          <p:cNvSpPr>
            <a:spLocks noGrp="1"/>
          </p:cNvSpPr>
          <p:nvPr>
            <p:ph idx="1"/>
          </p:nvPr>
        </p:nvSpPr>
        <p:spPr/>
        <p:txBody>
          <a:bodyPr>
            <a:normAutofit fontScale="85000" lnSpcReduction="10000"/>
          </a:bodyPr>
          <a:lstStyle/>
          <a:p>
            <a:pPr algn="just"/>
            <a:r>
              <a:rPr lang="en-US" sz="2800" dirty="0">
                <a:solidFill>
                  <a:schemeClr val="accent6">
                    <a:alpha val="60000"/>
                  </a:schemeClr>
                </a:solidFill>
                <a:latin typeface="Chalkboard SE" panose="03050602040202020205" pitchFamily="66" charset="77"/>
              </a:rPr>
              <a:t>“The question, which is debated from all sides, is complicated by the presence of white characters of good will, kind intent, and proven loyalty. There is the original sin of the whites who raped, pillaged, and colonized the country. Is their guilt expiated by the Christian missionaries and others of good will who build clinics and treat the sick? And what of those missionaries who build substandard clinics in the bush and refuse to use even those modern tools and technology that are available to them? […] Do the years of suffering torture, indignities, and enslavement at the hands of white settlers justify the brutal murder of men, and ‘innocent’ women and children, by the victims of colonialism? (MW 19</a:t>
            </a:r>
            <a:r>
              <a:rPr lang="en-US" dirty="0"/>
              <a:t>)</a:t>
            </a:r>
          </a:p>
          <a:p>
            <a:endParaRPr lang="en-US" dirty="0"/>
          </a:p>
        </p:txBody>
      </p:sp>
    </p:spTree>
    <p:extLst>
      <p:ext uri="{BB962C8B-B14F-4D97-AF65-F5344CB8AC3E}">
        <p14:creationId xmlns:p14="http://schemas.microsoft.com/office/powerpoint/2010/main" val="1465224503"/>
      </p:ext>
    </p:extLst>
  </p:cSld>
  <p:clrMapOvr>
    <a:masterClrMapping/>
  </p:clrMapOvr>
</p:sld>
</file>

<file path=ppt/theme/theme1.xml><?xml version="1.0" encoding="utf-8"?>
<a:theme xmlns:a="http://schemas.openxmlformats.org/drawingml/2006/main" name="3DFloatVTI">
  <a:themeElements>
    <a:clrScheme name="AnalogousFromDarkSeedLeftStep">
      <a:dk1>
        <a:srgbClr val="000000"/>
      </a:dk1>
      <a:lt1>
        <a:srgbClr val="FFFFFF"/>
      </a:lt1>
      <a:dk2>
        <a:srgbClr val="413624"/>
      </a:dk2>
      <a:lt2>
        <a:srgbClr val="E8E2E6"/>
      </a:lt2>
      <a:accent1>
        <a:srgbClr val="21B950"/>
      </a:accent1>
      <a:accent2>
        <a:srgbClr val="25BA14"/>
      </a:accent2>
      <a:accent3>
        <a:srgbClr val="6CB220"/>
      </a:accent3>
      <a:accent4>
        <a:srgbClr val="9EA812"/>
      </a:accent4>
      <a:accent5>
        <a:srgbClr val="D49626"/>
      </a:accent5>
      <a:accent6>
        <a:srgbClr val="D54317"/>
      </a:accent6>
      <a:hlink>
        <a:srgbClr val="938131"/>
      </a:hlink>
      <a:folHlink>
        <a:srgbClr val="828282"/>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otalTime>191</TotalTime>
  <Words>3707</Words>
  <Application>Microsoft Macintosh PowerPoint</Application>
  <PresentationFormat>Widescreen</PresentationFormat>
  <Paragraphs>108</Paragraphs>
  <Slides>32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Aldhabi</vt:lpstr>
      <vt:lpstr>Arial</vt:lpstr>
      <vt:lpstr>Arial Rounded MT Bold</vt:lpstr>
      <vt:lpstr>Calibri</vt:lpstr>
      <vt:lpstr>Cambria</vt:lpstr>
      <vt:lpstr>Chalkboard SE</vt:lpstr>
      <vt:lpstr>Grotesque</vt:lpstr>
      <vt:lpstr>Seravek</vt:lpstr>
      <vt:lpstr>Sitka Heading</vt:lpstr>
      <vt:lpstr>Source Sans Pro</vt:lpstr>
      <vt:lpstr>3DFloatVTI</vt:lpstr>
      <vt:lpstr>Humanitarianism and the Story of Racialized Inequities</vt:lpstr>
      <vt:lpstr>The Story of a Mission in Colonial Africa</vt:lpstr>
      <vt:lpstr>Humanitarian Principles</vt:lpstr>
      <vt:lpstr>Hansberry and Black Internationalism</vt:lpstr>
      <vt:lpstr>Global Color Line The shaming of the US, on account of Jim Crow</vt:lpstr>
      <vt:lpstr>Black Transnationalism in A Raisin in the Sun</vt:lpstr>
      <vt:lpstr>First major work by a black American playwright to pose the question of the African liberation struggle </vt:lpstr>
      <vt:lpstr>Revolutionary Violence or Non-violence?</vt:lpstr>
      <vt:lpstr>Humanitarians And The Original Sin of Colonialism</vt:lpstr>
      <vt:lpstr>Humanitarianism and Radical 1960s Politics</vt:lpstr>
      <vt:lpstr>Legacies of the 1960s revolutionary fervor, missionary as witnesses: Marta </vt:lpstr>
      <vt:lpstr>Colonialism and The Church</vt:lpstr>
      <vt:lpstr>Tshembe: those great gashes have everything to do with this Mission </vt:lpstr>
      <vt:lpstr>“Race—racism—is a device. No more. No less. It explains nothing at all” (Hansberry Les Blancs 92) </vt:lpstr>
      <vt:lpstr>Failure to educate the colonize: another deception of the civilizing mission that claims it was bringing civilization to the colonies. </vt:lpstr>
      <vt:lpstr>The Congo: Almost a Century of Colonization at the hands of King Leopold and Belgium</vt:lpstr>
      <vt:lpstr>Dekoven: A Frustrated Humanitarian of the Colonial Era!</vt:lpstr>
      <vt:lpstr>The Miseducation of the Colonized</vt:lpstr>
      <vt:lpstr>Mission Humanitarians: The Rationale for Genocide?</vt:lpstr>
      <vt:lpstr>Missionaries Were Allied with Colonialists!</vt:lpstr>
      <vt:lpstr>Where Do Humanitarians Stand between the Natives and the Colonizers?</vt:lpstr>
      <vt:lpstr>Humanitarians Beyond Criticism?</vt:lpstr>
      <vt:lpstr>Humanitarian Credentials: A Shield Against Critics?</vt:lpstr>
      <vt:lpstr>Of gratitude and Humanitarianism </vt:lpstr>
      <vt:lpstr>Gratitude expected from the unfortunate who is the beneficiary of humanitarian work </vt:lpstr>
      <vt:lpstr>The Practice of Ingratitude</vt:lpstr>
      <vt:lpstr>Black Lives Do Not Matter</vt:lpstr>
      <vt:lpstr>The civilizing tax: the colonized should repay France in the form of “black force” </vt:lpstr>
      <vt:lpstr>Holy Famines and the Natural Order of Things </vt:lpstr>
      <vt:lpstr>Charity at work to finance undertaking that are cloaked in humanitarian parlance</vt:lpstr>
      <vt:lpstr>Suzanne Miers. “The Brussels Conference of 1889-1990: The Place of the Slave Trade in the Policies of Great Britain and Germany”</vt:lpstr>
      <vt:lpstr>Humanitarian Guardianship?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Humanitarianism and the Story of Racialized Inequities</dc:title>
  <dc:creator>Kemedjio, Cilas</dc:creator>
  <cp:lastModifiedBy>Kemedjio, Cilas</cp:lastModifiedBy>
  <cp:revision>3</cp:revision>
  <dcterms:created xsi:type="dcterms:W3CDTF">2020-09-08T15:06:03Z</dcterms:created>
  <dcterms:modified xsi:type="dcterms:W3CDTF">2020-09-08T18:18:01Z</dcterms:modified>
</cp:coreProperties>
</file>