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7" r:id="rId2"/>
    <p:sldId id="278" r:id="rId3"/>
    <p:sldId id="259" r:id="rId4"/>
    <p:sldId id="260" r:id="rId5"/>
    <p:sldId id="258" r:id="rId6"/>
    <p:sldId id="268" r:id="rId7"/>
    <p:sldId id="279" r:id="rId8"/>
    <p:sldId id="263" r:id="rId9"/>
    <p:sldId id="264" r:id="rId10"/>
    <p:sldId id="261" r:id="rId11"/>
    <p:sldId id="266" r:id="rId12"/>
    <p:sldId id="269" r:id="rId13"/>
    <p:sldId id="287" r:id="rId14"/>
    <p:sldId id="293" r:id="rId15"/>
    <p:sldId id="295" r:id="rId16"/>
    <p:sldId id="288" r:id="rId17"/>
    <p:sldId id="289" r:id="rId18"/>
    <p:sldId id="277" r:id="rId19"/>
    <p:sldId id="290" r:id="rId20"/>
    <p:sldId id="291" r:id="rId21"/>
    <p:sldId id="292" r:id="rId22"/>
    <p:sldId id="294" r:id="rId23"/>
    <p:sldId id="296" r:id="rId24"/>
    <p:sldId id="297" r:id="rId25"/>
    <p:sldId id="298" r:id="rId26"/>
    <p:sldId id="299" r:id="rId27"/>
    <p:sldId id="301" r:id="rId28"/>
    <p:sldId id="300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256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2A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226" autoAdjust="0"/>
  </p:normalViewPr>
  <p:slideViewPr>
    <p:cSldViewPr snapToGrid="0" snapToObjects="1">
      <p:cViewPr varScale="1">
        <p:scale>
          <a:sx n="108" d="100"/>
          <a:sy n="108" d="100"/>
        </p:scale>
        <p:origin x="-21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5C965-8E64-2B47-A63F-11CEA33AE64E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B9A37-0CC0-8E47-A6F9-21187EF02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01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60D3FF-F134-5346-A5BC-DDCABD955B75}" type="slidenum">
              <a:rPr lang="en-US"/>
              <a:pPr/>
              <a:t>1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image shows the impact of</a:t>
            </a:r>
            <a:r>
              <a:rPr lang="en-US" baseline="0" dirty="0" smtClean="0"/>
              <a:t> a 7 m sea levels rise on Florida and the Gulf Coast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7328C-19D6-0843-995F-3787C9CE39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72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4B87117-CC17-C646-B09A-9545445A521C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/>
              <a:t>British submarine at N Pole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the IPCC and what it does</a:t>
            </a:r>
          </a:p>
          <a:p>
            <a:r>
              <a:rPr lang="en-US" dirty="0" smtClean="0"/>
              <a:t>Hundreds</a:t>
            </a:r>
            <a:r>
              <a:rPr lang="en-US" baseline="0" dirty="0" smtClean="0"/>
              <a:t> of scientists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1A0F1-9B71-ED43-A44F-CD9826FA6D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9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en-US" dirty="0"/>
              <a:t>Why CO2 is going up</a:t>
            </a:r>
          </a:p>
          <a:p>
            <a:pPr defTabSz="457200" eaLnBrk="1" hangingPunct="1">
              <a:spcBef>
                <a:spcPct val="0"/>
              </a:spcBef>
            </a:pPr>
            <a:r>
              <a:rPr lang="en-US" dirty="0"/>
              <a:t> the rate has been gradually accelerating</a:t>
            </a:r>
          </a:p>
          <a:p>
            <a:pPr defTabSz="457200" eaLnBrk="1" hangingPunct="1">
              <a:spcBef>
                <a:spcPct val="0"/>
              </a:spcBef>
            </a:pPr>
            <a:r>
              <a:rPr lang="en-US" dirty="0"/>
              <a:t>C cycle is clearly out of balance</a:t>
            </a:r>
          </a:p>
          <a:p>
            <a:pPr defTabSz="457200" eaLnBrk="1" hangingPunct="1">
              <a:spcBef>
                <a:spcPct val="0"/>
              </a:spcBef>
            </a:pPr>
            <a:r>
              <a:rPr lang="en-US" b="1" dirty="0"/>
              <a:t>What are the faster oscillations? </a:t>
            </a:r>
            <a:r>
              <a:rPr lang="en-US" dirty="0"/>
              <a:t>Seasonal cycle; land biosphere breathing!</a:t>
            </a:r>
          </a:p>
          <a:p>
            <a:pPr defTabSz="457200" eaLnBrk="1" hangingPunct="1"/>
            <a:endParaRPr lang="en-US" dirty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B59C16-0A3C-604B-A65F-D950E27B1EC4}" type="slidenum">
              <a:rPr lang="en-US" sz="1200"/>
              <a:pPr/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E224F9-C98F-4440-BBA0-1386C30A68CD}" type="slidenum">
              <a:rPr lang="en-US"/>
              <a:pPr/>
              <a:t>16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b="1" dirty="0" smtClean="0"/>
              <a:t>How</a:t>
            </a:r>
            <a:r>
              <a:rPr lang="en-US" b="1" baseline="0" dirty="0" smtClean="0"/>
              <a:t> does this fit into the perspective of the last 800 kyr?</a:t>
            </a:r>
            <a:endParaRPr lang="en-US" b="1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2E683-F825-4C49-B867-EB4DA8031BD3}" type="slidenum">
              <a:rPr lang="en-US"/>
              <a:pPr/>
              <a:t>17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/>
              <a:t>We</a:t>
            </a:r>
            <a:r>
              <a:rPr lang="ja-JP" altLang="en-US" dirty="0"/>
              <a:t>’</a:t>
            </a:r>
            <a:r>
              <a:rPr lang="en-US" dirty="0"/>
              <a:t>re way outside the natural variability for at least the last 800 kyr</a:t>
            </a:r>
          </a:p>
          <a:p>
            <a:r>
              <a:rPr lang="en-US" dirty="0"/>
              <a:t>It is </a:t>
            </a:r>
            <a:r>
              <a:rPr lang="en-US" dirty="0" smtClean="0"/>
              <a:t>well-known </a:t>
            </a:r>
            <a:r>
              <a:rPr lang="en-US" dirty="0"/>
              <a:t>Physics that more of these gases in the atmosphere would</a:t>
            </a:r>
          </a:p>
          <a:p>
            <a:r>
              <a:rPr lang="en-US" dirty="0"/>
              <a:t>Cause the Earth to warm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/>
              <a:t>Decline in Arctic is larger than increase in Antarctic</a:t>
            </a:r>
          </a:p>
          <a:p>
            <a:r>
              <a:rPr lang="en-US"/>
              <a:t>Increase in Antarctic may have to do with addition of freshwater from increased ice melting</a:t>
            </a:r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661F47F-95CA-6B41-8E4C-0A3FA231E828}" type="slidenum">
              <a:rPr lang="en-US" sz="1200"/>
              <a:pPr/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/>
              <a:t>NASA BRIEF DESCRIPTION OF GRACE:</a:t>
            </a:r>
          </a:p>
          <a:p>
            <a:r>
              <a:rPr lang="en-US"/>
              <a:t>GRACE consists of two identical spacecraft that fly about 220 kilometers (137 miles) apart in a polar orbit 500 kilometers (310 miles) above Earth. </a:t>
            </a:r>
          </a:p>
          <a:p>
            <a:r>
              <a:rPr lang="en-US"/>
              <a:t>GRACE maps Earth's gravity field by making accurate measurements of the distance between the two satellites, using GPS and a microwave ranging system. </a:t>
            </a:r>
          </a:p>
          <a:p>
            <a:r>
              <a:rPr lang="en-US"/>
              <a:t>As the pair circles the Earth, areas of slightly stronger gravity (greater mass concentration) will affect the lead satellite first, </a:t>
            </a:r>
          </a:p>
          <a:p>
            <a:r>
              <a:rPr lang="en-US"/>
              <a:t>pulling it away from the trailing satellite, then as the satellites continue along their orbital path, the trailing satellite is pulled </a:t>
            </a:r>
          </a:p>
          <a:p>
            <a:r>
              <a:rPr lang="en-US"/>
              <a:t>toward the lead satellite as it passes over the gravity anomaly. The change in distance would certainly be imperceptible to our eyes, </a:t>
            </a:r>
          </a:p>
          <a:p>
            <a:r>
              <a:rPr lang="en-US"/>
              <a:t>but an extremely precise microwave ranging system on GRACE is able to detect these miniscule changes in the distance between the satellites. </a:t>
            </a: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21880CB-4481-1E40-8A70-2569AB5B8868}" type="slidenum">
              <a:rPr lang="en-US" sz="1200"/>
              <a:pPr/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/>
              <a:t>IPCC FIGURE CAPTION:</a:t>
            </a:r>
          </a:p>
          <a:p>
            <a:r>
              <a:rPr lang="en-US"/>
              <a:t>Temporal evolution of ice loss determined from GRACE time-variable gravity, shown in centimetres</a:t>
            </a:r>
          </a:p>
          <a:p>
            <a:r>
              <a:rPr lang="en-US"/>
              <a:t> of water per year for the periods (a) 2003–2012, (b) 2003–2006 and (c) 2006–2012, </a:t>
            </a:r>
          </a:p>
          <a:p>
            <a:r>
              <a:rPr lang="en-US"/>
              <a:t>colour coded red (loss) to blue (gain) (Velicogna, 2009). </a:t>
            </a:r>
          </a:p>
          <a:p>
            <a:endParaRPr lang="en-US"/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7DD64A5-1B72-5C4F-8AA1-D64909BD3BBC}" type="slidenum">
              <a:rPr lang="en-US" sz="1200"/>
              <a:pPr/>
              <a:t>20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/>
              <a:t>IPCC FIGURE CAPTION:	</a:t>
            </a:r>
          </a:p>
          <a:p>
            <a:r>
              <a:rPr lang="en-US"/>
              <a:t>Temporal evolution of ice loss determined from GRACE time-variable gravity, shown in centimetres of water per year for the periods</a:t>
            </a:r>
          </a:p>
          <a:p>
            <a:r>
              <a:rPr lang="en-US"/>
              <a:t> (a) 2003–2012, (b) 2003–2006 and (c) 2006–2012, colour coded red (loss) to blue (gain) (Velicogna, 2009). </a:t>
            </a:r>
          </a:p>
          <a:p>
            <a:endParaRPr lang="en-US"/>
          </a:p>
          <a:p>
            <a:r>
              <a:rPr lang="en-US"/>
              <a:t>Note that parts of Antarctica are gaining mass</a:t>
            </a:r>
          </a:p>
          <a:p>
            <a:r>
              <a:rPr lang="en-US"/>
              <a:t>Amundsen sea sector in West Antarctica is losing mass very rapidly</a:t>
            </a:r>
          </a:p>
          <a:p>
            <a:r>
              <a:rPr lang="en-US"/>
              <a:t>Overall Antarcica seems to be losing ice mass</a:t>
            </a: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EE10890-666C-634F-AABF-C3753A7321FF}" type="slidenum">
              <a:rPr lang="en-US" sz="1200"/>
              <a:pPr/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B9A37-0CC0-8E47-A6F9-21187EF024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787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/>
              <a:t>THIS IS GLOBAL MEAN SEA LEVEL</a:t>
            </a:r>
          </a:p>
          <a:p>
            <a:r>
              <a:rPr lang="en-US" dirty="0"/>
              <a:t>Sea level is rising at a rate of about 3 mm / </a:t>
            </a:r>
            <a:r>
              <a:rPr lang="en-US" dirty="0" smtClean="0"/>
              <a:t>year</a:t>
            </a:r>
          </a:p>
          <a:p>
            <a:r>
              <a:rPr lang="en-US" dirty="0" smtClean="0"/>
              <a:t>Currently the single largest contribution is thermal expansion of seawater, not melting ice on land</a:t>
            </a:r>
            <a:endParaRPr lang="en-US" dirty="0"/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7C1E350-8C72-B14B-95DB-1D04B3AB6D32}" type="slidenum">
              <a:rPr lang="en-US" sz="1200"/>
              <a:pPr/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climate models</a:t>
            </a:r>
          </a:p>
          <a:p>
            <a:r>
              <a:rPr lang="en-US" dirty="0" smtClean="0"/>
              <a:t>RCP </a:t>
            </a:r>
            <a:r>
              <a:rPr lang="en-US" dirty="0" smtClean="0"/>
              <a:t>8.5 is the most aggressive emissions scenario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RCP 2.6 </a:t>
            </a:r>
            <a:r>
              <a:rPr lang="en-US" baseline="0" dirty="0" smtClean="0"/>
              <a:t>is a climate mitigation scenario; keeps T rise below 2˚C “danger” threshold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1A0F1-9B71-ED43-A44F-CD9826FA6D8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18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longer-term perspective</a:t>
            </a:r>
          </a:p>
          <a:p>
            <a:r>
              <a:rPr lang="en-US" dirty="0" smtClean="0"/>
              <a:t>Atmospheric</a:t>
            </a:r>
            <a:r>
              <a:rPr lang="en-US" baseline="0" dirty="0" smtClean="0"/>
              <a:t> CO2 keeps rising as long as emissions are relatively high</a:t>
            </a:r>
          </a:p>
          <a:p>
            <a:r>
              <a:rPr lang="en-US" baseline="0" dirty="0" smtClean="0"/>
              <a:t>High CO2 persists for quite a while after emissions stop.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dashed line on (b) indicates the pre-industrial CO2 concentration</a:t>
            </a:r>
            <a:endParaRPr lang="en-US" dirty="0" smtClean="0"/>
          </a:p>
          <a:p>
            <a:r>
              <a:rPr lang="en-US" baseline="0" dirty="0" smtClean="0"/>
              <a:t>High temperatures persist for a long time along with high CO2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28226-8FC4-F249-A911-874D4297CC7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600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Melting</a:t>
            </a:r>
            <a:r>
              <a:rPr lang="en-US" baseline="0" dirty="0" smtClean="0"/>
              <a:t> the large ice sheets is a slow process, likely requiring several </a:t>
            </a:r>
            <a:r>
              <a:rPr lang="en-US" baseline="0" dirty="0" err="1" smtClean="0"/>
              <a:t>millenia</a:t>
            </a:r>
            <a:endParaRPr lang="en-US" baseline="0" dirty="0" smtClean="0"/>
          </a:p>
          <a:p>
            <a:r>
              <a:rPr lang="en-US" baseline="0" dirty="0" smtClean="0"/>
              <a:t>Y-axis is in m sea level</a:t>
            </a:r>
          </a:p>
          <a:p>
            <a:r>
              <a:rPr lang="en-US" baseline="0" dirty="0" smtClean="0"/>
              <a:t>Model average prediction and uncertainty envelope are in black / gray</a:t>
            </a:r>
          </a:p>
          <a:p>
            <a:r>
              <a:rPr lang="en-US" baseline="0" dirty="0" smtClean="0"/>
              <a:t>Compared to information from </a:t>
            </a:r>
            <a:r>
              <a:rPr lang="en-US" baseline="0" dirty="0" err="1" smtClean="0"/>
              <a:t>paleoclimate</a:t>
            </a:r>
            <a:r>
              <a:rPr lang="en-US" baseline="0" dirty="0" smtClean="0"/>
              <a:t> archives</a:t>
            </a:r>
          </a:p>
          <a:p>
            <a:r>
              <a:rPr lang="en-US" baseline="0" dirty="0" smtClean="0"/>
              <a:t>LIG – Last Interglacial</a:t>
            </a:r>
          </a:p>
          <a:p>
            <a:r>
              <a:rPr lang="en-US" baseline="0" dirty="0" smtClean="0"/>
              <a:t>M11 – Marin Isotope Stage 11 (strong interglacial ≈400,000 years ago)</a:t>
            </a:r>
          </a:p>
          <a:p>
            <a:r>
              <a:rPr lang="en-US" baseline="0" dirty="0" err="1" smtClean="0"/>
              <a:t>Plio</a:t>
            </a:r>
            <a:r>
              <a:rPr lang="en-US" baseline="0" dirty="0" smtClean="0"/>
              <a:t> – Pliocene period, 5.3 to 2.6 </a:t>
            </a:r>
            <a:r>
              <a:rPr lang="en-US" baseline="0" dirty="0" err="1" smtClean="0"/>
              <a:t>Myr</a:t>
            </a:r>
            <a:r>
              <a:rPr lang="en-US" baseline="0" dirty="0" smtClean="0"/>
              <a:t> ago</a:t>
            </a:r>
          </a:p>
          <a:p>
            <a:r>
              <a:rPr lang="en-US" b="1" baseline="0" dirty="0" smtClean="0"/>
              <a:t>What is the steep jump in the curve at 1.5˚C?</a:t>
            </a:r>
          </a:p>
          <a:p>
            <a:r>
              <a:rPr lang="en-US" baseline="0" dirty="0" smtClean="0"/>
              <a:t> indicates Greenland response in the models: this is the threshold it melts at</a:t>
            </a:r>
          </a:p>
          <a:p>
            <a:r>
              <a:rPr lang="en-US" baseline="0" dirty="0" smtClean="0"/>
              <a:t>But, it’s possible that the ice sheet sensitivity to warming is higher</a:t>
            </a:r>
          </a:p>
          <a:p>
            <a:r>
              <a:rPr lang="en-US" baseline="0" dirty="0" smtClean="0"/>
              <a:t>Where we are already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28226-8FC4-F249-A911-874D4297CC7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529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Historical</a:t>
            </a:r>
            <a:r>
              <a:rPr lang="en-US" baseline="0" dirty="0" smtClean="0"/>
              <a:t> sea level since the last glacial maximum</a:t>
            </a:r>
          </a:p>
          <a:p>
            <a:r>
              <a:rPr lang="en-US" baseline="0" dirty="0" smtClean="0"/>
              <a:t>And projections into future for 10kyr</a:t>
            </a:r>
          </a:p>
          <a:p>
            <a:r>
              <a:rPr lang="en-US" baseline="0" dirty="0" smtClean="0"/>
              <a:t>Numbers in upper right are cumulative amount of carbon (in </a:t>
            </a:r>
            <a:r>
              <a:rPr lang="en-US" baseline="0" dirty="0" err="1" smtClean="0"/>
              <a:t>Gt</a:t>
            </a:r>
            <a:r>
              <a:rPr lang="en-US" baseline="0" dirty="0" smtClean="0"/>
              <a:t> C) emitted</a:t>
            </a:r>
          </a:p>
          <a:p>
            <a:r>
              <a:rPr lang="en-US" baseline="0" dirty="0" smtClean="0"/>
              <a:t>Vertical grey bars in upper right are uncertainty ranges </a:t>
            </a:r>
          </a:p>
          <a:p>
            <a:r>
              <a:rPr lang="en-US" baseline="0" dirty="0" smtClean="0"/>
              <a:t>5,120 is similar to the RCP8.5 scenario (&gt;50 m sea level rise)</a:t>
            </a:r>
          </a:p>
          <a:p>
            <a:r>
              <a:rPr lang="en-US" baseline="0" dirty="0" smtClean="0"/>
              <a:t>1,280 is similar to the RCP 4.5 scenario (≈25 m)</a:t>
            </a:r>
          </a:p>
          <a:p>
            <a:r>
              <a:rPr lang="en-US" baseline="0" dirty="0" smtClean="0"/>
              <a:t>Under RCP 8.5 scenario, all of Greenland melts, and more than half of Antarctica does as well</a:t>
            </a:r>
          </a:p>
          <a:p>
            <a:r>
              <a:rPr lang="en-US" baseline="0" dirty="0" smtClean="0"/>
              <a:t>The point is, we are committing the world to a VERY LARGE sea level rise, of which we ourselves</a:t>
            </a:r>
          </a:p>
          <a:p>
            <a:r>
              <a:rPr lang="en-US" baseline="0" dirty="0" smtClean="0"/>
              <a:t>Will only see a tiny fraction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28226-8FC4-F249-A911-874D4297CC7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060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Lower panel:</a:t>
            </a:r>
            <a:r>
              <a:rPr lang="en-US" baseline="0" dirty="0" smtClean="0"/>
              <a:t> committed sea level rise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years of emission, at emission rates similar to recent / current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At the current rates of emission, we are committing to approximately 20 cm (8”) of long-term sea level rise every year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28226-8FC4-F249-A911-874D4297CC7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084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6983A0-CB8F-854A-A9F5-B313B325F5B7}" type="slidenum">
              <a:rPr lang="en-US"/>
              <a:pPr/>
              <a:t>29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Will only talk about ice cores in general terms</a:t>
            </a: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10DA06-79C3-A54C-A49A-E888E2E42F93}" type="slidenum">
              <a:rPr lang="en-US"/>
              <a:pPr/>
              <a:t>30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-"/>
            </a:pPr>
            <a:r>
              <a:rPr lang="en-US"/>
              <a:t>How glacial ice forms</a:t>
            </a:r>
          </a:p>
          <a:p>
            <a:pPr>
              <a:buFontTx/>
              <a:buChar char="-"/>
            </a:pPr>
            <a:r>
              <a:rPr lang="en-US"/>
              <a:t>Layering</a:t>
            </a:r>
          </a:p>
          <a:p>
            <a:pPr>
              <a:buFontTx/>
              <a:buChar char="-"/>
            </a:pPr>
            <a:r>
              <a:rPr lang="en-US"/>
              <a:t>Each layer preserves information</a:t>
            </a:r>
          </a:p>
          <a:p>
            <a:pPr>
              <a:buFontTx/>
              <a:buChar char="-"/>
            </a:pPr>
            <a:r>
              <a:rPr lang="en-US"/>
              <a:t>Gases: explain firn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B06937-A53E-C942-8FEB-A0EF35ACA4CD}" type="slidenum">
              <a:rPr lang="en-US"/>
              <a:pPr/>
              <a:t>31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-"/>
            </a:pPr>
            <a:r>
              <a:rPr lang="en-US" dirty="0"/>
              <a:t>Major ice core sites</a:t>
            </a:r>
          </a:p>
          <a:p>
            <a:pPr>
              <a:buFontTx/>
              <a:buChar char="-"/>
            </a:pPr>
            <a:r>
              <a:rPr lang="en-US" dirty="0"/>
              <a:t>Shorter ice cores have been drilled on mountain glaciers: even Kilimanjaro</a:t>
            </a:r>
            <a:r>
              <a:rPr lang="en-US" dirty="0" smtClean="0"/>
              <a:t>!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Why Antarctic ice is older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72E60B-6847-CD4A-BF80-23705A049E4A}" type="slidenum">
              <a:rPr lang="en-US"/>
              <a:pPr/>
              <a:t>32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-"/>
            </a:pPr>
            <a:r>
              <a:rPr lang="en-US"/>
              <a:t>Ice flows</a:t>
            </a:r>
          </a:p>
          <a:p>
            <a:pPr>
              <a:buFontTx/>
              <a:buChar char="-"/>
            </a:pPr>
            <a:r>
              <a:rPr lang="en-US"/>
              <a:t>Because of this layers are thinner at depth</a:t>
            </a:r>
          </a:p>
          <a:p>
            <a:pPr>
              <a:buFontTx/>
              <a:buChar char="-"/>
            </a:pPr>
            <a:r>
              <a:rPr lang="en-US"/>
              <a:t>Lose resolution, but gain time</a:t>
            </a:r>
          </a:p>
          <a:p>
            <a:pPr>
              <a:buFontTx/>
              <a:buChar char="-"/>
            </a:pPr>
            <a:r>
              <a:rPr lang="en-US"/>
              <a:t>Important to choose an ice coring site near a flow divide</a:t>
            </a:r>
          </a:p>
          <a:p>
            <a:pPr>
              <a:buFontTx/>
              <a:buChar char="-"/>
            </a:pPr>
            <a:r>
              <a:rPr lang="en-US"/>
              <a:t>So what does a typical ice core site look like?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C2CAEF-6D09-214F-832C-DC11C0A6CEE5}" type="slidenum">
              <a:rPr lang="en-US"/>
              <a:pPr/>
              <a:t>4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Map of Arctic ice </a:t>
            </a:r>
            <a:r>
              <a:rPr lang="en-US" dirty="0" smtClean="0"/>
              <a:t>during a record low year</a:t>
            </a:r>
          </a:p>
          <a:p>
            <a:r>
              <a:rPr lang="en-US" dirty="0" smtClean="0"/>
              <a:t> </a:t>
            </a:r>
            <a:r>
              <a:rPr lang="en-US" dirty="0"/>
              <a:t>Ice and snow are very good reflectors of </a:t>
            </a:r>
            <a:r>
              <a:rPr lang="en-US" dirty="0" smtClean="0"/>
              <a:t>sunlight</a:t>
            </a:r>
          </a:p>
          <a:p>
            <a:r>
              <a:rPr lang="en-US" dirty="0" smtClean="0"/>
              <a:t>Explain albedo</a:t>
            </a:r>
            <a:endParaRPr lang="en-US" dirty="0"/>
          </a:p>
          <a:p>
            <a:r>
              <a:rPr lang="en-US" dirty="0"/>
              <a:t>Colder --&gt; More ice --&gt; Less solar radiation absorbed --&gt; Further cooling</a:t>
            </a:r>
          </a:p>
          <a:p>
            <a:r>
              <a:rPr lang="en-US" dirty="0" smtClean="0"/>
              <a:t>Ice</a:t>
            </a:r>
            <a:r>
              <a:rPr lang="en-US" dirty="0"/>
              <a:t>-Albedo feedback is very important for large climate changes in the past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E407B0-0E44-2342-89F8-C6A86262160B}" type="slidenum">
              <a:rPr lang="en-US"/>
              <a:pPr/>
              <a:t>33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does it look like once we start drilling?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7353EB-89E5-904A-8E76-93B1F6FB8F3E}" type="slidenum">
              <a:rPr lang="en-US"/>
              <a:pPr/>
              <a:t>34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Movie of </a:t>
            </a:r>
            <a:r>
              <a:rPr lang="en-US" dirty="0" smtClean="0"/>
              <a:t>WAIS</a:t>
            </a:r>
            <a:r>
              <a:rPr lang="en-US" baseline="0" dirty="0" smtClean="0"/>
              <a:t> drilling and pass around ice samples</a:t>
            </a:r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PASS AROUND ICE SAMPLES!</a:t>
            </a:r>
          </a:p>
          <a:p>
            <a:endParaRPr lang="en-US" dirty="0" smtClean="0"/>
          </a:p>
          <a:p>
            <a:r>
              <a:rPr lang="en-US" dirty="0" smtClean="0"/>
              <a:t>WAIS video by Todd </a:t>
            </a:r>
            <a:r>
              <a:rPr lang="en-US" dirty="0" err="1" smtClean="0"/>
              <a:t>Rampendahl</a:t>
            </a:r>
            <a:endParaRPr lang="en-US" dirty="0" smtClean="0"/>
          </a:p>
          <a:p>
            <a:r>
              <a:rPr lang="en-US" dirty="0" smtClean="0"/>
              <a:t>Drill re-appears at 1:35</a:t>
            </a:r>
          </a:p>
          <a:p>
            <a:r>
              <a:rPr lang="en-US" dirty="0" smtClean="0"/>
              <a:t>Deep</a:t>
            </a:r>
            <a:r>
              <a:rPr lang="en-US" baseline="0" dirty="0" smtClean="0"/>
              <a:t> ice coring projects are massive – lots of people, resources and $$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1A6C7-4BCA-9145-85D2-693993DEAA8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73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this figure basically shows</a:t>
            </a:r>
          </a:p>
          <a:p>
            <a:r>
              <a:rPr lang="en-US" dirty="0" smtClean="0"/>
              <a:t>Currently continental glaciation doesn’t extend past 60˚ latitude (in Greenland and Antarctica)</a:t>
            </a:r>
          </a:p>
          <a:p>
            <a:r>
              <a:rPr lang="en-US" dirty="0" smtClean="0"/>
              <a:t>Periods of relatively low CO2 coincided with cold climates and large-scale ice sheets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B9A37-0CC0-8E47-A6F9-21187EF024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68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Figure: Compilation of different estimates for</a:t>
            </a:r>
            <a:r>
              <a:rPr lang="en-US" baseline="0" dirty="0" smtClean="0"/>
              <a:t> past CO2</a:t>
            </a:r>
          </a:p>
          <a:p>
            <a:r>
              <a:rPr lang="en-US" baseline="0" dirty="0" smtClean="0"/>
              <a:t>Uncertainties are large</a:t>
            </a:r>
          </a:p>
          <a:p>
            <a:r>
              <a:rPr lang="en-US" baseline="0" dirty="0" smtClean="0"/>
              <a:t>CO2 was likely higher than preindustrial but lower than today</a:t>
            </a:r>
            <a:endParaRPr lang="en-US" baseline="0" dirty="0" smtClean="0"/>
          </a:p>
          <a:p>
            <a:r>
              <a:rPr lang="en-US" baseline="0" dirty="0" smtClean="0"/>
              <a:t>So CO2 was higher but not dramatically higher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3 – 4˚C warmer than today is well within the range of projections for the end of the century</a:t>
            </a:r>
          </a:p>
          <a:p>
            <a:r>
              <a:rPr lang="en-US" baseline="0" dirty="0" smtClean="0"/>
              <a:t>Geologic records of past sea level from the Pliocene suggest that a warming of such magnitude</a:t>
            </a:r>
          </a:p>
          <a:p>
            <a:r>
              <a:rPr lang="en-US" baseline="0" dirty="0" smtClean="0"/>
              <a:t> could set off a long-term  very large sea levels </a:t>
            </a:r>
            <a:r>
              <a:rPr lang="en-US" baseline="0" dirty="0" smtClean="0"/>
              <a:t>rise</a:t>
            </a:r>
          </a:p>
          <a:p>
            <a:r>
              <a:rPr lang="en-US" b="1" baseline="0" dirty="0" smtClean="0"/>
              <a:t>What would this kind of sea level rise look like?</a:t>
            </a:r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D25E3-66B7-7E40-9615-371E39FF95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57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4F4D08C-2319-A242-AC7A-6F42E4C11A05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baseline="0" dirty="0" smtClean="0"/>
              <a:t> Now will talk about somewhat more recent past, about the last 1,000,000 years</a:t>
            </a:r>
          </a:p>
          <a:p>
            <a:pPr eaLnBrk="1" hangingPunct="1">
              <a:buFontTx/>
              <a:buChar char="-"/>
            </a:pPr>
            <a:r>
              <a:rPr lang="en-US" baseline="0" dirty="0" smtClean="0"/>
              <a:t> This period was marked by alternating cold and moderate climates with large changes in ice sheets</a:t>
            </a:r>
            <a:endParaRPr lang="en-US" dirty="0"/>
          </a:p>
          <a:p>
            <a:pPr eaLnBrk="1" hangingPunct="1">
              <a:buFontTx/>
              <a:buChar char="-"/>
            </a:pPr>
            <a:r>
              <a:rPr lang="en-US" dirty="0"/>
              <a:t>This is the ice extent in N America during the last glacial </a:t>
            </a:r>
            <a:r>
              <a:rPr lang="en-US" dirty="0" smtClean="0"/>
              <a:t>maximum </a:t>
            </a:r>
          </a:p>
          <a:p>
            <a:pPr eaLnBrk="1" hangingPunct="1">
              <a:buFontTx/>
              <a:buChar char="-"/>
            </a:pPr>
            <a:r>
              <a:rPr lang="en-US" dirty="0" smtClean="0"/>
              <a:t>The </a:t>
            </a:r>
            <a:r>
              <a:rPr lang="en-US" dirty="0"/>
              <a:t>numbers indicate how many thousands of years ago the ice receded from a given area</a:t>
            </a:r>
          </a:p>
          <a:p>
            <a:pPr eaLnBrk="1" hangingPunct="1">
              <a:buFontTx/>
              <a:buChar char="-"/>
            </a:pPr>
            <a:r>
              <a:rPr lang="en-US" dirty="0"/>
              <a:t>Rochester was under about a mile of </a:t>
            </a:r>
            <a:r>
              <a:rPr lang="en-US" dirty="0" smtClean="0"/>
              <a:t>ice 20,000 </a:t>
            </a:r>
            <a:r>
              <a:rPr lang="en-US" dirty="0" err="1" smtClean="0"/>
              <a:t>yrs</a:t>
            </a:r>
            <a:r>
              <a:rPr lang="en-US" dirty="0" smtClean="0"/>
              <a:t> ago</a:t>
            </a:r>
            <a:endParaRPr lang="en-US" dirty="0" smtClean="0"/>
          </a:p>
          <a:p>
            <a:pPr eaLnBrk="1" hangingPunct="1">
              <a:buFontTx/>
              <a:buChar char="-"/>
            </a:pPr>
            <a:r>
              <a:rPr lang="en-US" dirty="0" smtClean="0"/>
              <a:t>Sea level was about 120 m lower than today</a:t>
            </a:r>
            <a:endParaRPr lang="en-US" dirty="0"/>
          </a:p>
          <a:p>
            <a:pPr eaLnBrk="1" hangingPunct="1">
              <a:buFontTx/>
              <a:buChar char="-"/>
            </a:pPr>
            <a:r>
              <a:rPr lang="en-US" dirty="0"/>
              <a:t>Long Island and Cape Cod were formed when the ice sheet dumped a great deal of sediment at its terminus</a:t>
            </a:r>
          </a:p>
          <a:p>
            <a:pPr eaLnBrk="1" hangingPunct="1">
              <a:buFontTx/>
              <a:buChar char="-"/>
            </a:pPr>
            <a:r>
              <a:rPr lang="en-US" dirty="0"/>
              <a:t>There is geologic evidence of a past ice sheet all over this area too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BAAE279-9FBD-1440-8D4E-AADE7378342F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dirty="0"/>
              <a:t>Just an hour</a:t>
            </a:r>
            <a:r>
              <a:rPr lang="ja-JP" altLang="en-US" dirty="0"/>
              <a:t>’</a:t>
            </a:r>
            <a:r>
              <a:rPr lang="en-US" altLang="ja-JP" dirty="0"/>
              <a:t>s drive East</a:t>
            </a:r>
          </a:p>
          <a:p>
            <a:pPr eaLnBrk="1" hangingPunct="1">
              <a:buFontTx/>
              <a:buChar char="-"/>
            </a:pPr>
            <a:r>
              <a:rPr lang="en-US" dirty="0"/>
              <a:t>This is an eroded end of a </a:t>
            </a:r>
            <a:r>
              <a:rPr lang="en-US" dirty="0" smtClean="0"/>
              <a:t>drumlin (glacially</a:t>
            </a:r>
            <a:r>
              <a:rPr lang="en-US" baseline="0" dirty="0" smtClean="0"/>
              <a:t> </a:t>
            </a:r>
            <a:r>
              <a:rPr lang="en-US" dirty="0" smtClean="0"/>
              <a:t>deposited hill of sediment)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E224F9-C98F-4440-BBA0-1386C30A68CD}" type="slidenum">
              <a:rPr lang="en-US"/>
              <a:pPr/>
              <a:t>10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-"/>
            </a:pPr>
            <a:r>
              <a:rPr lang="en-US" dirty="0" smtClean="0"/>
              <a:t>The </a:t>
            </a:r>
            <a:r>
              <a:rPr lang="en-US" dirty="0"/>
              <a:t>longest ice core record; what</a:t>
            </a:r>
            <a:r>
              <a:rPr lang="ja-JP" altLang="en-US" dirty="0"/>
              <a:t>’</a:t>
            </a:r>
            <a:r>
              <a:rPr lang="en-US" dirty="0"/>
              <a:t>s plotted; time axis</a:t>
            </a:r>
          </a:p>
          <a:p>
            <a:pPr>
              <a:buFontTx/>
              <a:buChar char="-"/>
            </a:pPr>
            <a:r>
              <a:rPr lang="en-US" dirty="0"/>
              <a:t>Explain major glacial </a:t>
            </a:r>
            <a:r>
              <a:rPr lang="en-US" dirty="0" smtClean="0"/>
              <a:t>cycles; we are currently in an interglacial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What do the major T changes </a:t>
            </a:r>
            <a:r>
              <a:rPr lang="en-US" dirty="0" smtClean="0"/>
              <a:t>represent. Relationships</a:t>
            </a:r>
            <a:r>
              <a:rPr lang="en-US" baseline="0" dirty="0" smtClean="0"/>
              <a:t> w/other tracers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So we have a record of the major </a:t>
            </a:r>
            <a:r>
              <a:rPr lang="en-US" dirty="0" err="1"/>
              <a:t>greenh</a:t>
            </a:r>
            <a:r>
              <a:rPr lang="en-US" dirty="0"/>
              <a:t> gases for </a:t>
            </a:r>
            <a:r>
              <a:rPr lang="en-US" dirty="0" smtClean="0"/>
              <a:t>800K</a:t>
            </a:r>
            <a:endParaRPr lang="en-US" dirty="0"/>
          </a:p>
          <a:p>
            <a:pPr>
              <a:buFontTx/>
              <a:buChar char="-"/>
            </a:pPr>
            <a:r>
              <a:rPr lang="en-US" baseline="0" dirty="0"/>
              <a:t> </a:t>
            </a:r>
            <a:r>
              <a:rPr lang="en-US" baseline="0" dirty="0" smtClean="0"/>
              <a:t>Warm </a:t>
            </a:r>
            <a:r>
              <a:rPr lang="en-US" baseline="0" dirty="0" err="1" smtClean="0"/>
              <a:t>interglacial’s</a:t>
            </a:r>
            <a:r>
              <a:rPr lang="en-US" baseline="0" dirty="0" smtClean="0"/>
              <a:t> and high CO2 and methane coincide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/>
              <a:t>Diamonds</a:t>
            </a:r>
            <a:r>
              <a:rPr lang="en-US" dirty="0"/>
              <a:t>: proxy surface T data 120 – 130 kyr (last interglacial) for ∆T as compared to pre-</a:t>
            </a:r>
            <a:r>
              <a:rPr lang="en-US" dirty="0" smtClean="0"/>
              <a:t>industrial</a:t>
            </a:r>
            <a:endParaRPr lang="en-US" dirty="0"/>
          </a:p>
          <a:p>
            <a:r>
              <a:rPr lang="en-US" dirty="0"/>
              <a:t>Green line: polynomial curve fit to the data</a:t>
            </a:r>
          </a:p>
          <a:p>
            <a:r>
              <a:rPr lang="en-US" dirty="0"/>
              <a:t>Blue line: model results for end of 21</a:t>
            </a:r>
            <a:r>
              <a:rPr lang="en-US" baseline="30000" dirty="0"/>
              <a:t>st</a:t>
            </a:r>
            <a:r>
              <a:rPr lang="en-US" dirty="0"/>
              <a:t> century as compared to 1980-99 average under </a:t>
            </a:r>
            <a:r>
              <a:rPr lang="en-US" dirty="0" smtClean="0"/>
              <a:t>a</a:t>
            </a:r>
            <a:r>
              <a:rPr lang="en-US" baseline="0" dirty="0" smtClean="0"/>
              <a:t> low</a:t>
            </a:r>
            <a:r>
              <a:rPr lang="en-US" dirty="0" smtClean="0"/>
              <a:t> </a:t>
            </a:r>
            <a:r>
              <a:rPr lang="en-US" dirty="0"/>
              <a:t>emissions </a:t>
            </a:r>
            <a:r>
              <a:rPr lang="en-US" dirty="0" smtClean="0"/>
              <a:t>scenario</a:t>
            </a:r>
          </a:p>
          <a:p>
            <a:r>
              <a:rPr lang="en-US" dirty="0" smtClean="0"/>
              <a:t>In this case, the warming was not driven by CO2 but by a redistribution of solar energy around different latitudes through </a:t>
            </a:r>
            <a:r>
              <a:rPr lang="en-US" baseline="0" dirty="0" smtClean="0"/>
              <a:t> small changes in the Earth’s orbit</a:t>
            </a:r>
          </a:p>
          <a:p>
            <a:r>
              <a:rPr lang="en-US" b="1" baseline="0" dirty="0" smtClean="0"/>
              <a:t>But it allows us to answer the question of sea level response to warming</a:t>
            </a:r>
          </a:p>
          <a:p>
            <a:endParaRPr lang="en-US" dirty="0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24125C1-A720-6440-83A5-329D181A4AD4}" type="slidenum">
              <a:rPr lang="en-US" sz="1200"/>
              <a:pPr/>
              <a:t>11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265D9-8E2B-9C49-84DB-3DFDA489786D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828A-C407-9A41-8FFD-36DFA8388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265D9-8E2B-9C49-84DB-3DFDA489786D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828A-C407-9A41-8FFD-36DFA8388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88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265D9-8E2B-9C49-84DB-3DFDA489786D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828A-C407-9A41-8FFD-36DFA8388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56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265D9-8E2B-9C49-84DB-3DFDA489786D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828A-C407-9A41-8FFD-36DFA8388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52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265D9-8E2B-9C49-84DB-3DFDA489786D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828A-C407-9A41-8FFD-36DFA8388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27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265D9-8E2B-9C49-84DB-3DFDA489786D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828A-C407-9A41-8FFD-36DFA8388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0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265D9-8E2B-9C49-84DB-3DFDA489786D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828A-C407-9A41-8FFD-36DFA8388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15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265D9-8E2B-9C49-84DB-3DFDA489786D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828A-C407-9A41-8FFD-36DFA8388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265D9-8E2B-9C49-84DB-3DFDA489786D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828A-C407-9A41-8FFD-36DFA8388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09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265D9-8E2B-9C49-84DB-3DFDA489786D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828A-C407-9A41-8FFD-36DFA8388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428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265D9-8E2B-9C49-84DB-3DFDA489786D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828A-C407-9A41-8FFD-36DFA8388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29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265D9-8E2B-9C49-84DB-3DFDA489786D}" type="datetimeFigureOut">
              <a:rPr lang="en-US" smtClean="0"/>
              <a:t>11/27/17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F828A-C407-9A41-8FFD-36DFA8388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50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2.xml"/><Relationship Id="rId5" Type="http://schemas.openxmlformats.org/officeDocument/2006/relationships/image" Target="../media/image3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2" b="227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04800" y="228600"/>
            <a:ext cx="883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latin typeface="Times" charset="0"/>
              </a:rPr>
              <a:t>Ice and Climate: Past, Present and Future</a:t>
            </a:r>
            <a:endParaRPr lang="en-US" sz="2800" dirty="0">
              <a:latin typeface="Times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5105400" y="4952525"/>
            <a:ext cx="38862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Times" charset="0"/>
              </a:rPr>
              <a:t>Vasilii </a:t>
            </a:r>
            <a:r>
              <a:rPr lang="en-US" sz="2000" dirty="0" smtClean="0">
                <a:latin typeface="Times" charset="0"/>
              </a:rPr>
              <a:t>Petrenko</a:t>
            </a:r>
          </a:p>
          <a:p>
            <a:pPr>
              <a:spcBef>
                <a:spcPct val="50000"/>
              </a:spcBef>
            </a:pPr>
            <a:r>
              <a:rPr lang="en-US" sz="2000" dirty="0" smtClean="0">
                <a:latin typeface="Times" charset="0"/>
              </a:rPr>
              <a:t>Associate Professor</a:t>
            </a:r>
            <a:endParaRPr lang="en-US" sz="2000" dirty="0">
              <a:latin typeface="Times" charset="0"/>
            </a:endParaRPr>
          </a:p>
          <a:p>
            <a:pPr>
              <a:spcBef>
                <a:spcPct val="50000"/>
              </a:spcBef>
            </a:pPr>
            <a:r>
              <a:rPr lang="en-US" sz="2000" dirty="0">
                <a:latin typeface="Times" charset="0"/>
              </a:rPr>
              <a:t>Earth and Environmental </a:t>
            </a:r>
            <a:r>
              <a:rPr lang="en-US" sz="2000" dirty="0" smtClean="0">
                <a:latin typeface="Times" charset="0"/>
              </a:rPr>
              <a:t>Sciences</a:t>
            </a:r>
          </a:p>
          <a:p>
            <a:pPr>
              <a:spcBef>
                <a:spcPct val="50000"/>
              </a:spcBef>
            </a:pPr>
            <a:r>
              <a:rPr lang="en-US" sz="2000" dirty="0" smtClean="0">
                <a:latin typeface="Times" charset="0"/>
              </a:rPr>
              <a:t>University of Rochester</a:t>
            </a:r>
            <a:endParaRPr lang="en-US" sz="20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420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Dome 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462838" cy="548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1676400" y="1752600"/>
            <a:ext cx="136525" cy="274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990600" y="2514600"/>
            <a:ext cx="6858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7162800" y="1752600"/>
            <a:ext cx="838200" cy="2743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762000" y="381000"/>
            <a:ext cx="7696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GLACIAL CYCLES FROM ICE CORES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852100" y="1080700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(˚C)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5400000">
            <a:off x="6719501" y="3214301"/>
            <a:ext cx="609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(ppm)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671900" y="3290500"/>
            <a:ext cx="609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(ppm)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7633900" y="5500301"/>
            <a:ext cx="609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(ppb)</a:t>
            </a:r>
            <a:endParaRPr lang="en-US" sz="1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99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3" descr="Clark '09 Fig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984665"/>
            <a:ext cx="5185675" cy="313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TextBox 4"/>
          <p:cNvSpPr txBox="1">
            <a:spLocks noChangeArrowheads="1"/>
          </p:cNvSpPr>
          <p:nvPr/>
        </p:nvSpPr>
        <p:spPr bwMode="auto">
          <a:xfrm>
            <a:off x="434975" y="84138"/>
            <a:ext cx="8274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FFFFFF"/>
                </a:solidFill>
                <a:cs typeface="Arial" charset="0"/>
              </a:rPr>
              <a:t>LAST </a:t>
            </a:r>
            <a:r>
              <a:rPr lang="en-US" dirty="0" smtClean="0">
                <a:solidFill>
                  <a:srgbClr val="FFFFFF"/>
                </a:solidFill>
                <a:cs typeface="Arial" charset="0"/>
              </a:rPr>
              <a:t>INTERGLACIAL PERIOD (≈125  thousand years ago)</a:t>
            </a: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1200029" y="4287529"/>
            <a:ext cx="4328546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bg1"/>
                </a:solidFill>
              </a:rPr>
              <a:t>Figure: Clark and </a:t>
            </a:r>
            <a:r>
              <a:rPr lang="en-US" sz="1400" dirty="0" err="1">
                <a:solidFill>
                  <a:schemeClr val="bg1"/>
                </a:solidFill>
              </a:rPr>
              <a:t>Huybers</a:t>
            </a:r>
            <a:r>
              <a:rPr lang="en-US" sz="1400" dirty="0">
                <a:solidFill>
                  <a:schemeClr val="bg1"/>
                </a:solidFill>
              </a:rPr>
              <a:t>, 2009, Nature</a:t>
            </a:r>
            <a:endParaRPr lang="en-US" sz="1400" dirty="0"/>
          </a:p>
        </p:txBody>
      </p:sp>
      <p:sp>
        <p:nvSpPr>
          <p:cNvPr id="49156" name="TextBox 6"/>
          <p:cNvSpPr txBox="1">
            <a:spLocks noChangeArrowheads="1"/>
          </p:cNvSpPr>
          <p:nvPr/>
        </p:nvSpPr>
        <p:spPr bwMode="auto">
          <a:xfrm>
            <a:off x="342900" y="5240191"/>
            <a:ext cx="8509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FFFF"/>
                </a:solidFill>
                <a:cs typeface="Arial" charset="0"/>
              </a:rPr>
              <a:t>Last Interglacial temperatures are similar to what we expect sometime in the next century under conditions of anthropogenic global warming, including polar amplification of warming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68928" y="1280561"/>
            <a:ext cx="27248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n-US" dirty="0" smtClean="0">
                <a:solidFill>
                  <a:srgbClr val="FFFFFF"/>
                </a:solidFill>
                <a:cs typeface="Arial" charset="0"/>
              </a:rPr>
              <a:t> The last time the global climate was warmer than today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rgbClr val="FFFFFF"/>
                </a:solidFill>
                <a:cs typeface="Arial" charset="0"/>
              </a:rPr>
              <a:t> Globally about 1 – 2˚C warmer than preindustrial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rgbClr val="FFFFFF"/>
                </a:solidFill>
                <a:cs typeface="Arial" charset="0"/>
              </a:rPr>
              <a:t> Warmth amplified in Arctic (3 – 5˚C warmer)</a:t>
            </a:r>
          </a:p>
        </p:txBody>
      </p:sp>
    </p:spTree>
    <p:extLst>
      <p:ext uri="{BB962C8B-B14F-4D97-AF65-F5344CB8AC3E}">
        <p14:creationId xmlns:p14="http://schemas.microsoft.com/office/powerpoint/2010/main" val="204676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3-03 at 10.51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0" y="875359"/>
            <a:ext cx="6542435" cy="4966641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34975" y="84138"/>
            <a:ext cx="8274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FFFFFF"/>
                </a:solidFill>
                <a:cs typeface="Arial" charset="0"/>
              </a:rPr>
              <a:t>LAST </a:t>
            </a:r>
            <a:r>
              <a:rPr lang="en-US" dirty="0" smtClean="0">
                <a:solidFill>
                  <a:srgbClr val="FFFFFF"/>
                </a:solidFill>
                <a:cs typeface="Arial" charset="0"/>
              </a:rPr>
              <a:t>INTERGLACIAL SEA LEVEL WAS 6 – 9 m HIGHER </a:t>
            </a:r>
            <a:endParaRPr 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203006" y="5872005"/>
            <a:ext cx="45787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bg1"/>
                </a:solidFill>
              </a:rPr>
              <a:t>Figure</a:t>
            </a:r>
            <a:r>
              <a:rPr lang="en-US" sz="1400" dirty="0" smtClean="0">
                <a:solidFill>
                  <a:schemeClr val="bg1"/>
                </a:solidFill>
              </a:rPr>
              <a:t>: </a:t>
            </a:r>
            <a:r>
              <a:rPr lang="en-US" sz="1400" dirty="0" err="1" smtClean="0">
                <a:solidFill>
                  <a:schemeClr val="bg1"/>
                </a:solidFill>
              </a:rPr>
              <a:t>Geology.com</a:t>
            </a:r>
            <a:r>
              <a:rPr lang="en-US" sz="1400" dirty="0" smtClean="0">
                <a:solidFill>
                  <a:schemeClr val="bg1"/>
                </a:solidFill>
              </a:rPr>
              <a:t> / Google Earth / Google Maps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023100" y="1854200"/>
            <a:ext cx="18669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FFFFFF"/>
                </a:solidFill>
              </a:rPr>
              <a:t>Take-home:</a:t>
            </a:r>
          </a:p>
          <a:p>
            <a:endParaRPr lang="en-US" sz="2000" dirty="0" smtClean="0">
              <a:solidFill>
                <a:srgbClr val="FFFFFF"/>
              </a:solidFill>
            </a:endParaRPr>
          </a:p>
          <a:p>
            <a:r>
              <a:rPr lang="en-US" sz="2000" dirty="0" smtClean="0">
                <a:solidFill>
                  <a:srgbClr val="FFFFFF"/>
                </a:solidFill>
              </a:rPr>
              <a:t>Even a relatively small warming can produce a large sea level rise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18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 descr="submar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66294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ext Box 5"/>
          <p:cNvSpPr txBox="1">
            <a:spLocks noChangeArrowheads="1"/>
          </p:cNvSpPr>
          <p:nvPr/>
        </p:nvSpPr>
        <p:spPr bwMode="auto">
          <a:xfrm>
            <a:off x="6019800" y="5943600"/>
            <a:ext cx="274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Image: US Navy</a:t>
            </a:r>
          </a:p>
        </p:txBody>
      </p:sp>
      <p:sp>
        <p:nvSpPr>
          <p:cNvPr id="52227" name="TextBox 3"/>
          <p:cNvSpPr txBox="1">
            <a:spLocks noChangeArrowheads="1"/>
          </p:cNvSpPr>
          <p:nvPr/>
        </p:nvSpPr>
        <p:spPr bwMode="auto">
          <a:xfrm>
            <a:off x="838200" y="190500"/>
            <a:ext cx="8088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 RECENT CHANGES IN THE CRYOSPHERE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042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 SPM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25" y="1262795"/>
            <a:ext cx="5663601" cy="5402492"/>
          </a:xfrm>
          <a:prstGeom prst="rect">
            <a:avLst/>
          </a:prstGeom>
        </p:spPr>
      </p:pic>
      <p:pic>
        <p:nvPicPr>
          <p:cNvPr id="5" name="Picture 4" descr="Statement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228133"/>
            <a:ext cx="8458200" cy="8630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54127" y="2164976"/>
            <a:ext cx="22437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+ 1.0˚C for 1880 – 2016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Substantial interannual and decadal variability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731000" y="6337300"/>
            <a:ext cx="2146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</a:rPr>
              <a:t>IPCC WG1, 2013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685800" y="249238"/>
            <a:ext cx="7696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 smtClean="0"/>
              <a:t> THE MAIN CAUSE OF WARMING: OUR EMISSIONS OF GREENHOUSE GASES</a:t>
            </a:r>
            <a:endParaRPr lang="en-US" dirty="0"/>
          </a:p>
        </p:txBody>
      </p:sp>
      <p:sp>
        <p:nvSpPr>
          <p:cNvPr id="14339" name="TextBox 6"/>
          <p:cNvSpPr txBox="1">
            <a:spLocks noChangeArrowheads="1"/>
          </p:cNvSpPr>
          <p:nvPr/>
        </p:nvSpPr>
        <p:spPr bwMode="auto">
          <a:xfrm>
            <a:off x="6629400" y="1600200"/>
            <a:ext cx="22256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Average rate of CO</a:t>
            </a:r>
            <a:r>
              <a:rPr lang="en-US" sz="1800" baseline="-25000"/>
              <a:t>2</a:t>
            </a:r>
            <a:r>
              <a:rPr lang="en-US" sz="1800"/>
              <a:t> increase for last few years:</a:t>
            </a:r>
          </a:p>
          <a:p>
            <a:r>
              <a:rPr lang="en-US" sz="1800"/>
              <a:t>2 ppm / year</a:t>
            </a:r>
          </a:p>
          <a:p>
            <a:endParaRPr lang="en-US" sz="1800"/>
          </a:p>
        </p:txBody>
      </p:sp>
      <p:pic>
        <p:nvPicPr>
          <p:cNvPr id="14340" name="Picture 1" descr="co2_data_ml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60388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6"/>
          <p:cNvSpPr txBox="1">
            <a:spLocks noChangeArrowheads="1"/>
          </p:cNvSpPr>
          <p:nvPr/>
        </p:nvSpPr>
        <p:spPr bwMode="auto">
          <a:xfrm>
            <a:off x="6781800" y="3810000"/>
            <a:ext cx="22256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u="sng"/>
              <a:t>Global mean CO</a:t>
            </a:r>
            <a:r>
              <a:rPr lang="en-US" sz="1800" u="sng" baseline="-25000"/>
              <a:t>2</a:t>
            </a:r>
            <a:r>
              <a:rPr lang="en-US" sz="1800" u="sng"/>
              <a:t>:</a:t>
            </a:r>
          </a:p>
          <a:p>
            <a:r>
              <a:rPr lang="en-US" sz="1800"/>
              <a:t>January 2016: 402.4 ppm</a:t>
            </a:r>
          </a:p>
          <a:p>
            <a:endParaRPr lang="en-US" sz="1800"/>
          </a:p>
          <a:p>
            <a:r>
              <a:rPr lang="en-US" sz="1800"/>
              <a:t>January 2017:</a:t>
            </a:r>
          </a:p>
          <a:p>
            <a:r>
              <a:rPr lang="en-US" sz="1800"/>
              <a:t>405.3 ppm</a:t>
            </a:r>
          </a:p>
        </p:txBody>
      </p:sp>
    </p:spTree>
    <p:extLst>
      <p:ext uri="{BB962C8B-B14F-4D97-AF65-F5344CB8AC3E}">
        <p14:creationId xmlns:p14="http://schemas.microsoft.com/office/powerpoint/2010/main" val="98784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Dome 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82960"/>
            <a:ext cx="7462838" cy="548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1676400" y="1752600"/>
            <a:ext cx="136525" cy="274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990600" y="2514600"/>
            <a:ext cx="6858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7162800" y="1752600"/>
            <a:ext cx="838200" cy="2743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762000" y="194239"/>
            <a:ext cx="7696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RECENT CO</a:t>
            </a:r>
            <a:r>
              <a:rPr lang="en-US" sz="2400" baseline="-250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 INCREASE AS COMPARED TO LAST 800,000 YEARS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852100" y="1080700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(˚C)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5400000">
            <a:off x="6719501" y="3214301"/>
            <a:ext cx="609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(ppm)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671900" y="3290500"/>
            <a:ext cx="609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(ppm)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7633900" y="5500301"/>
            <a:ext cx="609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(ppb)</a:t>
            </a:r>
            <a:endParaRPr lang="en-US" sz="12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954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Dome 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82960"/>
            <a:ext cx="7462838" cy="548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852100" y="1080700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(˚C)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671900" y="3290500"/>
            <a:ext cx="609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(ppm)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6719501" y="3214301"/>
            <a:ext cx="609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(ppm)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 rot="5400000">
            <a:off x="7633900" y="5500301"/>
            <a:ext cx="609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(ppb)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62000" y="194239"/>
            <a:ext cx="7696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RECENT CO</a:t>
            </a:r>
            <a:r>
              <a:rPr lang="en-US" sz="2400" baseline="-250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 INCREASE AS COMPARED TO LAST 800,000 YEARS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3344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3" descr="ARCTIC VS ANT SEA I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7848600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TextBox 4"/>
          <p:cNvSpPr txBox="1">
            <a:spLocks noChangeArrowheads="1"/>
          </p:cNvSpPr>
          <p:nvPr/>
        </p:nvSpPr>
        <p:spPr bwMode="auto">
          <a:xfrm>
            <a:off x="304800" y="190500"/>
            <a:ext cx="8621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RECENT CHANGES: SEA ICE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6323" name="TextBox 6"/>
          <p:cNvSpPr txBox="1">
            <a:spLocks noChangeArrowheads="1"/>
          </p:cNvSpPr>
          <p:nvPr/>
        </p:nvSpPr>
        <p:spPr bwMode="auto">
          <a:xfrm>
            <a:off x="6553200" y="6477000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IPCC 2013, WG1, Ch. 4</a:t>
            </a:r>
          </a:p>
        </p:txBody>
      </p:sp>
    </p:spTree>
    <p:extLst>
      <p:ext uri="{BB962C8B-B14F-4D97-AF65-F5344CB8AC3E}">
        <p14:creationId xmlns:p14="http://schemas.microsoft.com/office/powerpoint/2010/main" val="2404673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3" descr="GRACE conce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7972425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TextBox 4"/>
          <p:cNvSpPr txBox="1">
            <a:spLocks noChangeArrowheads="1"/>
          </p:cNvSpPr>
          <p:nvPr/>
        </p:nvSpPr>
        <p:spPr bwMode="auto">
          <a:xfrm>
            <a:off x="6553200" y="6477000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Image: NASA</a:t>
            </a:r>
          </a:p>
        </p:txBody>
      </p:sp>
      <p:sp>
        <p:nvSpPr>
          <p:cNvPr id="62467" name="TextBox 5"/>
          <p:cNvSpPr txBox="1">
            <a:spLocks noChangeArrowheads="1"/>
          </p:cNvSpPr>
          <p:nvPr/>
        </p:nvSpPr>
        <p:spPr bwMode="auto">
          <a:xfrm>
            <a:off x="228600" y="190500"/>
            <a:ext cx="876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>
                <a:solidFill>
                  <a:srgbClr val="FFFFFF"/>
                </a:solidFill>
              </a:rPr>
              <a:t>SATELLITE GRAVITY SENSING OF ICE SHEET CHANGES</a:t>
            </a:r>
          </a:p>
        </p:txBody>
      </p:sp>
    </p:spTree>
    <p:extLst>
      <p:ext uri="{BB962C8B-B14F-4D97-AF65-F5344CB8AC3E}">
        <p14:creationId xmlns:p14="http://schemas.microsoft.com/office/powerpoint/2010/main" val="4112895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280884" y="190500"/>
            <a:ext cx="86456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 WHAT WILL THIS TALK BE ABOUT?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6104" y="1208888"/>
            <a:ext cx="79868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Basics of ice on Earth</a:t>
            </a: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L</a:t>
            </a:r>
            <a:r>
              <a:rPr lang="en-US" sz="2400" dirty="0" smtClean="0">
                <a:solidFill>
                  <a:srgbClr val="FFFFFF"/>
                </a:solidFill>
              </a:rPr>
              <a:t>essons from the past:  what do we know about how climate and greenhouse gases affect ice sheet size and sea level?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How has Earth’s ice cover been changing recently?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 How will Earth’s  ice cover change in future and what does it mean for sea level?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107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3" descr="Greenland ice lo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5500"/>
            <a:ext cx="9144000" cy="51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TextBox 4"/>
          <p:cNvSpPr txBox="1">
            <a:spLocks noChangeArrowheads="1"/>
          </p:cNvSpPr>
          <p:nvPr/>
        </p:nvSpPr>
        <p:spPr bwMode="auto">
          <a:xfrm>
            <a:off x="304800" y="190500"/>
            <a:ext cx="8621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>
                <a:solidFill>
                  <a:srgbClr val="FFFFFF"/>
                </a:solidFill>
              </a:rPr>
              <a:t>ICE SHEETS: ICE LOSS IN GREENLAND</a:t>
            </a:r>
          </a:p>
        </p:txBody>
      </p:sp>
      <p:sp>
        <p:nvSpPr>
          <p:cNvPr id="64515" name="TextBox 5"/>
          <p:cNvSpPr txBox="1">
            <a:spLocks noChangeArrowheads="1"/>
          </p:cNvSpPr>
          <p:nvPr/>
        </p:nvSpPr>
        <p:spPr bwMode="auto">
          <a:xfrm>
            <a:off x="6553200" y="6477000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IPCC 2013, WG1, Ch. 4</a:t>
            </a:r>
          </a:p>
        </p:txBody>
      </p:sp>
    </p:spTree>
    <p:extLst>
      <p:ext uri="{BB962C8B-B14F-4D97-AF65-F5344CB8AC3E}">
        <p14:creationId xmlns:p14="http://schemas.microsoft.com/office/powerpoint/2010/main" val="2999244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3" descr="ANT ICE LO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TextBox 4"/>
          <p:cNvSpPr txBox="1">
            <a:spLocks noChangeArrowheads="1"/>
          </p:cNvSpPr>
          <p:nvPr/>
        </p:nvSpPr>
        <p:spPr bwMode="auto">
          <a:xfrm>
            <a:off x="304800" y="190500"/>
            <a:ext cx="8621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>
                <a:solidFill>
                  <a:srgbClr val="FFFFFF"/>
                </a:solidFill>
              </a:rPr>
              <a:t>ICE SHEETS: ICE LOSS IN ANTARCTICA</a:t>
            </a:r>
          </a:p>
        </p:txBody>
      </p:sp>
      <p:sp>
        <p:nvSpPr>
          <p:cNvPr id="66563" name="TextBox 5"/>
          <p:cNvSpPr txBox="1">
            <a:spLocks noChangeArrowheads="1"/>
          </p:cNvSpPr>
          <p:nvPr/>
        </p:nvSpPr>
        <p:spPr bwMode="auto">
          <a:xfrm>
            <a:off x="6553200" y="6477000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IPCC 2013, WG1, Ch. 4</a:t>
            </a:r>
          </a:p>
        </p:txBody>
      </p:sp>
    </p:spTree>
    <p:extLst>
      <p:ext uri="{BB962C8B-B14F-4D97-AF65-F5344CB8AC3E}">
        <p14:creationId xmlns:p14="http://schemas.microsoft.com/office/powerpoint/2010/main" val="497929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3" descr="GMS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7289800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TextBox 4"/>
          <p:cNvSpPr txBox="1">
            <a:spLocks noChangeArrowheads="1"/>
          </p:cNvSpPr>
          <p:nvPr/>
        </p:nvSpPr>
        <p:spPr bwMode="auto">
          <a:xfrm>
            <a:off x="685800" y="190500"/>
            <a:ext cx="8240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>
                <a:solidFill>
                  <a:srgbClr val="FFFFFF"/>
                </a:solidFill>
              </a:rPr>
              <a:t>SEA LEVEL RISE</a:t>
            </a:r>
          </a:p>
        </p:txBody>
      </p:sp>
      <p:sp>
        <p:nvSpPr>
          <p:cNvPr id="75779" name="TextBox 5"/>
          <p:cNvSpPr txBox="1">
            <a:spLocks noChangeArrowheads="1"/>
          </p:cNvSpPr>
          <p:nvPr/>
        </p:nvSpPr>
        <p:spPr bwMode="auto">
          <a:xfrm>
            <a:off x="6553200" y="6477000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IPCC 2013, WG1, Ch. 3</a:t>
            </a:r>
          </a:p>
        </p:txBody>
      </p:sp>
    </p:spTree>
    <p:extLst>
      <p:ext uri="{BB962C8B-B14F-4D97-AF65-F5344CB8AC3E}">
        <p14:creationId xmlns:p14="http://schemas.microsoft.com/office/powerpoint/2010/main" val="3048545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 SPM 7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597"/>
            <a:ext cx="9144000" cy="4369482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09600" y="228600"/>
            <a:ext cx="784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 ICE AND CLIMATE IN THE FUTURE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947825" y="4819479"/>
            <a:ext cx="10404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Image: IPCC, </a:t>
            </a:r>
            <a:r>
              <a:rPr lang="en-US" sz="1400" dirty="0" smtClean="0"/>
              <a:t>2013</a:t>
            </a:r>
            <a:endParaRPr lang="en-US" sz="14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29422" y="5613649"/>
            <a:ext cx="7848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Our emissions are the single largest uncertainty in determining future climate</a:t>
            </a: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1867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935096" y="228600"/>
            <a:ext cx="300642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 HIGH CO2 AND TEMPERATURE PERSIST FOR A LONG TIME EVEN AFTER OUR EMISSIONS STOP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861300" y="6190854"/>
            <a:ext cx="10540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IPCC, 2013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" name="Picture 6" descr="To year 3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13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49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9734" y="891778"/>
            <a:ext cx="854404" cy="501705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Nulti-millenial Sea Lev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22" y="891778"/>
            <a:ext cx="6922381" cy="5017051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86812" y="228600"/>
            <a:ext cx="82547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MULTI-MILLENIAL (NEW EQUILIBRIUM) SEA LEVEL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861300" y="6190854"/>
            <a:ext cx="10540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IPCC, 2013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-915925" y="2637059"/>
            <a:ext cx="3553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Sea level rise (m)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47617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ark et al Fig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0"/>
            <a:ext cx="9144000" cy="5059098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707960" y="6190854"/>
            <a:ext cx="32074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Clark et al., 2016, Nature Climate Change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86812" y="228600"/>
            <a:ext cx="82547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LONG-TERM PERSPECTIVE, CONTINUED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9953" y="1379110"/>
            <a:ext cx="1843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have already emitted</a:t>
            </a:r>
          </a:p>
          <a:p>
            <a:r>
              <a:rPr lang="en-US" dirty="0"/>
              <a:t>580 ± 70 </a:t>
            </a:r>
            <a:r>
              <a:rPr lang="en-US" dirty="0" err="1" smtClean="0"/>
              <a:t>Gt</a:t>
            </a:r>
            <a:r>
              <a:rPr lang="en-US" dirty="0" smtClean="0"/>
              <a:t> </a:t>
            </a:r>
            <a:r>
              <a:rPr lang="en-US" dirty="0"/>
              <a:t>C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37990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26 at 8.29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0"/>
            <a:ext cx="8500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12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ark et al Fig 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55" y="942164"/>
            <a:ext cx="6098581" cy="5098033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86812" y="228600"/>
            <a:ext cx="82547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THE HIGHER THE EMISSIONS, THE HIGHER THE FINAL SEA LEVEL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155196" y="6233177"/>
            <a:ext cx="32074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Clark et al., 2016, Nature Climate Change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67946" y="1929337"/>
            <a:ext cx="19784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0" dirty="0" smtClean="0">
                <a:solidFill>
                  <a:schemeClr val="bg1"/>
                </a:solidFill>
              </a:rPr>
              <a:t>At the current rates of emission, we are committing to approximately 20 cm (8”) of long-term sea level </a:t>
            </a:r>
            <a:r>
              <a:rPr lang="en-US" sz="2000" baseline="0" dirty="0" smtClean="0">
                <a:solidFill>
                  <a:schemeClr val="bg1"/>
                </a:solidFill>
              </a:rPr>
              <a:t>rise</a:t>
            </a:r>
            <a:r>
              <a:rPr lang="en-US" sz="2000" dirty="0" smtClean="0">
                <a:solidFill>
                  <a:schemeClr val="bg1"/>
                </a:solidFill>
              </a:rPr>
              <a:t> EVERY YEAR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48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5486400" y="228600"/>
            <a:ext cx="2971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MY RESEARCH: ANCIENT ATMOSPHERIC COMPOSITION FROM ICE CORES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1267" name="Picture 3" descr="IMG_30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4986338" cy="6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638800" y="3762325"/>
            <a:ext cx="30480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 High Time Resolution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 Excellent record preservation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 Temperature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 Past atmosphere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 Wind, aerosols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38799" y="3162648"/>
            <a:ext cx="3227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rgbClr val="FFFFFF"/>
                </a:solidFill>
              </a:rPr>
              <a:t>What ice cores have to offer:</a:t>
            </a:r>
            <a:endParaRPr lang="en-US" sz="2000" u="sng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219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IPCC Fig4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5707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Box 4"/>
          <p:cNvSpPr txBox="1">
            <a:spLocks noChangeArrowheads="1"/>
          </p:cNvSpPr>
          <p:nvPr/>
        </p:nvSpPr>
        <p:spPr bwMode="auto">
          <a:xfrm>
            <a:off x="5938838" y="190500"/>
            <a:ext cx="2987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THE EARTH’S CRYOSPHERE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1203" name="TextBox 6"/>
          <p:cNvSpPr txBox="1">
            <a:spLocks noChangeArrowheads="1"/>
          </p:cNvSpPr>
          <p:nvPr/>
        </p:nvSpPr>
        <p:spPr bwMode="auto">
          <a:xfrm>
            <a:off x="6457950" y="6350000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IPCC 2013, WG1, Ch. 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08772" y="1423333"/>
            <a:ext cx="26351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Contains ≈ 2/3 of Earth’s freshwater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If all land ice melts: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    ≈66 m (217 </a:t>
            </a:r>
            <a:r>
              <a:rPr lang="en-US" dirty="0" err="1" smtClean="0">
                <a:solidFill>
                  <a:schemeClr val="bg1"/>
                </a:solidFill>
              </a:rPr>
              <a:t>ft</a:t>
            </a:r>
            <a:r>
              <a:rPr lang="en-US" dirty="0" smtClean="0">
                <a:solidFill>
                  <a:schemeClr val="bg1"/>
                </a:solidFill>
              </a:rPr>
              <a:t>) of sea level rise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Strong interactions with climate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07949" y="17926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688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762000" y="3810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HOW DO ICE CORES WORK?</a:t>
            </a:r>
          </a:p>
        </p:txBody>
      </p:sp>
      <p:pic>
        <p:nvPicPr>
          <p:cNvPr id="13315" name="Picture 3" descr="Firn densific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44"/>
          <a:stretch>
            <a:fillRect/>
          </a:stretch>
        </p:blipFill>
        <p:spPr bwMode="auto">
          <a:xfrm>
            <a:off x="5334000" y="1143000"/>
            <a:ext cx="2946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G_17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38290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486400" y="6400800"/>
            <a:ext cx="365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</a:rPr>
              <a:t>Center for Ice and Climate, U Copenhagen</a:t>
            </a:r>
          </a:p>
        </p:txBody>
      </p:sp>
    </p:spTree>
    <p:extLst>
      <p:ext uri="{BB962C8B-B14F-4D97-AF65-F5344CB8AC3E}">
        <p14:creationId xmlns:p14="http://schemas.microsoft.com/office/powerpoint/2010/main" val="477105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762000" y="3810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WHERE ARE ICE CORES DRILLED?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95400"/>
            <a:ext cx="4267200" cy="386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Greenl ice core map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270827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09600" y="5334000"/>
            <a:ext cx="3733800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u="sng" dirty="0">
                <a:solidFill>
                  <a:schemeClr val="bg1"/>
                </a:solidFill>
                <a:latin typeface="Times" charset="0"/>
              </a:rPr>
              <a:t>Greenland:</a:t>
            </a:r>
          </a:p>
          <a:p>
            <a:pPr algn="ctr">
              <a:spcBef>
                <a:spcPct val="50000"/>
              </a:spcBef>
            </a:pPr>
            <a:r>
              <a:rPr lang="en-US" sz="1800" dirty="0">
                <a:solidFill>
                  <a:schemeClr val="bg1"/>
                </a:solidFill>
                <a:latin typeface="Times" charset="0"/>
              </a:rPr>
              <a:t>- up to 2 miles thick</a:t>
            </a:r>
          </a:p>
          <a:p>
            <a:pPr algn="ctr">
              <a:spcBef>
                <a:spcPct val="50000"/>
              </a:spcBef>
            </a:pPr>
            <a:r>
              <a:rPr lang="en-US" sz="1800" dirty="0">
                <a:solidFill>
                  <a:schemeClr val="bg1"/>
                </a:solidFill>
                <a:latin typeface="Times" charset="0"/>
              </a:rPr>
              <a:t>- </a:t>
            </a:r>
            <a:r>
              <a:rPr lang="en-US" sz="1800" dirty="0" smtClean="0">
                <a:solidFill>
                  <a:schemeClr val="bg1"/>
                </a:solidFill>
                <a:latin typeface="Times" charset="0"/>
              </a:rPr>
              <a:t>130,000 </a:t>
            </a:r>
            <a:r>
              <a:rPr lang="en-US" sz="1800" dirty="0">
                <a:solidFill>
                  <a:schemeClr val="bg1"/>
                </a:solidFill>
                <a:latin typeface="Times" charset="0"/>
              </a:rPr>
              <a:t>+ </a:t>
            </a:r>
            <a:r>
              <a:rPr lang="en-US" sz="1800" dirty="0" err="1">
                <a:solidFill>
                  <a:schemeClr val="bg1"/>
                </a:solidFill>
                <a:latin typeface="Times" charset="0"/>
              </a:rPr>
              <a:t>yrs</a:t>
            </a:r>
            <a:r>
              <a:rPr lang="en-US" sz="1800" dirty="0">
                <a:solidFill>
                  <a:schemeClr val="bg1"/>
                </a:solidFill>
                <a:latin typeface="Times" charset="0"/>
              </a:rPr>
              <a:t> old</a:t>
            </a:r>
            <a:endParaRPr lang="en-US" sz="1800" u="sng" dirty="0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953000" y="5334000"/>
            <a:ext cx="2743200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u="sng">
                <a:solidFill>
                  <a:schemeClr val="bg1"/>
                </a:solidFill>
                <a:latin typeface="Times" charset="0"/>
              </a:rPr>
              <a:t>Antarctica:</a:t>
            </a:r>
          </a:p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Times" charset="0"/>
              </a:rPr>
              <a:t>- up to 2.5 miles thick</a:t>
            </a:r>
          </a:p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Times" charset="0"/>
              </a:rPr>
              <a:t>- 800,000 + yrs old</a:t>
            </a:r>
            <a:endParaRPr lang="en-US" sz="1800" u="sng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01000" y="518160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NICL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51816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Center for Ice and Climate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1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Ice layer thin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8540750" cy="251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743200" y="38100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ICE LAYER THINNING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5181600" y="6324600"/>
            <a:ext cx="365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</a:rPr>
              <a:t>Center for Ice and Climate, U Copenhagen</a:t>
            </a:r>
          </a:p>
        </p:txBody>
      </p:sp>
    </p:spTree>
    <p:extLst>
      <p:ext uri="{BB962C8B-B14F-4D97-AF65-F5344CB8AC3E}">
        <p14:creationId xmlns:p14="http://schemas.microsoft.com/office/powerpoint/2010/main" val="2309467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IMG_30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63050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557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IMG_3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953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AIS Divide Ice Core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6443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30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874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933610" y="152400"/>
            <a:ext cx="3082372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ICE AND SNOW 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ALBEDO FEEDBACK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2" name="Picture 1" descr="N_daily_extent_hi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5441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8077" y="1659078"/>
            <a:ext cx="24025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Positive feedback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fast for snow and  sea ice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slow for ice sheets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5030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711596" y="190500"/>
            <a:ext cx="82149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ICE AND ATMOSPHERIC CO</a:t>
            </a:r>
            <a:r>
              <a:rPr lang="en-US" sz="2400" baseline="-25000" dirty="0" smtClean="0">
                <a:solidFill>
                  <a:srgbClr val="FFFFFF"/>
                </a:solidFill>
              </a:rPr>
              <a:t>2</a:t>
            </a:r>
            <a:r>
              <a:rPr lang="en-US" sz="2400" dirty="0" smtClean="0">
                <a:solidFill>
                  <a:srgbClr val="FFFFFF"/>
                </a:solidFill>
              </a:rPr>
              <a:t> IN THE DEEP PAST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3" name="Picture 2" descr="CO2 300My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44" y="1100969"/>
            <a:ext cx="8533984" cy="4822285"/>
          </a:xfrm>
          <a:prstGeom prst="rect">
            <a:avLst/>
          </a:prstGeom>
        </p:spPr>
      </p:pic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6457950" y="6350000"/>
            <a:ext cx="228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IPCC </a:t>
            </a:r>
            <a:r>
              <a:rPr lang="en-US" dirty="0" smtClean="0">
                <a:solidFill>
                  <a:srgbClr val="FFFFFF"/>
                </a:solidFill>
              </a:rPr>
              <a:t>2007, </a:t>
            </a:r>
            <a:r>
              <a:rPr lang="en-US" dirty="0">
                <a:solidFill>
                  <a:srgbClr val="FFFFFF"/>
                </a:solidFill>
              </a:rPr>
              <a:t>WG1, Ch. </a:t>
            </a:r>
            <a:r>
              <a:rPr lang="en-US" dirty="0" smtClean="0">
                <a:solidFill>
                  <a:srgbClr val="FFFFFF"/>
                </a:solidFill>
              </a:rPr>
              <a:t>6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278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edorov13 - Fig1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20" y="2746538"/>
            <a:ext cx="8286012" cy="3625624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7057" y="152400"/>
            <a:ext cx="8626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EARLY TO MID PLIOCENE PERIOD, 3 – 5 MYR AGO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53674" y="6375316"/>
            <a:ext cx="3200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FFFFFF"/>
                </a:solidFill>
              </a:rPr>
              <a:t>Fedorov</a:t>
            </a:r>
            <a:r>
              <a:rPr lang="en-US" sz="1400" dirty="0" smtClean="0">
                <a:solidFill>
                  <a:srgbClr val="FFFFFF"/>
                </a:solidFill>
              </a:rPr>
              <a:t> et al., 2013, Nature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8752" y="985384"/>
            <a:ext cx="7827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Global surface temperatures 3 – 4°C warmer than today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Global  average sea level 10 – 30 m higher than today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6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26 at 7.22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18" y="781502"/>
            <a:ext cx="7340133" cy="5909037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10617" y="152400"/>
            <a:ext cx="76449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20 M OF SEA LEVELS RISE IN NEW YORK CITY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279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4"/>
          <p:cNvSpPr txBox="1">
            <a:spLocks noChangeArrowheads="1"/>
          </p:cNvSpPr>
          <p:nvPr/>
        </p:nvSpPr>
        <p:spPr bwMode="auto">
          <a:xfrm>
            <a:off x="1676400" y="1524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GLACIAL CYCLES</a:t>
            </a:r>
          </a:p>
        </p:txBody>
      </p:sp>
      <p:pic>
        <p:nvPicPr>
          <p:cNvPr id="14338" name="Picture 5" descr="N America Ice Sheet Ext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62000"/>
            <a:ext cx="6319838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7696200" y="4648200"/>
            <a:ext cx="12192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Image:</a:t>
            </a:r>
          </a:p>
          <a:p>
            <a:pPr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</a:rPr>
              <a:t>http://earth.usc.edu/classes/geol150/stott/evolution/pleistocene.html</a:t>
            </a:r>
          </a:p>
        </p:txBody>
      </p:sp>
    </p:spTree>
    <p:extLst>
      <p:ext uri="{BB962C8B-B14F-4D97-AF65-F5344CB8AC3E}">
        <p14:creationId xmlns:p14="http://schemas.microsoft.com/office/powerpoint/2010/main" val="2356117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" descr="Chimney Bluff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1143000" y="152400"/>
            <a:ext cx="662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CHIMNEY BLUFFS STATE PARK</a:t>
            </a:r>
          </a:p>
        </p:txBody>
      </p:sp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4114800" y="6127750"/>
            <a:ext cx="50292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</a:rPr>
              <a:t>Image: http://blogs.agu.org/magmacumlaude/2010/11/23/chimney-bluffs-state-park-drumlin-hunting/</a:t>
            </a:r>
          </a:p>
        </p:txBody>
      </p:sp>
    </p:spTree>
    <p:extLst>
      <p:ext uri="{BB962C8B-B14F-4D97-AF65-F5344CB8AC3E}">
        <p14:creationId xmlns:p14="http://schemas.microsoft.com/office/powerpoint/2010/main" val="4025749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2181</Words>
  <Application>Microsoft Macintosh PowerPoint</Application>
  <PresentationFormat>On-screen Show (4:3)</PresentationFormat>
  <Paragraphs>276</Paragraphs>
  <Slides>36</Slides>
  <Notes>32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Rochester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  Petrenko</dc:creator>
  <cp:lastModifiedBy>Vas  Petrenko</cp:lastModifiedBy>
  <cp:revision>36</cp:revision>
  <dcterms:created xsi:type="dcterms:W3CDTF">2017-11-26T16:02:52Z</dcterms:created>
  <dcterms:modified xsi:type="dcterms:W3CDTF">2017-11-28T01:59:37Z</dcterms:modified>
</cp:coreProperties>
</file>