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09" r:id="rId2"/>
    <p:sldMasterId id="2147483721" r:id="rId3"/>
    <p:sldMasterId id="2147483748" r:id="rId4"/>
    <p:sldMasterId id="2147483760" r:id="rId5"/>
    <p:sldMasterId id="2147483777" r:id="rId6"/>
  </p:sldMasterIdLst>
  <p:notesMasterIdLst>
    <p:notesMasterId r:id="rId34"/>
  </p:notesMasterIdLst>
  <p:handoutMasterIdLst>
    <p:handoutMasterId r:id="rId35"/>
  </p:handoutMasterIdLst>
  <p:sldIdLst>
    <p:sldId id="688" r:id="rId7"/>
    <p:sldId id="331" r:id="rId8"/>
    <p:sldId id="262" r:id="rId9"/>
    <p:sldId id="629" r:id="rId10"/>
    <p:sldId id="695" r:id="rId11"/>
    <p:sldId id="699" r:id="rId12"/>
    <p:sldId id="701" r:id="rId13"/>
    <p:sldId id="630" r:id="rId14"/>
    <p:sldId id="631" r:id="rId15"/>
    <p:sldId id="336" r:id="rId16"/>
    <p:sldId id="628" r:id="rId17"/>
    <p:sldId id="637" r:id="rId18"/>
    <p:sldId id="639" r:id="rId19"/>
    <p:sldId id="271" r:id="rId20"/>
    <p:sldId id="257" r:id="rId21"/>
    <p:sldId id="640" r:id="rId22"/>
    <p:sldId id="680" r:id="rId23"/>
    <p:sldId id="313" r:id="rId24"/>
    <p:sldId id="619" r:id="rId25"/>
    <p:sldId id="677" r:id="rId26"/>
    <p:sldId id="702" r:id="rId27"/>
    <p:sldId id="642" r:id="rId28"/>
    <p:sldId id="641" r:id="rId29"/>
    <p:sldId id="704" r:id="rId30"/>
    <p:sldId id="705" r:id="rId31"/>
    <p:sldId id="706" r:id="rId32"/>
    <p:sldId id="625" r:id="rId33"/>
  </p:sldIdLst>
  <p:sldSz cx="9144000" cy="6858000" type="screen4x3"/>
  <p:notesSz cx="7010400" cy="9296400"/>
  <p:custDataLst>
    <p:tags r:id="rId36"/>
  </p:custDataLst>
  <p:defaultTextStyle>
    <a:defPPr>
      <a:defRPr lang="en-US"/>
    </a:defPPr>
    <a:lvl1pPr algn="ctr" rtl="0" fontAlgn="base">
      <a:spcBef>
        <a:spcPct val="0"/>
      </a:spcBef>
      <a:spcAft>
        <a:spcPct val="0"/>
      </a:spcAft>
      <a:defRPr sz="2000" kern="1200">
        <a:solidFill>
          <a:schemeClr val="tx1"/>
        </a:solidFill>
        <a:latin typeface="Verdana" pitchFamily="34" charset="0"/>
        <a:ea typeface="+mn-ea"/>
        <a:cs typeface="+mn-cs"/>
      </a:defRPr>
    </a:lvl1pPr>
    <a:lvl2pPr marL="457200" algn="ctr" rtl="0" fontAlgn="base">
      <a:spcBef>
        <a:spcPct val="0"/>
      </a:spcBef>
      <a:spcAft>
        <a:spcPct val="0"/>
      </a:spcAft>
      <a:defRPr sz="2000" kern="1200">
        <a:solidFill>
          <a:schemeClr val="tx1"/>
        </a:solidFill>
        <a:latin typeface="Verdana" pitchFamily="34" charset="0"/>
        <a:ea typeface="+mn-ea"/>
        <a:cs typeface="+mn-cs"/>
      </a:defRPr>
    </a:lvl2pPr>
    <a:lvl3pPr marL="914400" algn="ctr" rtl="0" fontAlgn="base">
      <a:spcBef>
        <a:spcPct val="0"/>
      </a:spcBef>
      <a:spcAft>
        <a:spcPct val="0"/>
      </a:spcAft>
      <a:defRPr sz="2000" kern="1200">
        <a:solidFill>
          <a:schemeClr val="tx1"/>
        </a:solidFill>
        <a:latin typeface="Verdana" pitchFamily="34" charset="0"/>
        <a:ea typeface="+mn-ea"/>
        <a:cs typeface="+mn-cs"/>
      </a:defRPr>
    </a:lvl3pPr>
    <a:lvl4pPr marL="1371600" algn="ctr" rtl="0" fontAlgn="base">
      <a:spcBef>
        <a:spcPct val="0"/>
      </a:spcBef>
      <a:spcAft>
        <a:spcPct val="0"/>
      </a:spcAft>
      <a:defRPr sz="2000" kern="1200">
        <a:solidFill>
          <a:schemeClr val="tx1"/>
        </a:solidFill>
        <a:latin typeface="Verdana" pitchFamily="34" charset="0"/>
        <a:ea typeface="+mn-ea"/>
        <a:cs typeface="+mn-cs"/>
      </a:defRPr>
    </a:lvl4pPr>
    <a:lvl5pPr marL="1828800" algn="ctr"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 Udo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E5"/>
    <a:srgbClr val="0000FF"/>
    <a:srgbClr val="FF3333"/>
    <a:srgbClr val="FBFFE5"/>
    <a:srgbClr val="FFFDE5"/>
    <a:srgbClr val="FFFCD1"/>
    <a:srgbClr val="FF99CC"/>
    <a:srgbClr val="0C38F4"/>
    <a:srgbClr val="FFFF99"/>
    <a:srgbClr val="FFF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9089" autoAdjust="0"/>
  </p:normalViewPr>
  <p:slideViewPr>
    <p:cSldViewPr snapToGrid="0" showGuides="1">
      <p:cViewPr varScale="1">
        <p:scale>
          <a:sx n="106" d="100"/>
          <a:sy n="106" d="100"/>
        </p:scale>
        <p:origin x="354" y="57"/>
      </p:cViewPr>
      <p:guideLst>
        <p:guide orient="horz" pos="408"/>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512"/>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144387" name="Rectangle 3"/>
          <p:cNvSpPr>
            <a:spLocks noGrp="1" noChangeArrowheads="1"/>
          </p:cNvSpPr>
          <p:nvPr>
            <p:ph type="dt" sz="quarter"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144388" name="Rectangle 4"/>
          <p:cNvSpPr>
            <a:spLocks noGrp="1" noChangeArrowheads="1"/>
          </p:cNvSpPr>
          <p:nvPr>
            <p:ph type="ftr" sz="quarter" idx="2"/>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144389" name="Rectangle 5"/>
          <p:cNvSpPr>
            <a:spLocks noGrp="1" noChangeArrowheads="1"/>
          </p:cNvSpPr>
          <p:nvPr>
            <p:ph type="sldNum" sz="quarter" idx="3"/>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60E52E39-C87D-47B1-B8F6-AD6A597C11E1}" type="slidenum">
              <a:rPr lang="en-US"/>
              <a:pPr/>
              <a:t>‹#›</a:t>
            </a:fld>
            <a:endParaRPr lang="en-US"/>
          </a:p>
        </p:txBody>
      </p:sp>
    </p:spTree>
    <p:extLst>
      <p:ext uri="{BB962C8B-B14F-4D97-AF65-F5344CB8AC3E}">
        <p14:creationId xmlns:p14="http://schemas.microsoft.com/office/powerpoint/2010/main" val="2047058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92163" name="Rectangle 3"/>
          <p:cNvSpPr>
            <a:spLocks noGrp="1" noChangeArrowheads="1"/>
          </p:cNvSpPr>
          <p:nvPr>
            <p:ph type="dt"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92164"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p:spPr>
      </p:sp>
      <p:sp>
        <p:nvSpPr>
          <p:cNvPr id="92165" name="Rectangle 5"/>
          <p:cNvSpPr>
            <a:spLocks noGrp="1" noChangeArrowheads="1"/>
          </p:cNvSpPr>
          <p:nvPr>
            <p:ph type="body" sz="quarter" idx="3"/>
          </p:nvPr>
        </p:nvSpPr>
        <p:spPr bwMode="auto">
          <a:xfrm>
            <a:off x="701040" y="4415911"/>
            <a:ext cx="5608320" cy="4182813"/>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6" name="Rectangle 6"/>
          <p:cNvSpPr>
            <a:spLocks noGrp="1" noChangeArrowheads="1"/>
          </p:cNvSpPr>
          <p:nvPr>
            <p:ph type="ftr" sz="quarter" idx="4"/>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92167" name="Rectangle 7"/>
          <p:cNvSpPr>
            <a:spLocks noGrp="1" noChangeArrowheads="1"/>
          </p:cNvSpPr>
          <p:nvPr>
            <p:ph type="sldNum" sz="quarter" idx="5"/>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FF0EA91D-8049-45A2-A881-8B2D4B024FB2}" type="slidenum">
              <a:rPr lang="en-US"/>
              <a:pPr/>
              <a:t>‹#›</a:t>
            </a:fld>
            <a:endParaRPr lang="en-US"/>
          </a:p>
        </p:txBody>
      </p:sp>
    </p:spTree>
    <p:extLst>
      <p:ext uri="{BB962C8B-B14F-4D97-AF65-F5344CB8AC3E}">
        <p14:creationId xmlns:p14="http://schemas.microsoft.com/office/powerpoint/2010/main" val="23654186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a:t>
            </a:fld>
            <a:endParaRPr lang="en-US"/>
          </a:p>
        </p:txBody>
      </p:sp>
    </p:spTree>
    <p:extLst>
      <p:ext uri="{BB962C8B-B14F-4D97-AF65-F5344CB8AC3E}">
        <p14:creationId xmlns:p14="http://schemas.microsoft.com/office/powerpoint/2010/main" val="342913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10</a:t>
            </a:fld>
            <a:endParaRPr lang="en-US"/>
          </a:p>
        </p:txBody>
      </p:sp>
    </p:spTree>
    <p:extLst>
      <p:ext uri="{BB962C8B-B14F-4D97-AF65-F5344CB8AC3E}">
        <p14:creationId xmlns:p14="http://schemas.microsoft.com/office/powerpoint/2010/main" val="112455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11</a:t>
            </a:fld>
            <a:endParaRPr lang="en-US"/>
          </a:p>
        </p:txBody>
      </p:sp>
    </p:spTree>
    <p:extLst>
      <p:ext uri="{BB962C8B-B14F-4D97-AF65-F5344CB8AC3E}">
        <p14:creationId xmlns:p14="http://schemas.microsoft.com/office/powerpoint/2010/main" val="2958231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12</a:t>
            </a:fld>
            <a:endParaRPr lang="en-US"/>
          </a:p>
        </p:txBody>
      </p:sp>
    </p:spTree>
    <p:extLst>
      <p:ext uri="{BB962C8B-B14F-4D97-AF65-F5344CB8AC3E}">
        <p14:creationId xmlns:p14="http://schemas.microsoft.com/office/powerpoint/2010/main" val="197506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13</a:t>
            </a:fld>
            <a:endParaRPr lang="en-US"/>
          </a:p>
        </p:txBody>
      </p:sp>
    </p:spTree>
    <p:extLst>
      <p:ext uri="{BB962C8B-B14F-4D97-AF65-F5344CB8AC3E}">
        <p14:creationId xmlns:p14="http://schemas.microsoft.com/office/powerpoint/2010/main" val="73561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14</a:t>
            </a:fld>
            <a:endParaRPr lang="en-US"/>
          </a:p>
        </p:txBody>
      </p:sp>
    </p:spTree>
    <p:extLst>
      <p:ext uri="{BB962C8B-B14F-4D97-AF65-F5344CB8AC3E}">
        <p14:creationId xmlns:p14="http://schemas.microsoft.com/office/powerpoint/2010/main" val="7178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15</a:t>
            </a:fld>
            <a:endParaRPr lang="en-US"/>
          </a:p>
        </p:txBody>
      </p:sp>
    </p:spTree>
    <p:extLst>
      <p:ext uri="{BB962C8B-B14F-4D97-AF65-F5344CB8AC3E}">
        <p14:creationId xmlns:p14="http://schemas.microsoft.com/office/powerpoint/2010/main" val="277499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16</a:t>
            </a:fld>
            <a:endParaRPr lang="en-US"/>
          </a:p>
        </p:txBody>
      </p:sp>
    </p:spTree>
    <p:extLst>
      <p:ext uri="{BB962C8B-B14F-4D97-AF65-F5344CB8AC3E}">
        <p14:creationId xmlns:p14="http://schemas.microsoft.com/office/powerpoint/2010/main" val="620915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17</a:t>
            </a:fld>
            <a:endParaRPr lang="en-US"/>
          </a:p>
        </p:txBody>
      </p:sp>
    </p:spTree>
    <p:extLst>
      <p:ext uri="{BB962C8B-B14F-4D97-AF65-F5344CB8AC3E}">
        <p14:creationId xmlns:p14="http://schemas.microsoft.com/office/powerpoint/2010/main" val="48951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18</a:t>
            </a:fld>
            <a:endParaRPr lang="en-US"/>
          </a:p>
        </p:txBody>
      </p:sp>
    </p:spTree>
    <p:extLst>
      <p:ext uri="{BB962C8B-B14F-4D97-AF65-F5344CB8AC3E}">
        <p14:creationId xmlns:p14="http://schemas.microsoft.com/office/powerpoint/2010/main" val="2315513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19</a:t>
            </a:fld>
            <a:endParaRPr lang="en-US"/>
          </a:p>
        </p:txBody>
      </p:sp>
    </p:spTree>
    <p:extLst>
      <p:ext uri="{BB962C8B-B14F-4D97-AF65-F5344CB8AC3E}">
        <p14:creationId xmlns:p14="http://schemas.microsoft.com/office/powerpoint/2010/main" val="170227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a:t>
            </a:fld>
            <a:endParaRPr lang="en-US"/>
          </a:p>
        </p:txBody>
      </p:sp>
    </p:spTree>
    <p:extLst>
      <p:ext uri="{BB962C8B-B14F-4D97-AF65-F5344CB8AC3E}">
        <p14:creationId xmlns:p14="http://schemas.microsoft.com/office/powerpoint/2010/main" val="352622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20</a:t>
            </a:fld>
            <a:endParaRPr lang="en-US"/>
          </a:p>
        </p:txBody>
      </p:sp>
    </p:spTree>
    <p:extLst>
      <p:ext uri="{BB962C8B-B14F-4D97-AF65-F5344CB8AC3E}">
        <p14:creationId xmlns:p14="http://schemas.microsoft.com/office/powerpoint/2010/main" val="612644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21</a:t>
            </a:fld>
            <a:endParaRPr lang="en-US"/>
          </a:p>
        </p:txBody>
      </p:sp>
    </p:spTree>
    <p:extLst>
      <p:ext uri="{BB962C8B-B14F-4D97-AF65-F5344CB8AC3E}">
        <p14:creationId xmlns:p14="http://schemas.microsoft.com/office/powerpoint/2010/main" val="3781553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22</a:t>
            </a:fld>
            <a:endParaRPr lang="en-US"/>
          </a:p>
        </p:txBody>
      </p:sp>
    </p:spTree>
    <p:extLst>
      <p:ext uri="{BB962C8B-B14F-4D97-AF65-F5344CB8AC3E}">
        <p14:creationId xmlns:p14="http://schemas.microsoft.com/office/powerpoint/2010/main" val="4009343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23</a:t>
            </a:fld>
            <a:endParaRPr lang="en-US"/>
          </a:p>
        </p:txBody>
      </p:sp>
    </p:spTree>
    <p:extLst>
      <p:ext uri="{BB962C8B-B14F-4D97-AF65-F5344CB8AC3E}">
        <p14:creationId xmlns:p14="http://schemas.microsoft.com/office/powerpoint/2010/main" val="3147266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24</a:t>
            </a:fld>
            <a:endParaRPr lang="en-US"/>
          </a:p>
        </p:txBody>
      </p:sp>
    </p:spTree>
    <p:extLst>
      <p:ext uri="{BB962C8B-B14F-4D97-AF65-F5344CB8AC3E}">
        <p14:creationId xmlns:p14="http://schemas.microsoft.com/office/powerpoint/2010/main" val="62024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25</a:t>
            </a:fld>
            <a:endParaRPr lang="en-US"/>
          </a:p>
        </p:txBody>
      </p:sp>
    </p:spTree>
    <p:extLst>
      <p:ext uri="{BB962C8B-B14F-4D97-AF65-F5344CB8AC3E}">
        <p14:creationId xmlns:p14="http://schemas.microsoft.com/office/powerpoint/2010/main" val="55830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26</a:t>
            </a:fld>
            <a:endParaRPr lang="en-US"/>
          </a:p>
        </p:txBody>
      </p:sp>
    </p:spTree>
    <p:extLst>
      <p:ext uri="{BB962C8B-B14F-4D97-AF65-F5344CB8AC3E}">
        <p14:creationId xmlns:p14="http://schemas.microsoft.com/office/powerpoint/2010/main" val="3234680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27</a:t>
            </a:fld>
            <a:endParaRPr lang="en-US"/>
          </a:p>
        </p:txBody>
      </p:sp>
    </p:spTree>
    <p:extLst>
      <p:ext uri="{BB962C8B-B14F-4D97-AF65-F5344CB8AC3E}">
        <p14:creationId xmlns:p14="http://schemas.microsoft.com/office/powerpoint/2010/main" val="411748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3</a:t>
            </a:fld>
            <a:endParaRPr lang="en-US"/>
          </a:p>
        </p:txBody>
      </p:sp>
    </p:spTree>
    <p:extLst>
      <p:ext uri="{BB962C8B-B14F-4D97-AF65-F5344CB8AC3E}">
        <p14:creationId xmlns:p14="http://schemas.microsoft.com/office/powerpoint/2010/main" val="131211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4</a:t>
            </a:fld>
            <a:endParaRPr lang="en-US"/>
          </a:p>
        </p:txBody>
      </p:sp>
    </p:spTree>
    <p:extLst>
      <p:ext uri="{BB962C8B-B14F-4D97-AF65-F5344CB8AC3E}">
        <p14:creationId xmlns:p14="http://schemas.microsoft.com/office/powerpoint/2010/main" val="20439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5</a:t>
            </a:fld>
            <a:endParaRPr lang="en-US"/>
          </a:p>
        </p:txBody>
      </p:sp>
    </p:spTree>
    <p:extLst>
      <p:ext uri="{BB962C8B-B14F-4D97-AF65-F5344CB8AC3E}">
        <p14:creationId xmlns:p14="http://schemas.microsoft.com/office/powerpoint/2010/main" val="709257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6</a:t>
            </a:fld>
            <a:endParaRPr lang="en-US"/>
          </a:p>
        </p:txBody>
      </p:sp>
    </p:spTree>
    <p:extLst>
      <p:ext uri="{BB962C8B-B14F-4D97-AF65-F5344CB8AC3E}">
        <p14:creationId xmlns:p14="http://schemas.microsoft.com/office/powerpoint/2010/main" val="19473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7</a:t>
            </a:fld>
            <a:endParaRPr lang="en-US"/>
          </a:p>
        </p:txBody>
      </p:sp>
    </p:spTree>
    <p:extLst>
      <p:ext uri="{BB962C8B-B14F-4D97-AF65-F5344CB8AC3E}">
        <p14:creationId xmlns:p14="http://schemas.microsoft.com/office/powerpoint/2010/main" val="314148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8</a:t>
            </a:fld>
            <a:endParaRPr lang="en-US"/>
          </a:p>
        </p:txBody>
      </p:sp>
    </p:spTree>
    <p:extLst>
      <p:ext uri="{BB962C8B-B14F-4D97-AF65-F5344CB8AC3E}">
        <p14:creationId xmlns:p14="http://schemas.microsoft.com/office/powerpoint/2010/main" val="334603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9</a:t>
            </a:fld>
            <a:endParaRPr lang="en-US"/>
          </a:p>
        </p:txBody>
      </p:sp>
    </p:spTree>
    <p:extLst>
      <p:ext uri="{BB962C8B-B14F-4D97-AF65-F5344CB8AC3E}">
        <p14:creationId xmlns:p14="http://schemas.microsoft.com/office/powerpoint/2010/main" val="278299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615924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2004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28838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989583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9" name="Slide Number Placeholder 8"/>
          <p:cNvSpPr>
            <a:spLocks noGrp="1"/>
          </p:cNvSpPr>
          <p:nvPr>
            <p:ph type="sldNum" sz="quarter" idx="12"/>
          </p:nvPr>
        </p:nvSpPr>
        <p:spPr/>
        <p:txBody>
          <a:bodyPr/>
          <a:lstStyle>
            <a:lvl1pPr>
              <a:defRPr/>
            </a:lvl1pPr>
          </a:lstStyle>
          <a:p>
            <a:r>
              <a:rPr lang="en-US">
                <a:solidFill>
                  <a:srgbClr val="FFFFFF">
                    <a:lumMod val="85000"/>
                  </a:srgbClr>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11664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5" name="Slide Number Placeholder 4"/>
          <p:cNvSpPr>
            <a:spLocks noGrp="1"/>
          </p:cNvSpPr>
          <p:nvPr>
            <p:ph type="sldNum" sz="quarter" idx="12"/>
          </p:nvPr>
        </p:nvSpPr>
        <p:spPr/>
        <p:txBody>
          <a:bodyPr/>
          <a:lstStyle>
            <a:lvl1pPr>
              <a:defRPr/>
            </a:lvl1pPr>
          </a:lstStyle>
          <a:p>
            <a:r>
              <a:rPr lang="en-US">
                <a:solidFill>
                  <a:srgbClr val="FFFFFF">
                    <a:lumMod val="85000"/>
                  </a:srgbClr>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60537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4" name="Slide Number Placeholder 3"/>
          <p:cNvSpPr>
            <a:spLocks noGrp="1"/>
          </p:cNvSpPr>
          <p:nvPr>
            <p:ph type="sldNum" sz="quarter" idx="12"/>
          </p:nvPr>
        </p:nvSpPr>
        <p:spPr/>
        <p:txBody>
          <a:bodyPr/>
          <a:lstStyle>
            <a:lvl1pPr>
              <a:defRPr/>
            </a:lvl1pPr>
          </a:lstStyle>
          <a:p>
            <a:r>
              <a:rPr lang="en-US">
                <a:solidFill>
                  <a:srgbClr val="FFFFFF">
                    <a:lumMod val="85000"/>
                  </a:srgbClr>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521764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9474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2104"/>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217681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41481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34614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98830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82542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75857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205861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81457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926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87901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741980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4004290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83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845490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47575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78786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628484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012928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804549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7547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25599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768982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47477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62908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00142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7D14-98E8-4367-A7C1-EC0FC9970481}"/>
              </a:ext>
            </a:extLst>
          </p:cNvPr>
          <p:cNvSpPr>
            <a:spLocks noGrp="1"/>
          </p:cNvSpPr>
          <p:nvPr>
            <p:ph type="title"/>
          </p:nvPr>
        </p:nvSpPr>
        <p:spPr>
          <a:xfrm>
            <a:off x="628650" y="227515"/>
            <a:ext cx="7886700" cy="62310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CB3C3A-2973-443C-829E-3BF2460C0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2F76F-4063-487D-B38B-95D489FD284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W. Udo Schröder 2023</a:t>
            </a:r>
            <a:endParaRPr lang="en-US" dirty="0"/>
          </a:p>
        </p:txBody>
      </p:sp>
      <p:sp>
        <p:nvSpPr>
          <p:cNvPr id="5" name="Footer Placeholder 4">
            <a:extLst>
              <a:ext uri="{FF2B5EF4-FFF2-40B4-BE49-F238E27FC236}">
                <a16:creationId xmlns:a16="http://schemas.microsoft.com/office/drawing/2014/main" id="{50FEED9A-9FA1-4815-9B67-6809D3B952A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Compl MP TD</a:t>
            </a:r>
            <a:endParaRPr lang="en-US" dirty="0"/>
          </a:p>
        </p:txBody>
      </p:sp>
      <p:sp>
        <p:nvSpPr>
          <p:cNvPr id="6" name="Slide Number Placeholder 5">
            <a:extLst>
              <a:ext uri="{FF2B5EF4-FFF2-40B4-BE49-F238E27FC236}">
                <a16:creationId xmlns:a16="http://schemas.microsoft.com/office/drawing/2014/main" id="{DDB4F19A-8182-45AD-90E1-B1D812C8A15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00F5F2-86BA-4EF6-B970-C8B39D65498B}" type="slidenum">
              <a:rPr lang="en-US" smtClean="0"/>
              <a:pPr/>
              <a:t>‹#›</a:t>
            </a:fld>
            <a:endParaRPr lang="en-US" dirty="0"/>
          </a:p>
        </p:txBody>
      </p:sp>
    </p:spTree>
    <p:extLst>
      <p:ext uri="{BB962C8B-B14F-4D97-AF65-F5344CB8AC3E}">
        <p14:creationId xmlns:p14="http://schemas.microsoft.com/office/powerpoint/2010/main" val="496183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AD10-04CD-43EF-AD9A-A73C86739C7E}"/>
              </a:ext>
            </a:extLst>
          </p:cNvPr>
          <p:cNvSpPr>
            <a:spLocks noGrp="1"/>
          </p:cNvSpPr>
          <p:nvPr>
            <p:ph type="ctrTitle"/>
          </p:nvPr>
        </p:nvSpPr>
        <p:spPr>
          <a:xfrm>
            <a:off x="1143000" y="1854201"/>
            <a:ext cx="6858000" cy="165576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D21E531-BAA6-4097-823E-4DCF8FA439E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B4C4E-7DAB-42BD-AA1A-41EDCD2DAED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81E99EDA-72A0-477B-B3A7-2FB46D51EBE5}"/>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7D71223-583B-46CB-84E4-6A7CA2C08DE6}"/>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99083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221A-A0C9-4BC9-8D21-5EE59A48D9F2}"/>
              </a:ext>
            </a:extLst>
          </p:cNvPr>
          <p:cNvSpPr>
            <a:spLocks noGrp="1"/>
          </p:cNvSpPr>
          <p:nvPr>
            <p:ph type="title"/>
          </p:nvPr>
        </p:nvSpPr>
        <p:spPr>
          <a:xfrm>
            <a:off x="628650" y="136526"/>
            <a:ext cx="7886700" cy="623107"/>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FCD13EA-E2EE-48B3-8E95-A05CB8E00024}"/>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904E3657-E273-48FE-B519-D9E55BF3691E}"/>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D1B4E83E-D2A9-41C3-BAA4-16BA8EDF6B57}"/>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2234176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B4C0-DC09-41F9-9B80-8968E8D07B95}"/>
              </a:ext>
            </a:extLst>
          </p:cNvPr>
          <p:cNvSpPr>
            <a:spLocks noGrp="1"/>
          </p:cNvSpPr>
          <p:nvPr>
            <p:ph type="title"/>
          </p:nvPr>
        </p:nvSpPr>
        <p:spPr>
          <a:xfrm>
            <a:off x="628650" y="110022"/>
            <a:ext cx="7886700" cy="623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BE2B2D-FB0F-4FC0-A1D3-D117302E72D9}"/>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989E62FB-960B-42A0-A898-9185B2C6EE59}"/>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4CB8B373-C329-4B98-ABA5-17DCDA02DF01}"/>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759523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54A7-8E9E-4864-B1B5-0B4AF909E06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63E61-3487-47A2-9FA3-28517747C7C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19E0F-03EC-4D70-8BCF-48B2BBB6CC0E}"/>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E54B57A3-53C4-498A-8F73-D7156CB8462B}"/>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1A573093-26A3-4584-9CA0-556720DE7550}"/>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1979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9E50-B1E5-4CC2-845A-81005A9CF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616FB-99B6-4FCF-A821-945532E27F8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B8FAC-60A9-44E0-8DC4-3B9F3E6141D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41E4C2-3327-4305-A834-CE4A5655C1BA}"/>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3739D4B7-AADA-4744-95C7-A632F0A8B95A}"/>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13408E31-E8E9-48FC-A96E-FB1A55A1CBCB}"/>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662023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D5DB-6460-4086-A13B-DC431657D6E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9DD552-597B-4D2D-A968-E717D9FC17A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8326E1-9B57-47F1-BF4E-B44BA0059E0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B2B7C-08D5-4DBD-AC5B-7A4F203E5970}"/>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0E137-13D5-4941-9D9C-A349A245106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04073D-E5EB-4675-A88B-C2B6220A5702}"/>
              </a:ext>
            </a:extLst>
          </p:cNvPr>
          <p:cNvSpPr>
            <a:spLocks noGrp="1"/>
          </p:cNvSpPr>
          <p:nvPr>
            <p:ph type="dt" sz="half" idx="10"/>
          </p:nvPr>
        </p:nvSpPr>
        <p:spPr/>
        <p:txBody>
          <a:bodyPr/>
          <a:lstStyle/>
          <a:p>
            <a:r>
              <a:rPr lang="en-US"/>
              <a:t>W. Udo Schröder 2023</a:t>
            </a:r>
          </a:p>
        </p:txBody>
      </p:sp>
      <p:sp>
        <p:nvSpPr>
          <p:cNvPr id="8" name="Footer Placeholder 7">
            <a:extLst>
              <a:ext uri="{FF2B5EF4-FFF2-40B4-BE49-F238E27FC236}">
                <a16:creationId xmlns:a16="http://schemas.microsoft.com/office/drawing/2014/main" id="{FC5C9880-9783-4131-AAE7-DF1B680583B6}"/>
              </a:ext>
            </a:extLst>
          </p:cNvPr>
          <p:cNvSpPr>
            <a:spLocks noGrp="1"/>
          </p:cNvSpPr>
          <p:nvPr>
            <p:ph type="ftr" sz="quarter" idx="11"/>
          </p:nvPr>
        </p:nvSpPr>
        <p:spPr/>
        <p:txBody>
          <a:bodyPr/>
          <a:lstStyle/>
          <a:p>
            <a:r>
              <a:rPr lang="en-US"/>
              <a:t>Compl MP TD</a:t>
            </a:r>
          </a:p>
        </p:txBody>
      </p:sp>
      <p:sp>
        <p:nvSpPr>
          <p:cNvPr id="9" name="Slide Number Placeholder 8">
            <a:extLst>
              <a:ext uri="{FF2B5EF4-FFF2-40B4-BE49-F238E27FC236}">
                <a16:creationId xmlns:a16="http://schemas.microsoft.com/office/drawing/2014/main" id="{521D3FD1-1DA1-4072-A8DD-E7EF9C200838}"/>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01012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5BED-3D18-4118-B995-5B7A447E3C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B9774-F5A6-47EE-B993-1A518A4C6D1F}"/>
              </a:ext>
            </a:extLst>
          </p:cNvPr>
          <p:cNvSpPr>
            <a:spLocks noGrp="1"/>
          </p:cNvSpPr>
          <p:nvPr>
            <p:ph type="dt" sz="half" idx="10"/>
          </p:nvPr>
        </p:nvSpPr>
        <p:spPr/>
        <p:txBody>
          <a:bodyPr/>
          <a:lstStyle/>
          <a:p>
            <a:r>
              <a:rPr lang="en-US"/>
              <a:t>W. Udo Schröder 2023</a:t>
            </a:r>
          </a:p>
        </p:txBody>
      </p:sp>
      <p:sp>
        <p:nvSpPr>
          <p:cNvPr id="4" name="Footer Placeholder 3">
            <a:extLst>
              <a:ext uri="{FF2B5EF4-FFF2-40B4-BE49-F238E27FC236}">
                <a16:creationId xmlns:a16="http://schemas.microsoft.com/office/drawing/2014/main" id="{F6340E82-71CC-4D77-81CF-AE94AAB8BBC2}"/>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D5C9F3D5-9ACD-4766-BA48-FEDBA88E5509}"/>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4114534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D6F00-E5B9-4851-A87F-4ADC1631A2E3}"/>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1F808381-C185-4627-8000-98D97DFE27D7}"/>
              </a:ext>
            </a:extLst>
          </p:cNvPr>
          <p:cNvSpPr>
            <a:spLocks noGrp="1"/>
          </p:cNvSpPr>
          <p:nvPr>
            <p:ph type="ftr" sz="quarter" idx="11"/>
          </p:nvPr>
        </p:nvSpPr>
        <p:spPr/>
        <p:txBody>
          <a:bodyPr/>
          <a:lstStyle/>
          <a:p>
            <a:r>
              <a:rPr lang="en-US"/>
              <a:t>Compl MP TD</a:t>
            </a:r>
          </a:p>
        </p:txBody>
      </p:sp>
      <p:sp>
        <p:nvSpPr>
          <p:cNvPr id="4" name="Slide Number Placeholder 3">
            <a:extLst>
              <a:ext uri="{FF2B5EF4-FFF2-40B4-BE49-F238E27FC236}">
                <a16:creationId xmlns:a16="http://schemas.microsoft.com/office/drawing/2014/main" id="{480A24DF-5848-4803-A20E-7205A1D2630B}"/>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457499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7D41-0481-47F7-A97C-61AD04E0965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62D46-3334-4BDB-9CCE-A1ECE8520F5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04132D-CAAD-4287-A0D6-8FE71B7156C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67149-2021-4427-84D6-100779151F55}"/>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EE374616-D50F-469D-A801-F0E36569A4E3}"/>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19C0187F-8C84-4EA1-B9C4-5D6302C9AEDE}"/>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054534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0E73-B054-41BA-A7D8-A044E7EC07B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F3232-B618-44D0-9912-8B0196BE6121}"/>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994D0B-00B1-4BBE-BD47-DC741EDD8F0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02771-4E1F-40E3-AC86-6B1D19A148DB}"/>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F36358F6-1189-4345-8121-B69A61F7BBE9}"/>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DCF61CE1-88CC-4778-8307-D7530FFC9718}"/>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87580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0E32-CDA8-4FD2-BD13-FAD4DD51D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74C85-7368-4CAE-A3EA-7E498D992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73A3-9B7E-4880-94E9-C6D35009A4C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2DEEA2F8-CDD5-4872-9C98-CA3759DE5235}"/>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3A5CFF0-51C6-4EA7-8A2B-B4B404128D44}"/>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819388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94FA4-E254-4473-9A2A-997F9C07A05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C4645-A1B6-445B-9492-F61FECBABD2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A013-30AC-4E99-9CB8-6C846F411F8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E44D83F5-ECAD-499A-BF14-37E7309B0401}"/>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2CE78D4-2F10-48A6-B31A-1B536D82E121}"/>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710554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C89D-6E75-4999-ADD1-934B212BB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558C8-81B3-42C3-8BFA-A9407E610D4F}"/>
              </a:ext>
            </a:extLst>
          </p:cNvPr>
          <p:cNvSpPr>
            <a:spLocks noGrp="1"/>
          </p:cNvSpPr>
          <p:nvPr>
            <p:ph type="dt" sz="half" idx="10"/>
          </p:nvPr>
        </p:nvSpPr>
        <p:spPr/>
        <p:txBody>
          <a:bodyPr/>
          <a:lstStyle/>
          <a:p>
            <a:r>
              <a:rPr lang="en-US"/>
              <a:t>W. Udo Schröder 2023</a:t>
            </a:r>
          </a:p>
        </p:txBody>
      </p:sp>
      <p:sp>
        <p:nvSpPr>
          <p:cNvPr id="4" name="Footer Placeholder 3">
            <a:extLst>
              <a:ext uri="{FF2B5EF4-FFF2-40B4-BE49-F238E27FC236}">
                <a16:creationId xmlns:a16="http://schemas.microsoft.com/office/drawing/2014/main" id="{CBD2D612-E6CF-42AB-A8B1-810BDDCCD2D5}"/>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296DB8D1-590C-4EFC-AB6C-78BE67AF470A}"/>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441904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a:t>Click to edit Master title style</a:t>
            </a:r>
          </a:p>
        </p:txBody>
      </p:sp>
      <p:sp>
        <p:nvSpPr>
          <p:cNvPr id="3" name="Content Placeholder 2"/>
          <p:cNvSpPr>
            <a:spLocks noGrp="1"/>
          </p:cNvSpPr>
          <p:nvPr>
            <p:ph sz="half" idx="1"/>
          </p:nvPr>
        </p:nvSpPr>
        <p:spPr>
          <a:xfrm>
            <a:off x="5334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9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9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B0E52F5-DE3B-4BFE-BD7F-61AA0BA61593}"/>
              </a:ext>
            </a:extLst>
          </p:cNvPr>
          <p:cNvSpPr>
            <a:spLocks noGrp="1"/>
          </p:cNvSpPr>
          <p:nvPr>
            <p:ph type="ftr" sz="quarter" idx="10"/>
          </p:nvPr>
        </p:nvSpPr>
        <p:spPr/>
        <p:txBody>
          <a:bodyPr/>
          <a:lstStyle>
            <a:lvl1pPr>
              <a:defRPr/>
            </a:lvl1pPr>
          </a:lstStyle>
          <a:p>
            <a:pPr>
              <a:defRPr/>
            </a:pPr>
            <a:r>
              <a:rPr lang="en-US" altLang="en-US"/>
              <a:t>Compl MP TD</a:t>
            </a:r>
            <a:endParaRPr lang="en-US" altLang="en-US" b="0">
              <a:solidFill>
                <a:schemeClr val="bg1"/>
              </a:solidFill>
            </a:endParaRPr>
          </a:p>
        </p:txBody>
      </p:sp>
      <p:sp>
        <p:nvSpPr>
          <p:cNvPr id="7" name="Slide Number Placeholder 6">
            <a:extLst>
              <a:ext uri="{FF2B5EF4-FFF2-40B4-BE49-F238E27FC236}">
                <a16:creationId xmlns:a16="http://schemas.microsoft.com/office/drawing/2014/main" id="{B971A2B2-4248-4B48-9330-C913C4E85ABA}"/>
              </a:ext>
            </a:extLst>
          </p:cNvPr>
          <p:cNvSpPr>
            <a:spLocks noGrp="1"/>
          </p:cNvSpPr>
          <p:nvPr>
            <p:ph type="sldNum" sz="quarter" idx="11"/>
          </p:nvPr>
        </p:nvSpPr>
        <p:spPr/>
        <p:txBody>
          <a:bodyPr/>
          <a:lstStyle>
            <a:lvl1pPr>
              <a:defRPr/>
            </a:lvl1pPr>
          </a:lstStyle>
          <a:p>
            <a:pPr>
              <a:defRPr/>
            </a:pPr>
            <a:r>
              <a:rPr lang="en-US" altLang="en-US"/>
              <a:t>  </a:t>
            </a:r>
            <a:fld id="{CA1A3B76-6FA3-4BE6-BC0D-F62F04CAA4E2}" type="slidenum">
              <a:rPr lang="en-US" altLang="en-US" sz="1400" smtClean="0"/>
              <a:pPr>
                <a:defRPr/>
              </a:pPr>
              <a:t>‹#›</a:t>
            </a:fld>
            <a:endParaRPr lang="en-US" altLang="en-US" sz="1400"/>
          </a:p>
        </p:txBody>
      </p:sp>
      <p:sp>
        <p:nvSpPr>
          <p:cNvPr id="8" name="Date Placeholder 7">
            <a:extLst>
              <a:ext uri="{FF2B5EF4-FFF2-40B4-BE49-F238E27FC236}">
                <a16:creationId xmlns:a16="http://schemas.microsoft.com/office/drawing/2014/main" id="{3085F463-6EB3-4F2E-87A1-479C4F674098}"/>
              </a:ext>
            </a:extLst>
          </p:cNvPr>
          <p:cNvSpPr>
            <a:spLocks noGrp="1"/>
          </p:cNvSpPr>
          <p:nvPr>
            <p:ph type="dt" sz="half" idx="12"/>
          </p:nvPr>
        </p:nvSpPr>
        <p:spPr/>
        <p:txBody>
          <a:bodyPr/>
          <a:lstStyle>
            <a:lvl1pPr>
              <a:defRPr/>
            </a:lvl1pPr>
          </a:lstStyle>
          <a:p>
            <a:pPr>
              <a:defRPr/>
            </a:pPr>
            <a:r>
              <a:rPr lang="en-US" altLang="en-US"/>
              <a:t>W. Udo Schröder 2023</a:t>
            </a:r>
          </a:p>
        </p:txBody>
      </p:sp>
    </p:spTree>
    <p:extLst>
      <p:ext uri="{BB962C8B-B14F-4D97-AF65-F5344CB8AC3E}">
        <p14:creationId xmlns:p14="http://schemas.microsoft.com/office/powerpoint/2010/main" val="29881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2D13-381D-48D4-80C9-38B4760EFF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90B49F-C702-4BC2-BA7C-09E6E1F813A8}"/>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F82F0193-3091-4200-9FFB-51D47B4F1094}"/>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4A77843F-506A-4092-AC4B-621DA291A337}"/>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49833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493417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954927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525345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02969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216685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248710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937037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128883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98118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76464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7217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174763"/>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t>W. Udo Schröder 2023</a:t>
            </a:r>
            <a:endParaRPr lang="en-US" dirty="0"/>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t>  </a:t>
            </a:r>
            <a:fld id="{64CF7764-8AB0-4D01-997E-7A457A0C756F}" type="slidenum">
              <a:rPr lang="en-US" smtClean="0">
                <a:solidFill>
                  <a:schemeClr val="bg1">
                    <a:lumMod val="75000"/>
                  </a:schemeClr>
                </a:solidFill>
              </a:rPr>
              <a:pPr/>
              <a:t>‹#›</a:t>
            </a:fld>
            <a:endParaRPr lang="en-US" dirty="0">
              <a:solidFill>
                <a:schemeClr val="bg1">
                  <a:lumMod val="75000"/>
                </a:scheme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85000"/>
                  </a:schemeClr>
                </a:solidFill>
                <a:latin typeface="+mn-lt"/>
              </a:defRPr>
            </a:lvl1pPr>
          </a:lstStyle>
          <a:p>
            <a:r>
              <a:rPr lang="en-US">
                <a:solidFill>
                  <a:srgbClr val="FFFFFF">
                    <a:lumMod val="85000"/>
                  </a:srgbClr>
                </a:solidFill>
              </a:rPr>
              <a:t>W. Udo Schröder 2023</a:t>
            </a:r>
            <a:endParaRPr lang="en-US" dirty="0">
              <a:solidFill>
                <a:srgbClr val="FFFFFF">
                  <a:lumMod val="8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a:solidFill>
                  <a:srgbClr val="FFFFFF">
                    <a:lumMod val="85000"/>
                  </a:srgbClr>
                </a:solidFill>
              </a:rPr>
              <a:t>Compl MP TD</a:t>
            </a:r>
            <a:endParaRPr lang="en-US" dirty="0">
              <a:solidFill>
                <a:srgbClr val="FFFFFF">
                  <a:lumMod val="8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dirty="0">
                <a:solidFill>
                  <a:srgbClr val="FFFFFF">
                    <a:lumMod val="85000"/>
                  </a:srgbClr>
                </a:solidFill>
              </a:rPr>
              <a:t>  </a:t>
            </a:r>
            <a:fld id="{64CF7764-8AB0-4D01-997E-7A457A0C756F}" type="slidenum">
              <a:rPr lang="en-US" smtClean="0">
                <a:solidFill>
                  <a:srgbClr val="FFFFFF">
                    <a:lumMod val="85000"/>
                  </a:srgbClr>
                </a:solidFill>
              </a:rPr>
              <a:pPr/>
              <a:t>‹#›</a:t>
            </a:fld>
            <a:endParaRPr lang="en-US" dirty="0">
              <a:solidFill>
                <a:srgbClr val="FFFFFF">
                  <a:lumMod val="8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2170058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solidFill>
                  <a:srgbClr val="FFFFFF">
                    <a:lumMod val="75000"/>
                  </a:srgbClr>
                </a:solidFill>
              </a:rPr>
              <a:t>W. Udo Schröder 2023</a:t>
            </a:r>
            <a:endParaRPr lang="en-US" dirty="0">
              <a:solidFill>
                <a:srgbClr val="FFFFFF">
                  <a:lumMod val="7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solidFill>
                  <a:srgbClr val="FFFFFF">
                    <a:lumMod val="75000"/>
                  </a:srgbClr>
                </a:solidFill>
              </a:rPr>
              <a:t>Compl MP TD</a:t>
            </a:r>
            <a:endParaRPr lang="en-US" dirty="0">
              <a:solidFill>
                <a:srgbClr val="FFFFFF">
                  <a:lumMod val="7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solidFill>
                  <a:srgbClr val="000000"/>
                </a:solidFill>
              </a:rPr>
              <a:t>  </a:t>
            </a:r>
            <a:fld id="{64CF7764-8AB0-4D01-997E-7A457A0C756F}" type="slidenum">
              <a:rPr lang="en-US" smtClean="0">
                <a:solidFill>
                  <a:srgbClr val="FFFFFF">
                    <a:lumMod val="75000"/>
                  </a:srgbClr>
                </a:solidFill>
              </a:rPr>
              <a:pPr/>
              <a:t>‹#›</a:t>
            </a:fld>
            <a:endParaRPr lang="en-US" dirty="0">
              <a:solidFill>
                <a:srgbClr val="FFFFFF">
                  <a:lumMod val="7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17987758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C0C0C0"/>
                </a:solidFill>
                <a:latin typeface="+mn-lt"/>
              </a:defRPr>
            </a:lvl1pPr>
          </a:lstStyle>
          <a:p>
            <a:r>
              <a:rPr lang="en-US"/>
              <a:t>W. Udo Schröder 2023</a:t>
            </a: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C0C0C0"/>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a:t>  </a:t>
            </a:r>
            <a:fld id="{64CF7764-8AB0-4D01-997E-7A457A0C756F}" type="slidenum">
              <a:rPr lang="en-US">
                <a:solidFill>
                  <a:srgbClr val="C0C0C0"/>
                </a:solidFill>
              </a:rPr>
              <a:pPr/>
              <a:t>‹#›</a:t>
            </a:fld>
            <a:endParaRPr lang="en-US">
              <a:solidFill>
                <a:srgbClr val="C0C0C0"/>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50650071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46D4C-6002-4235-85BF-8F494852B502}"/>
              </a:ext>
            </a:extLst>
          </p:cNvPr>
          <p:cNvSpPr>
            <a:spLocks noGrp="1"/>
          </p:cNvSpPr>
          <p:nvPr>
            <p:ph type="title"/>
          </p:nvPr>
        </p:nvSpPr>
        <p:spPr>
          <a:xfrm>
            <a:off x="628650" y="220634"/>
            <a:ext cx="7886700" cy="6231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B6C21B-EB6B-45F3-81CE-5C8B1DAF15CC}"/>
              </a:ext>
            </a:extLst>
          </p:cNvPr>
          <p:cNvSpPr>
            <a:spLocks noGrp="1"/>
          </p:cNvSpPr>
          <p:nvPr>
            <p:ph type="body" idx="1"/>
          </p:nvPr>
        </p:nvSpPr>
        <p:spPr>
          <a:xfrm>
            <a:off x="628650" y="1190291"/>
            <a:ext cx="7886700" cy="49454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6EE6B5C-77E8-4101-B705-B2F57DA6708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 Udo Schröder 2023</a:t>
            </a:r>
            <a:endParaRPr lang="en-US" dirty="0"/>
          </a:p>
        </p:txBody>
      </p:sp>
      <p:sp>
        <p:nvSpPr>
          <p:cNvPr id="5" name="Footer Placeholder 4">
            <a:extLst>
              <a:ext uri="{FF2B5EF4-FFF2-40B4-BE49-F238E27FC236}">
                <a16:creationId xmlns:a16="http://schemas.microsoft.com/office/drawing/2014/main" id="{5A1FDAF0-C1E5-44EE-A5D5-AA657016914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Compl MP TD</a:t>
            </a:r>
          </a:p>
        </p:txBody>
      </p:sp>
      <p:sp>
        <p:nvSpPr>
          <p:cNvPr id="6" name="Slide Number Placeholder 5">
            <a:extLst>
              <a:ext uri="{FF2B5EF4-FFF2-40B4-BE49-F238E27FC236}">
                <a16:creationId xmlns:a16="http://schemas.microsoft.com/office/drawing/2014/main" id="{845042B6-4822-484C-B58F-8955480B03A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0F5F2-86BA-4EF6-B970-C8B39D65498B}" type="slidenum">
              <a:rPr lang="en-US" smtClean="0"/>
              <a:t>‹#›</a:t>
            </a:fld>
            <a:endParaRPr lang="en-US"/>
          </a:p>
        </p:txBody>
      </p:sp>
      <p:cxnSp>
        <p:nvCxnSpPr>
          <p:cNvPr id="8" name="Straight Connector 7">
            <a:extLst>
              <a:ext uri="{FF2B5EF4-FFF2-40B4-BE49-F238E27FC236}">
                <a16:creationId xmlns:a16="http://schemas.microsoft.com/office/drawing/2014/main" id="{C851BB11-EF02-4ED2-B211-25CC20216D92}"/>
              </a:ext>
            </a:extLst>
          </p:cNvPr>
          <p:cNvCxnSpPr/>
          <p:nvPr userDrawn="1"/>
        </p:nvCxnSpPr>
        <p:spPr>
          <a:xfrm>
            <a:off x="628650" y="767870"/>
            <a:ext cx="7886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1C7042-64EA-4BF1-9A2E-281B8A988090}"/>
              </a:ext>
            </a:extLst>
          </p:cNvPr>
          <p:cNvCxnSpPr/>
          <p:nvPr userDrawn="1"/>
        </p:nvCxnSpPr>
        <p:spPr>
          <a:xfrm>
            <a:off x="628650" y="834130"/>
            <a:ext cx="78867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12855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hf hdr="0"/>
  <p:txStyles>
    <p:titleStyle>
      <a:lvl1pPr algn="ctr" defTabSz="9144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85000"/>
                  </a:schemeClr>
                </a:solidFill>
                <a:latin typeface="+mn-lt"/>
              </a:defRPr>
            </a:lvl1pPr>
          </a:lstStyle>
          <a:p>
            <a:r>
              <a:rPr lang="en-US"/>
              <a:t>W. Udo Schröder 2023</a:t>
            </a:r>
            <a:endParaRPr lang="en-US" dirty="0"/>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dirty="0"/>
              <a:t>  </a:t>
            </a:r>
            <a:fld id="{64CF7764-8AB0-4D01-997E-7A457A0C756F}" type="slidenum">
              <a:rPr lang="en-US" smtClean="0"/>
              <a:pPr/>
              <a:t>‹#›</a:t>
            </a:fld>
            <a:endParaRPr lang="en-US" dirty="0"/>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114265337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wmf"/><Relationship Id="rId3" Type="http://schemas.microsoft.com/office/2007/relationships/media" Target="../media/media3.mp4"/><Relationship Id="rId7" Type="http://schemas.openxmlformats.org/officeDocument/2006/relationships/oleObject" Target="../embeddings/oleObject37.bin"/><Relationship Id="rId12"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11" Type="http://schemas.openxmlformats.org/officeDocument/2006/relationships/image" Target="../media/image34.png"/><Relationship Id="rId5" Type="http://schemas.openxmlformats.org/officeDocument/2006/relationships/slideLayout" Target="../slideLayouts/slideLayout1.xml"/><Relationship Id="rId10" Type="http://schemas.openxmlformats.org/officeDocument/2006/relationships/image" Target="../media/image33.wmf"/><Relationship Id="rId4" Type="http://schemas.openxmlformats.org/officeDocument/2006/relationships/video" Target="../media/media3.mp4"/><Relationship Id="rId9" Type="http://schemas.openxmlformats.org/officeDocument/2006/relationships/oleObject" Target="../embeddings/oleObject38.bin"/></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wmf"/><Relationship Id="rId5" Type="http://schemas.openxmlformats.org/officeDocument/2006/relationships/oleObject" Target="../embeddings/oleObject40.bin"/><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wmf"/><Relationship Id="rId5" Type="http://schemas.openxmlformats.org/officeDocument/2006/relationships/oleObject" Target="../embeddings/oleObject41.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w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oleObject" Target="../embeddings/oleObject41.bin"/><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slideLayout" Target="../slideLayouts/slideLayout7.xml"/><Relationship Id="rId7" Type="http://schemas.openxmlformats.org/officeDocument/2006/relationships/image" Target="../media/image46.wm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oleObject" Target="../embeddings/oleObject42.bin"/><Relationship Id="rId5" Type="http://schemas.openxmlformats.org/officeDocument/2006/relationships/hyperlink" Target="../assets/VIDEOS/Lattice_Rnd_EquHor0.5.avi" TargetMode="External"/><Relationship Id="rId10"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wmf"/><Relationship Id="rId3" Type="http://schemas.openxmlformats.org/officeDocument/2006/relationships/oleObject" Target="../embeddings/oleObject44.bin"/><Relationship Id="rId7" Type="http://schemas.openxmlformats.org/officeDocument/2006/relationships/image" Target="../media/image52.wmf"/><Relationship Id="rId12" Type="http://schemas.openxmlformats.org/officeDocument/2006/relationships/oleObject" Target="../embeddings/oleObject47.bin"/><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oleObject" Target="../embeddings/oleObject45.bin"/><Relationship Id="rId11" Type="http://schemas.openxmlformats.org/officeDocument/2006/relationships/image" Target="../media/image55.wmf"/><Relationship Id="rId5" Type="http://schemas.openxmlformats.org/officeDocument/2006/relationships/image" Target="../media/image51.png"/><Relationship Id="rId15" Type="http://schemas.openxmlformats.org/officeDocument/2006/relationships/image" Target="../media/image57.wmf"/><Relationship Id="rId10" Type="http://schemas.openxmlformats.org/officeDocument/2006/relationships/oleObject" Target="../embeddings/oleObject46.bin"/><Relationship Id="rId4" Type="http://schemas.openxmlformats.org/officeDocument/2006/relationships/image" Target="../media/image50.wmf"/><Relationship Id="rId9" Type="http://schemas.openxmlformats.org/officeDocument/2006/relationships/image" Target="../media/image54.png"/><Relationship Id="rId14" Type="http://schemas.openxmlformats.org/officeDocument/2006/relationships/oleObject" Target="../embeddings/oleObject48.bin"/></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4.wmf"/><Relationship Id="rId3" Type="http://schemas.openxmlformats.org/officeDocument/2006/relationships/image" Target="../media/image58.emf"/><Relationship Id="rId7" Type="http://schemas.openxmlformats.org/officeDocument/2006/relationships/oleObject" Target="../embeddings/oleObject50.bin"/><Relationship Id="rId12" Type="http://schemas.openxmlformats.org/officeDocument/2006/relationships/oleObject" Target="../embeddings/oleObject52.bin"/><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60.emf"/><Relationship Id="rId11" Type="http://schemas.openxmlformats.org/officeDocument/2006/relationships/image" Target="../media/image63.wmf"/><Relationship Id="rId5" Type="http://schemas.openxmlformats.org/officeDocument/2006/relationships/image" Target="../media/image59.wmf"/><Relationship Id="rId10" Type="http://schemas.openxmlformats.org/officeDocument/2006/relationships/oleObject" Target="../embeddings/oleObject51.bin"/><Relationship Id="rId4" Type="http://schemas.openxmlformats.org/officeDocument/2006/relationships/oleObject" Target="../embeddings/oleObject49.bin"/><Relationship Id="rId9"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53.bin"/><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2.wmf"/><Relationship Id="rId5" Type="http://schemas.openxmlformats.org/officeDocument/2006/relationships/oleObject" Target="../embeddings/oleObject54.bin"/><Relationship Id="rId4" Type="http://schemas.openxmlformats.org/officeDocument/2006/relationships/image" Target="../media/image71.wmf"/></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6.wmf"/><Relationship Id="rId5" Type="http://schemas.openxmlformats.org/officeDocument/2006/relationships/oleObject" Target="../embeddings/oleObject56.bin"/><Relationship Id="rId4" Type="http://schemas.openxmlformats.org/officeDocument/2006/relationships/image" Target="../media/image75.wmf"/></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wmf"/><Relationship Id="rId3" Type="http://schemas.openxmlformats.org/officeDocument/2006/relationships/oleObject" Target="../embeddings/oleObject2.bin"/><Relationship Id="rId7" Type="http://schemas.openxmlformats.org/officeDocument/2006/relationships/image" Target="../media/image4.jpeg"/><Relationship Id="rId12" Type="http://schemas.openxmlformats.org/officeDocument/2006/relationships/oleObject" Target="../embeddings/oleObject6.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wmf"/><Relationship Id="rId11" Type="http://schemas.openxmlformats.org/officeDocument/2006/relationships/image" Target="../media/image6.emf"/><Relationship Id="rId5" Type="http://schemas.openxmlformats.org/officeDocument/2006/relationships/oleObject" Target="../embeddings/oleObject3.bin"/><Relationship Id="rId15" Type="http://schemas.openxmlformats.org/officeDocument/2006/relationships/image" Target="../media/image8.wmf"/><Relationship Id="rId10" Type="http://schemas.openxmlformats.org/officeDocument/2006/relationships/oleObject" Target="../embeddings/oleObject5.bin"/><Relationship Id="rId4" Type="http://schemas.openxmlformats.org/officeDocument/2006/relationships/image" Target="../media/image2.wmf"/><Relationship Id="rId9" Type="http://schemas.openxmlformats.org/officeDocument/2006/relationships/image" Target="../media/image5.wmf"/><Relationship Id="rId1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8" Type="http://schemas.openxmlformats.org/officeDocument/2006/relationships/hyperlink" Target="../assets/VIDEOS/Lattice_Scattering.avi" TargetMode="External"/><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wmf"/><Relationship Id="rId5" Type="http://schemas.openxmlformats.org/officeDocument/2006/relationships/oleObject" Target="../embeddings/oleObject8.bin"/><Relationship Id="rId10" Type="http://schemas.openxmlformats.org/officeDocument/2006/relationships/image" Target="../media/image11.wmf"/><Relationship Id="rId4" Type="http://schemas.openxmlformats.org/officeDocument/2006/relationships/notesSlide" Target="../notesSlides/notesSlide4.xml"/><Relationship Id="rId9"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5.bin"/><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16.wmf"/><Relationship Id="rId2" Type="http://schemas.openxmlformats.org/officeDocument/2006/relationships/notesSlide" Target="../notesSlides/notesSlide5.xml"/><Relationship Id="rId16"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13.bin"/><Relationship Id="rId14"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22.bin"/><Relationship Id="rId18" Type="http://schemas.openxmlformats.org/officeDocument/2006/relationships/image" Target="../media/image13.e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19.wmf"/><Relationship Id="rId17" Type="http://schemas.openxmlformats.org/officeDocument/2006/relationships/oleObject" Target="../embeddings/oleObject24.bin"/><Relationship Id="rId2" Type="http://schemas.openxmlformats.org/officeDocument/2006/relationships/notesSlide" Target="../notesSlides/notesSlide6.xml"/><Relationship Id="rId16" Type="http://schemas.openxmlformats.org/officeDocument/2006/relationships/image" Target="../media/image12.wmf"/><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18.wmf"/><Relationship Id="rId4" Type="http://schemas.openxmlformats.org/officeDocument/2006/relationships/image" Target="../media/image14.wmf"/><Relationship Id="rId9" Type="http://schemas.openxmlformats.org/officeDocument/2006/relationships/oleObject" Target="../embeddings/oleObject20.bin"/><Relationship Id="rId14"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30.bin"/><Relationship Id="rId18" Type="http://schemas.openxmlformats.org/officeDocument/2006/relationships/image" Target="../media/image24.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23.wmf"/><Relationship Id="rId17" Type="http://schemas.openxmlformats.org/officeDocument/2006/relationships/oleObject" Target="../embeddings/oleObject32.bin"/><Relationship Id="rId2" Type="http://schemas.openxmlformats.org/officeDocument/2006/relationships/notesSlide" Target="../notesSlides/notesSlide7.xml"/><Relationship Id="rId16"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22.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17.wmf"/><Relationship Id="rId4" Type="http://schemas.openxmlformats.org/officeDocument/2006/relationships/image" Target="../media/image21.wmf"/><Relationship Id="rId9" Type="http://schemas.openxmlformats.org/officeDocument/2006/relationships/oleObject" Target="../embeddings/oleObject28.bin"/><Relationship Id="rId14"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29.wmf"/><Relationship Id="rId3" Type="http://schemas.openxmlformats.org/officeDocument/2006/relationships/slideLayout" Target="../slideLayouts/slideLayout1.xml"/><Relationship Id="rId7" Type="http://schemas.openxmlformats.org/officeDocument/2006/relationships/oleObject" Target="../embeddings/oleObject33.bin"/><Relationship Id="rId12" Type="http://schemas.openxmlformats.org/officeDocument/2006/relationships/oleObject" Target="../embeddings/oleObject35.bin"/><Relationship Id="rId2" Type="http://schemas.openxmlformats.org/officeDocument/2006/relationships/video" Target="file:///F:\GSDB\My%20Webs\Energy_STS\assets\VIDEOS\Rnd_Energies.avi" TargetMode="External"/><Relationship Id="rId1" Type="http://schemas.microsoft.com/office/2007/relationships/media" Target="file:///F:\GSDB\My%20Webs\Energy_STS\assets\VIDEOS\Rnd_Energies.avi" TargetMode="External"/><Relationship Id="rId6" Type="http://schemas.openxmlformats.org/officeDocument/2006/relationships/hyperlink" Target="../assets/VIDEOS/Rnd_Energies.avi" TargetMode="External"/><Relationship Id="rId11" Type="http://schemas.openxmlformats.org/officeDocument/2006/relationships/image" Target="../media/image28.wmf"/><Relationship Id="rId5" Type="http://schemas.openxmlformats.org/officeDocument/2006/relationships/image" Target="../media/image25.png"/><Relationship Id="rId10" Type="http://schemas.openxmlformats.org/officeDocument/2006/relationships/oleObject" Target="../embeddings/oleObject34.bin"/><Relationship Id="rId4" Type="http://schemas.openxmlformats.org/officeDocument/2006/relationships/notesSlide" Target="../notesSlides/notesSlide8.xml"/><Relationship Id="rId9" Type="http://schemas.openxmlformats.org/officeDocument/2006/relationships/image" Target="../media/image27.gif"/></Relationships>
</file>

<file path=ppt/slides/_rels/slide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1.xml"/><Relationship Id="rId7" Type="http://schemas.openxmlformats.org/officeDocument/2006/relationships/oleObject" Target="../embeddings/oleObject36.bin"/><Relationship Id="rId2" Type="http://schemas.openxmlformats.org/officeDocument/2006/relationships/video" Target="file:///F:\GSDB\My%20Webs\Energy_STS\assets\VIDEOS\Rnd_Positions.avi" TargetMode="External"/><Relationship Id="rId1" Type="http://schemas.microsoft.com/office/2007/relationships/media" Target="file:///F:\GSDB\My%20Webs\Energy_STS\assets\VIDEOS\Rnd_Positions.avi" TargetMode="External"/><Relationship Id="rId6" Type="http://schemas.openxmlformats.org/officeDocument/2006/relationships/hyperlink" Target="../assets/videos/Rnd_Positions.avi" TargetMode="External"/><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E09F9-4D9C-49FA-9CD1-8ABA52C8C5F2}"/>
              </a:ext>
            </a:extLst>
          </p:cNvPr>
          <p:cNvSpPr>
            <a:spLocks noGrp="1"/>
          </p:cNvSpPr>
          <p:nvPr>
            <p:ph type="ctrTitle"/>
          </p:nvPr>
        </p:nvSpPr>
        <p:spPr>
          <a:xfrm>
            <a:off x="685800" y="278705"/>
            <a:ext cx="7772400" cy="596366"/>
          </a:xfrm>
        </p:spPr>
        <p:txBody>
          <a:bodyPr>
            <a:normAutofit/>
          </a:bodyPr>
          <a:lstStyle/>
          <a:p>
            <a:r>
              <a:rPr lang="en-US" sz="2400" dirty="0">
                <a:latin typeface="Arial" panose="020B0604020202020204" pitchFamily="34" charset="0"/>
                <a:cs typeface="Arial" panose="020B0604020202020204" pitchFamily="34" charset="0"/>
              </a:rPr>
              <a:t>Agenda: Complex Processes in Nature and Laboratory</a:t>
            </a:r>
          </a:p>
        </p:txBody>
      </p:sp>
      <p:sp>
        <p:nvSpPr>
          <p:cNvPr id="9" name="TextBox 8">
            <a:extLst>
              <a:ext uri="{FF2B5EF4-FFF2-40B4-BE49-F238E27FC236}">
                <a16:creationId xmlns:a16="http://schemas.microsoft.com/office/drawing/2014/main" id="{99F390BF-CFBF-4078-8C96-AC8EF2263DBE}"/>
              </a:ext>
            </a:extLst>
          </p:cNvPr>
          <p:cNvSpPr txBox="1"/>
          <p:nvPr/>
        </p:nvSpPr>
        <p:spPr>
          <a:xfrm>
            <a:off x="685800" y="1166842"/>
            <a:ext cx="610207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Order and Chaos, determinism and unpredictability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Non-linear dynamics in nature and their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Examples (climate, planetary motion),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mathematical model (logistic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Stability criteria, stationary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Complex kinetics in coupled chemical reactions </a:t>
            </a:r>
            <a:b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	Self-organization in coupled chemical reactions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Application: Self-replication in autocatalytic reactions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Cellular automata and fractal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Thermodynamic states and their transformations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Collective and chaotic multi-particle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Equilibration of transferred energy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Flow of heat and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a:rPr>
              <a:t>	Laws of thermodynamics, ensembles</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5E1A2AC-2805-FDFB-B510-BE70DFB8B4BA}"/>
              </a:ext>
            </a:extLst>
          </p:cNvPr>
          <p:cNvSpPr txBox="1"/>
          <p:nvPr/>
        </p:nvSpPr>
        <p:spPr>
          <a:xfrm>
            <a:off x="6516130" y="1222310"/>
            <a:ext cx="2077218" cy="3600986"/>
          </a:xfrm>
          <a:prstGeom prst="rect">
            <a:avLst/>
          </a:prstGeom>
          <a:noFill/>
          <a:ln>
            <a:solidFill>
              <a:schemeClr val="accent1"/>
            </a:solidFill>
          </a:ln>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Reading Assignments</a:t>
            </a:r>
            <a:br>
              <a:rPr lang="en-US" sz="1600" b="1" dirty="0">
                <a:solidFill>
                  <a:srgbClr val="0000FF"/>
                </a:solidFill>
                <a:latin typeface="Arial" panose="020B0604020202020204" pitchFamily="34" charset="0"/>
                <a:cs typeface="Arial" panose="020B0604020202020204" pitchFamily="34" charset="0"/>
              </a:rPr>
            </a:b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Weeks 3 &amp;4</a:t>
            </a:r>
          </a:p>
          <a:p>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LN II.6, III.1:</a:t>
            </a:r>
            <a:r>
              <a:rPr lang="en-US" sz="1600" dirty="0">
                <a:latin typeface="Arial" panose="020B0604020202020204" pitchFamily="34" charset="0"/>
                <a:cs typeface="Arial" panose="020B0604020202020204" pitchFamily="34" charset="0"/>
              </a:rPr>
              <a:t> </a:t>
            </a:r>
          </a:p>
          <a:p>
            <a:b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Kondepudi</a:t>
            </a:r>
            <a:r>
              <a:rPr lang="en-US" sz="1600" dirty="0">
                <a:latin typeface="Arial" panose="020B0604020202020204" pitchFamily="34" charset="0"/>
                <a:cs typeface="Arial" panose="020B0604020202020204" pitchFamily="34" charset="0"/>
              </a:rPr>
              <a:t> Ch. 9.6 </a:t>
            </a:r>
          </a:p>
          <a:p>
            <a:r>
              <a:rPr lang="en-US" sz="1600" dirty="0">
                <a:latin typeface="Arial" panose="020B0604020202020204" pitchFamily="34" charset="0"/>
                <a:cs typeface="Arial" panose="020B0604020202020204" pitchFamily="34" charset="0"/>
              </a:rPr>
              <a:t>Additional Material</a:t>
            </a:r>
          </a:p>
          <a:p>
            <a:br>
              <a:rPr lang="en-US" sz="1600" dirty="0">
                <a:solidFill>
                  <a:schemeClr val="accent6">
                    <a:lumMod val="75000"/>
                  </a:schemeClr>
                </a:solidFill>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McQuarrie &amp; Simon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Ch. 3.1 -3.4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Math Chapters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MC B, C, D, </a:t>
            </a:r>
          </a:p>
          <a:p>
            <a:endParaRPr lang="en-US" dirty="0"/>
          </a:p>
        </p:txBody>
      </p:sp>
    </p:spTree>
    <p:extLst>
      <p:ext uri="{BB962C8B-B14F-4D97-AF65-F5344CB8AC3E}">
        <p14:creationId xmlns:p14="http://schemas.microsoft.com/office/powerpoint/2010/main" val="262957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DA4B887-355D-42D8-B01A-E30C9601D96D}"/>
              </a:ext>
            </a:extLst>
          </p:cNvPr>
          <p:cNvSpPr/>
          <p:nvPr/>
        </p:nvSpPr>
        <p:spPr>
          <a:xfrm>
            <a:off x="3077029" y="2096706"/>
            <a:ext cx="5478695" cy="32848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72E7EC8-5027-4422-A1F4-22810954A132}"/>
              </a:ext>
            </a:extLst>
          </p:cNvPr>
          <p:cNvSpPr txBox="1"/>
          <p:nvPr/>
        </p:nvSpPr>
        <p:spPr>
          <a:xfrm>
            <a:off x="480596" y="2050742"/>
            <a:ext cx="8177012" cy="400110"/>
          </a:xfrm>
          <a:prstGeom prst="rect">
            <a:avLst/>
          </a:prstGeom>
          <a:noFill/>
        </p:spPr>
        <p:txBody>
          <a:bodyPr wrap="square" rtlCol="0">
            <a:spAutoFit/>
          </a:bodyPr>
          <a:lstStyle/>
          <a:p>
            <a:r>
              <a:rPr lang="en-US" dirty="0"/>
              <a:t>Snapshot (</a:t>
            </a:r>
            <a:r>
              <a:rPr lang="en-US" i="1" dirty="0"/>
              <a:t>time</a:t>
            </a:r>
            <a:r>
              <a:rPr lang="en-US" dirty="0"/>
              <a:t>) = </a:t>
            </a:r>
            <a:r>
              <a:rPr lang="en-US" dirty="0">
                <a:solidFill>
                  <a:srgbClr val="0000FF"/>
                </a:solidFill>
                <a:effectLst>
                  <a:outerShdw blurRad="38100" dist="38100" dir="2700000" algn="tl">
                    <a:srgbClr val="000000">
                      <a:alpha val="43137"/>
                    </a:srgbClr>
                  </a:outerShdw>
                </a:effectLst>
              </a:rPr>
              <a:t>microscopic state of multi-particle system</a:t>
            </a:r>
          </a:p>
        </p:txBody>
      </p:sp>
      <p:sp>
        <p:nvSpPr>
          <p:cNvPr id="32" name="Rectangle 31">
            <a:extLst>
              <a:ext uri="{FF2B5EF4-FFF2-40B4-BE49-F238E27FC236}">
                <a16:creationId xmlns:a16="http://schemas.microsoft.com/office/drawing/2014/main" id="{6BB134B0-953A-47F0-ACB1-9CD8EA1DA980}"/>
              </a:ext>
            </a:extLst>
          </p:cNvPr>
          <p:cNvSpPr/>
          <p:nvPr/>
        </p:nvSpPr>
        <p:spPr>
          <a:xfrm>
            <a:off x="6027939" y="5760450"/>
            <a:ext cx="2173673" cy="49530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Microscopic Particle Phase Space</a:t>
            </a:r>
          </a:p>
        </p:txBody>
      </p:sp>
      <p:sp>
        <p:nvSpPr>
          <p:cNvPr id="24" name="Subtitle 2">
            <a:extLst>
              <a:ext uri="{FF2B5EF4-FFF2-40B4-BE49-F238E27FC236}">
                <a16:creationId xmlns:a16="http://schemas.microsoft.com/office/drawing/2014/main" id="{EDDD2624-2B60-4105-B397-6E40A6EB609E}"/>
              </a:ext>
            </a:extLst>
          </p:cNvPr>
          <p:cNvSpPr txBox="1">
            <a:spLocks/>
          </p:cNvSpPr>
          <p:nvPr/>
        </p:nvSpPr>
        <p:spPr>
          <a:xfrm>
            <a:off x="389163" y="855692"/>
            <a:ext cx="8268445" cy="10548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Energy transfer to gas of independent particles in containment. </a:t>
            </a:r>
            <a:br>
              <a:rPr lang="en-US" sz="1600" dirty="0"/>
            </a:br>
            <a:r>
              <a:rPr lang="en-US" sz="1600" dirty="0"/>
              <a:t>By scattering or by incoherent (short  wavelength) radiation </a:t>
            </a:r>
            <a:r>
              <a:rPr lang="en-US" sz="1600" dirty="0">
                <a:sym typeface="Wingdings" panose="05000000000000000000" pitchFamily="2" charset="2"/>
              </a:rPr>
              <a:t> chaotic motion of particles  in space  transferred energy is dissipated  not totally reversible </a:t>
            </a:r>
            <a:endParaRPr lang="en-US" sz="1600" dirty="0"/>
          </a:p>
        </p:txBody>
      </p:sp>
      <p:graphicFrame>
        <p:nvGraphicFramePr>
          <p:cNvPr id="26" name="Object 25">
            <a:extLst>
              <a:ext uri="{FF2B5EF4-FFF2-40B4-BE49-F238E27FC236}">
                <a16:creationId xmlns:a16="http://schemas.microsoft.com/office/drawing/2014/main" id="{0E410D69-643C-4EF4-8BEF-AE96463CBAA9}"/>
              </a:ext>
            </a:extLst>
          </p:cNvPr>
          <p:cNvGraphicFramePr>
            <a:graphicFrameLocks noChangeAspect="1"/>
          </p:cNvGraphicFramePr>
          <p:nvPr>
            <p:extLst>
              <p:ext uri="{D42A27DB-BD31-4B8C-83A1-F6EECF244321}">
                <p14:modId xmlns:p14="http://schemas.microsoft.com/office/powerpoint/2010/main" val="1336136159"/>
              </p:ext>
            </p:extLst>
          </p:nvPr>
        </p:nvGraphicFramePr>
        <p:xfrm>
          <a:off x="2996976" y="1628944"/>
          <a:ext cx="2819400" cy="342900"/>
        </p:xfrm>
        <a:graphic>
          <a:graphicData uri="http://schemas.openxmlformats.org/presentationml/2006/ole">
            <mc:AlternateContent xmlns:mc="http://schemas.openxmlformats.org/markup-compatibility/2006">
              <mc:Choice xmlns:v="urn:schemas-microsoft-com:vml" Requires="v">
                <p:oleObj name="Equation" r:id="rId7" imgW="2819160" imgH="342720" progId="Equation.DSMT4">
                  <p:embed/>
                </p:oleObj>
              </mc:Choice>
              <mc:Fallback>
                <p:oleObj name="Equation" r:id="rId7" imgW="2819160" imgH="342720" progId="Equation.DSMT4">
                  <p:embed/>
                  <p:pic>
                    <p:nvPicPr>
                      <p:cNvPr id="26" name="Object 25">
                        <a:extLst>
                          <a:ext uri="{FF2B5EF4-FFF2-40B4-BE49-F238E27FC236}">
                            <a16:creationId xmlns:a16="http://schemas.microsoft.com/office/drawing/2014/main" id="{0E410D69-643C-4EF4-8BEF-AE96463CBAA9}"/>
                          </a:ext>
                        </a:extLst>
                      </p:cNvPr>
                      <p:cNvPicPr/>
                      <p:nvPr/>
                    </p:nvPicPr>
                    <p:blipFill>
                      <a:blip r:embed="rId8"/>
                      <a:stretch>
                        <a:fillRect/>
                      </a:stretch>
                    </p:blipFill>
                    <p:spPr>
                      <a:xfrm>
                        <a:off x="2996976" y="1628944"/>
                        <a:ext cx="2819400" cy="342900"/>
                      </a:xfrm>
                      <a:prstGeom prst="rect">
                        <a:avLst/>
                      </a:prstGeom>
                      <a:solidFill>
                        <a:srgbClr val="FFFFCC"/>
                      </a:solidFill>
                    </p:spPr>
                  </p:pic>
                </p:oleObj>
              </mc:Fallback>
            </mc:AlternateContent>
          </a:graphicData>
        </a:graphic>
      </p:graphicFrame>
      <p:grpSp>
        <p:nvGrpSpPr>
          <p:cNvPr id="31" name="Group 30">
            <a:extLst>
              <a:ext uri="{FF2B5EF4-FFF2-40B4-BE49-F238E27FC236}">
                <a16:creationId xmlns:a16="http://schemas.microsoft.com/office/drawing/2014/main" id="{35B7A7F4-AD5A-4CF0-BE99-85E0FC430952}"/>
              </a:ext>
            </a:extLst>
          </p:cNvPr>
          <p:cNvGrpSpPr/>
          <p:nvPr/>
        </p:nvGrpSpPr>
        <p:grpSpPr>
          <a:xfrm>
            <a:off x="619770" y="5501958"/>
            <a:ext cx="8037838" cy="830004"/>
            <a:chOff x="628649" y="5411045"/>
            <a:chExt cx="8037838" cy="830004"/>
          </a:xfrm>
        </p:grpSpPr>
        <p:sp>
          <p:nvSpPr>
            <p:cNvPr id="25" name="Subtitle 2">
              <a:extLst>
                <a:ext uri="{FF2B5EF4-FFF2-40B4-BE49-F238E27FC236}">
                  <a16:creationId xmlns:a16="http://schemas.microsoft.com/office/drawing/2014/main" id="{B9E87603-7D47-4C6D-8477-F71D9E3046EA}"/>
                </a:ext>
              </a:extLst>
            </p:cNvPr>
            <p:cNvSpPr txBox="1">
              <a:spLocks/>
            </p:cNvSpPr>
            <p:nvPr/>
          </p:nvSpPr>
          <p:spPr>
            <a:xfrm>
              <a:off x="628649" y="5411045"/>
              <a:ext cx="8037838"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Chaotic motion in configuration space. Characteristic velocity and energy spectrum (Maxwell-Boltzmann). </a:t>
              </a:r>
              <a:br>
                <a:rPr lang="en-US" sz="1600" dirty="0"/>
              </a:br>
              <a:r>
                <a:rPr lang="en-US" sz="1600" dirty="0"/>
                <a:t>Massive (</a:t>
              </a:r>
              <a:r>
                <a:rPr lang="en-US" sz="1600" i="1" dirty="0"/>
                <a:t>m</a:t>
              </a:r>
              <a:r>
                <a:rPr lang="en-US" sz="1600" i="1" baseline="-25000" dirty="0"/>
                <a:t>i</a:t>
              </a:r>
              <a:r>
                <a:rPr lang="en-US" sz="1600" dirty="0"/>
                <a:t>) particles:  </a:t>
              </a:r>
            </a:p>
          </p:txBody>
        </p:sp>
        <p:graphicFrame>
          <p:nvGraphicFramePr>
            <p:cNvPr id="30" name="Object 29">
              <a:extLst>
                <a:ext uri="{FF2B5EF4-FFF2-40B4-BE49-F238E27FC236}">
                  <a16:creationId xmlns:a16="http://schemas.microsoft.com/office/drawing/2014/main" id="{3E6A0E92-0A80-4A92-8C96-CE8C00C20181}"/>
                </a:ext>
              </a:extLst>
            </p:cNvPr>
            <p:cNvGraphicFramePr>
              <a:graphicFrameLocks noChangeAspect="1"/>
            </p:cNvGraphicFramePr>
            <p:nvPr/>
          </p:nvGraphicFramePr>
          <p:xfrm>
            <a:off x="3149600" y="5861050"/>
            <a:ext cx="5016500" cy="330200"/>
          </p:xfrm>
          <a:graphic>
            <a:graphicData uri="http://schemas.openxmlformats.org/presentationml/2006/ole">
              <mc:AlternateContent xmlns:mc="http://schemas.openxmlformats.org/markup-compatibility/2006">
                <mc:Choice xmlns:v="urn:schemas-microsoft-com:vml" Requires="v">
                  <p:oleObj name="Equation" r:id="rId9" imgW="5016240" imgH="330120" progId="Equation.DSMT4">
                    <p:embed/>
                  </p:oleObj>
                </mc:Choice>
                <mc:Fallback>
                  <p:oleObj name="Equation" r:id="rId9" imgW="5016240" imgH="330120" progId="Equation.DSMT4">
                    <p:embed/>
                    <p:pic>
                      <p:nvPicPr>
                        <p:cNvPr id="30" name="Object 29">
                          <a:extLst>
                            <a:ext uri="{FF2B5EF4-FFF2-40B4-BE49-F238E27FC236}">
                              <a16:creationId xmlns:a16="http://schemas.microsoft.com/office/drawing/2014/main" id="{3E6A0E92-0A80-4A92-8C96-CE8C00C20181}"/>
                            </a:ext>
                          </a:extLst>
                        </p:cNvPr>
                        <p:cNvPicPr/>
                        <p:nvPr/>
                      </p:nvPicPr>
                      <p:blipFill>
                        <a:blip r:embed="rId10"/>
                        <a:stretch>
                          <a:fillRect/>
                        </a:stretch>
                      </p:blipFill>
                      <p:spPr>
                        <a:xfrm>
                          <a:off x="3149600" y="5861050"/>
                          <a:ext cx="5016500" cy="330200"/>
                        </a:xfrm>
                        <a:prstGeom prst="rect">
                          <a:avLst/>
                        </a:prstGeom>
                      </p:spPr>
                    </p:pic>
                  </p:oleObj>
                </mc:Fallback>
              </mc:AlternateContent>
            </a:graphicData>
          </a:graphic>
        </p:graphicFrame>
      </p:grpSp>
      <p:grpSp>
        <p:nvGrpSpPr>
          <p:cNvPr id="40" name="Group 39">
            <a:extLst>
              <a:ext uri="{FF2B5EF4-FFF2-40B4-BE49-F238E27FC236}">
                <a16:creationId xmlns:a16="http://schemas.microsoft.com/office/drawing/2014/main" id="{9A9C03B2-4565-4288-888D-FC10BCAA167D}"/>
              </a:ext>
            </a:extLst>
          </p:cNvPr>
          <p:cNvGrpSpPr/>
          <p:nvPr/>
        </p:nvGrpSpPr>
        <p:grpSpPr>
          <a:xfrm>
            <a:off x="777681" y="2408365"/>
            <a:ext cx="7835538" cy="2866472"/>
            <a:chOff x="830949" y="2257440"/>
            <a:chExt cx="7835538" cy="2866472"/>
          </a:xfrm>
        </p:grpSpPr>
        <p:grpSp>
          <p:nvGrpSpPr>
            <p:cNvPr id="22" name="Group 21">
              <a:extLst>
                <a:ext uri="{FF2B5EF4-FFF2-40B4-BE49-F238E27FC236}">
                  <a16:creationId xmlns:a16="http://schemas.microsoft.com/office/drawing/2014/main" id="{7F0761FF-A0E9-405A-8C16-5067D6522D49}"/>
                </a:ext>
              </a:extLst>
            </p:cNvPr>
            <p:cNvGrpSpPr/>
            <p:nvPr/>
          </p:nvGrpSpPr>
          <p:grpSpPr>
            <a:xfrm>
              <a:off x="830949" y="2459366"/>
              <a:ext cx="3654090" cy="2664546"/>
              <a:chOff x="4625859" y="1840196"/>
              <a:chExt cx="3654090" cy="2664546"/>
            </a:xfrm>
          </p:grpSpPr>
          <p:pic>
            <p:nvPicPr>
              <p:cNvPr id="20" name="Rnd_Positions">
                <a:hlinkClick r:id="" action="ppaction://media"/>
                <a:extLst>
                  <a:ext uri="{FF2B5EF4-FFF2-40B4-BE49-F238E27FC236}">
                    <a16:creationId xmlns:a16="http://schemas.microsoft.com/office/drawing/2014/main" id="{72A141B6-FEE0-41B2-A058-595D9C5583A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9259" t="6085" b="7113"/>
              <a:stretch/>
            </p:blipFill>
            <p:spPr>
              <a:xfrm>
                <a:off x="4933635" y="1840196"/>
                <a:ext cx="3346314" cy="2461039"/>
              </a:xfrm>
              <a:prstGeom prst="rect">
                <a:avLst/>
              </a:prstGeom>
            </p:spPr>
          </p:pic>
          <p:sp>
            <p:nvSpPr>
              <p:cNvPr id="27" name="TextBox 26">
                <a:extLst>
                  <a:ext uri="{FF2B5EF4-FFF2-40B4-BE49-F238E27FC236}">
                    <a16:creationId xmlns:a16="http://schemas.microsoft.com/office/drawing/2014/main" id="{EB84C213-A637-48DC-9321-1DF39C0002D7}"/>
                  </a:ext>
                </a:extLst>
              </p:cNvPr>
              <p:cNvSpPr txBox="1"/>
              <p:nvPr/>
            </p:nvSpPr>
            <p:spPr>
              <a:xfrm rot="16200000">
                <a:off x="3589346" y="2912220"/>
                <a:ext cx="2380803" cy="307777"/>
              </a:xfrm>
              <a:prstGeom prst="rect">
                <a:avLst/>
              </a:prstGeom>
              <a:noFill/>
            </p:spPr>
            <p:txBody>
              <a:bodyPr wrap="square" rtlCol="0">
                <a:spAutoFit/>
              </a:bodyPr>
              <a:lstStyle/>
              <a:p>
                <a:r>
                  <a:rPr lang="en-US" sz="1400" dirty="0"/>
                  <a:t>Particle Position </a:t>
                </a:r>
                <a:r>
                  <a:rPr lang="en-US" sz="1400" dirty="0" err="1"/>
                  <a:t>y</a:t>
                </a:r>
                <a:r>
                  <a:rPr lang="en-US" sz="1400" baseline="-25000" dirty="0" err="1"/>
                  <a:t>i</a:t>
                </a:r>
                <a:r>
                  <a:rPr lang="en-US" sz="1400" dirty="0"/>
                  <a:t> (a.u.)</a:t>
                </a:r>
              </a:p>
            </p:txBody>
          </p:sp>
          <p:sp>
            <p:nvSpPr>
              <p:cNvPr id="28" name="TextBox 27">
                <a:extLst>
                  <a:ext uri="{FF2B5EF4-FFF2-40B4-BE49-F238E27FC236}">
                    <a16:creationId xmlns:a16="http://schemas.microsoft.com/office/drawing/2014/main" id="{02C06083-3D55-4D31-B741-FC4FA42453B1}"/>
                  </a:ext>
                </a:extLst>
              </p:cNvPr>
              <p:cNvSpPr txBox="1"/>
              <p:nvPr/>
            </p:nvSpPr>
            <p:spPr>
              <a:xfrm>
                <a:off x="5316859" y="4196965"/>
                <a:ext cx="2796466" cy="307777"/>
              </a:xfrm>
              <a:prstGeom prst="rect">
                <a:avLst/>
              </a:prstGeom>
              <a:noFill/>
            </p:spPr>
            <p:txBody>
              <a:bodyPr wrap="square" rtlCol="0">
                <a:spAutoFit/>
              </a:bodyPr>
              <a:lstStyle/>
              <a:p>
                <a:r>
                  <a:rPr lang="en-US" sz="1400" dirty="0"/>
                  <a:t>Particle Position x</a:t>
                </a:r>
                <a:r>
                  <a:rPr lang="en-US" sz="1400" baseline="-25000" dirty="0"/>
                  <a:t>i</a:t>
                </a:r>
                <a:r>
                  <a:rPr lang="en-US" sz="1400" dirty="0"/>
                  <a:t> (a.u.)</a:t>
                </a:r>
              </a:p>
            </p:txBody>
          </p:sp>
        </p:grpSp>
        <p:grpSp>
          <p:nvGrpSpPr>
            <p:cNvPr id="23" name="Group 22">
              <a:extLst>
                <a:ext uri="{FF2B5EF4-FFF2-40B4-BE49-F238E27FC236}">
                  <a16:creationId xmlns:a16="http://schemas.microsoft.com/office/drawing/2014/main" id="{DFB11CFA-0E44-4488-B428-92F5972A189B}"/>
                </a:ext>
              </a:extLst>
            </p:cNvPr>
            <p:cNvGrpSpPr/>
            <p:nvPr/>
          </p:nvGrpSpPr>
          <p:grpSpPr>
            <a:xfrm>
              <a:off x="4982743" y="2257440"/>
              <a:ext cx="3683744" cy="2796466"/>
              <a:chOff x="632667" y="1840197"/>
              <a:chExt cx="3683744" cy="2796466"/>
            </a:xfrm>
          </p:grpSpPr>
          <p:pic>
            <p:nvPicPr>
              <p:cNvPr id="7" name="Rnd_Energies">
                <a:hlinkClick r:id="" action="ppaction://media"/>
                <a:extLst>
                  <a:ext uri="{FF2B5EF4-FFF2-40B4-BE49-F238E27FC236}">
                    <a16:creationId xmlns:a16="http://schemas.microsoft.com/office/drawing/2014/main" id="{09422B47-EFC9-497A-9436-0D86976081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2667" t="9746"/>
              <a:stretch/>
            </p:blipFill>
            <p:spPr>
              <a:xfrm>
                <a:off x="990600" y="1979718"/>
                <a:ext cx="3325811" cy="2461039"/>
              </a:xfrm>
              <a:prstGeom prst="rect">
                <a:avLst/>
              </a:prstGeom>
            </p:spPr>
          </p:pic>
          <p:sp>
            <p:nvSpPr>
              <p:cNvPr id="21" name="TextBox 20">
                <a:extLst>
                  <a:ext uri="{FF2B5EF4-FFF2-40B4-BE49-F238E27FC236}">
                    <a16:creationId xmlns:a16="http://schemas.microsoft.com/office/drawing/2014/main" id="{56AA0F65-DA6D-4CFF-A00F-816614B953E1}"/>
                  </a:ext>
                </a:extLst>
              </p:cNvPr>
              <p:cNvSpPr txBox="1"/>
              <p:nvPr/>
            </p:nvSpPr>
            <p:spPr>
              <a:xfrm rot="16200000">
                <a:off x="-611677" y="3084541"/>
                <a:ext cx="2796466" cy="307777"/>
              </a:xfrm>
              <a:prstGeom prst="rect">
                <a:avLst/>
              </a:prstGeom>
              <a:noFill/>
            </p:spPr>
            <p:txBody>
              <a:bodyPr wrap="square" rtlCol="0">
                <a:spAutoFit/>
              </a:bodyPr>
              <a:lstStyle/>
              <a:p>
                <a:r>
                  <a:rPr lang="en-US" sz="1400" dirty="0"/>
                  <a:t>Particle Kinetic </a:t>
                </a:r>
                <a:r>
                  <a:rPr lang="en-US" sz="1400" dirty="0" err="1"/>
                  <a:t>Energy</a:t>
                </a:r>
                <a:r>
                  <a:rPr lang="en-US" sz="1400" baseline="-25000" dirty="0" err="1"/>
                  <a:t>i</a:t>
                </a:r>
                <a:r>
                  <a:rPr lang="en-US" sz="1400" dirty="0"/>
                  <a:t> (a.u.)</a:t>
                </a:r>
              </a:p>
            </p:txBody>
          </p:sp>
          <p:sp>
            <p:nvSpPr>
              <p:cNvPr id="29" name="TextBox 28">
                <a:extLst>
                  <a:ext uri="{FF2B5EF4-FFF2-40B4-BE49-F238E27FC236}">
                    <a16:creationId xmlns:a16="http://schemas.microsoft.com/office/drawing/2014/main" id="{BC64A48D-4C3F-48DB-9008-8C55BB37660E}"/>
                  </a:ext>
                </a:extLst>
              </p:cNvPr>
              <p:cNvSpPr txBox="1"/>
              <p:nvPr/>
            </p:nvSpPr>
            <p:spPr>
              <a:xfrm>
                <a:off x="1945939" y="4328886"/>
                <a:ext cx="1844759" cy="307777"/>
              </a:xfrm>
              <a:prstGeom prst="rect">
                <a:avLst/>
              </a:prstGeom>
              <a:noFill/>
            </p:spPr>
            <p:txBody>
              <a:bodyPr wrap="square" rtlCol="0">
                <a:spAutoFit/>
              </a:bodyPr>
              <a:lstStyle/>
              <a:p>
                <a:r>
                  <a:rPr lang="en-US" sz="1400" dirty="0"/>
                  <a:t>Particle Number </a:t>
                </a:r>
                <a:r>
                  <a:rPr lang="en-US" sz="1400" i="1" dirty="0" err="1"/>
                  <a:t>i</a:t>
                </a:r>
                <a:endParaRPr lang="en-US" sz="1400" dirty="0"/>
              </a:p>
            </p:txBody>
          </p:sp>
        </p:grpSp>
        <p:grpSp>
          <p:nvGrpSpPr>
            <p:cNvPr id="38" name="Group 37">
              <a:extLst>
                <a:ext uri="{FF2B5EF4-FFF2-40B4-BE49-F238E27FC236}">
                  <a16:creationId xmlns:a16="http://schemas.microsoft.com/office/drawing/2014/main" id="{0BC70EE1-DA6D-457E-A3C9-F8C7DFE4A486}"/>
                </a:ext>
              </a:extLst>
            </p:cNvPr>
            <p:cNvGrpSpPr/>
            <p:nvPr/>
          </p:nvGrpSpPr>
          <p:grpSpPr>
            <a:xfrm>
              <a:off x="4485039" y="3429000"/>
              <a:ext cx="497704" cy="494930"/>
              <a:chOff x="4485039" y="3429000"/>
              <a:chExt cx="497704" cy="494930"/>
            </a:xfrm>
          </p:grpSpPr>
          <p:sp>
            <p:nvSpPr>
              <p:cNvPr id="33" name="Oval 32">
                <a:extLst>
                  <a:ext uri="{FF2B5EF4-FFF2-40B4-BE49-F238E27FC236}">
                    <a16:creationId xmlns:a16="http://schemas.microsoft.com/office/drawing/2014/main" id="{9925C22C-BE06-4F71-A566-BD89CE1B457E}"/>
                  </a:ext>
                </a:extLst>
              </p:cNvPr>
              <p:cNvSpPr/>
              <p:nvPr/>
            </p:nvSpPr>
            <p:spPr>
              <a:xfrm>
                <a:off x="4485039" y="3429000"/>
                <a:ext cx="497704" cy="4949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C03BF98-A5DA-4505-8A83-377DA1824A37}"/>
                  </a:ext>
                </a:extLst>
              </p:cNvPr>
              <p:cNvCxnSpPr>
                <a:stCxn id="33" idx="1"/>
                <a:endCxn id="33" idx="5"/>
              </p:cNvCxnSpPr>
              <p:nvPr/>
            </p:nvCxnSpPr>
            <p:spPr>
              <a:xfrm>
                <a:off x="4557926" y="3501481"/>
                <a:ext cx="351930" cy="349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D969B6-E1FE-471C-A1A6-7ADA911E7FB9}"/>
                  </a:ext>
                </a:extLst>
              </p:cNvPr>
              <p:cNvCxnSpPr>
                <a:cxnSpLocks/>
              </p:cNvCxnSpPr>
              <p:nvPr/>
            </p:nvCxnSpPr>
            <p:spPr>
              <a:xfrm rot="5400000">
                <a:off x="4559405" y="3494083"/>
                <a:ext cx="351930" cy="349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4822476"/>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762000" y="240640"/>
            <a:ext cx="7772400" cy="609600"/>
          </a:xfrm>
        </p:spPr>
        <p:txBody>
          <a:bodyPr anchor="ctr"/>
          <a:lstStyle/>
          <a:p>
            <a:r>
              <a:rPr lang="en-US" sz="2200" dirty="0">
                <a:effectLst>
                  <a:outerShdw blurRad="38100" dist="38100" dir="2700000" algn="tl">
                    <a:srgbClr val="C0C0C0"/>
                  </a:outerShdw>
                </a:effectLst>
              </a:rPr>
              <a:t>Compression Work as Energy Transfer</a:t>
            </a:r>
          </a:p>
        </p:txBody>
      </p:sp>
      <p:sp>
        <p:nvSpPr>
          <p:cNvPr id="4100" name="Rectangle 4"/>
          <p:cNvSpPr>
            <a:spLocks noGrp="1" noChangeArrowheads="1"/>
          </p:cNvSpPr>
          <p:nvPr>
            <p:ph type="subTitle" idx="1"/>
          </p:nvPr>
        </p:nvSpPr>
        <p:spPr>
          <a:xfrm>
            <a:off x="3827920" y="1089988"/>
            <a:ext cx="2272553" cy="3057248"/>
          </a:xfrm>
          <a:ln>
            <a:solidFill>
              <a:schemeClr val="tx1"/>
            </a:solidFill>
          </a:ln>
        </p:spPr>
        <p:txBody>
          <a:bodyPr/>
          <a:lstStyle/>
          <a:p>
            <a:pPr algn="l"/>
            <a:r>
              <a:rPr lang="en-US" sz="1600" dirty="0">
                <a:latin typeface="+mj-lt"/>
              </a:rPr>
              <a:t>Energy and momentum are  transferred to gas particles hit by a (collectively) moving piston, depending on the relative velocity of piston and gas particle. </a:t>
            </a:r>
          </a:p>
        </p:txBody>
      </p:sp>
      <p:grpSp>
        <p:nvGrpSpPr>
          <p:cNvPr id="3" name="Group 2"/>
          <p:cNvGrpSpPr/>
          <p:nvPr/>
        </p:nvGrpSpPr>
        <p:grpSpPr>
          <a:xfrm>
            <a:off x="6216183" y="923699"/>
            <a:ext cx="2528888" cy="3205607"/>
            <a:chOff x="5973715" y="2773848"/>
            <a:chExt cx="2528888" cy="3205607"/>
          </a:xfrm>
        </p:grpSpPr>
        <p:pic>
          <p:nvPicPr>
            <p:cNvPr id="4102" name="Picture 6" descr="C:\My Webs\Chm104\PPT_shw\foo\Ra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15" y="2931455"/>
              <a:ext cx="2528888"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6497094" y="277384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latin typeface="Comic Sans MS" panose="030F0702030302020204" pitchFamily="66" charset="0"/>
                </a:rPr>
                <a:t>Thrust</a:t>
              </a:r>
              <a:br>
                <a:rPr lang="en-US" sz="1600" dirty="0">
                  <a:latin typeface="Comic Sans MS" panose="030F0702030302020204" pitchFamily="66" charset="0"/>
                </a:rPr>
              </a:br>
              <a:r>
                <a:rPr lang="en-US" sz="1600" dirty="0">
                  <a:latin typeface="Comic Sans MS" panose="030F0702030302020204" pitchFamily="66" charset="0"/>
                </a:rPr>
                <a:t>velocity</a:t>
              </a:r>
            </a:p>
          </p:txBody>
        </p:sp>
        <p:sp>
          <p:nvSpPr>
            <p:cNvPr id="4104" name="Text Box 8"/>
            <p:cNvSpPr txBox="1">
              <a:spLocks noChangeArrowheads="1"/>
            </p:cNvSpPr>
            <p:nvPr/>
          </p:nvSpPr>
          <p:spPr bwMode="auto">
            <a:xfrm>
              <a:off x="6122456" y="4157374"/>
              <a:ext cx="114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dirty="0">
                  <a:latin typeface="Comic Sans MS" panose="030F0702030302020204" pitchFamily="66" charset="0"/>
                </a:rPr>
                <a:t>gas particle</a:t>
              </a:r>
            </a:p>
          </p:txBody>
        </p:sp>
      </p:grpSp>
      <p:pic>
        <p:nvPicPr>
          <p:cNvPr id="4105" name="Picture 9" descr="C:\My Webs\Chm104\PPT_shw\foo\Tennis_P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67" y="929183"/>
            <a:ext cx="3226738" cy="3328608"/>
          </a:xfrm>
          <a:prstGeom prst="rect">
            <a:avLst/>
          </a:prstGeom>
          <a:ln>
            <a:noFill/>
          </a:ln>
          <a:effectLst>
            <a:outerShdw blurRad="292100" dist="139700" dir="2700000" algn="tl" rotWithShape="0">
              <a:srgbClr val="333333">
                <a:alpha val="65000"/>
              </a:srgbClr>
            </a:outerShdw>
          </a:effectLst>
        </p:spPr>
      </p:pic>
      <p:sp>
        <p:nvSpPr>
          <p:cNvPr id="14" name="Rectangle 4"/>
          <p:cNvSpPr txBox="1">
            <a:spLocks noChangeArrowheads="1"/>
          </p:cNvSpPr>
          <p:nvPr/>
        </p:nvSpPr>
        <p:spPr>
          <a:xfrm>
            <a:off x="3276600" y="5098131"/>
            <a:ext cx="5580949" cy="1483644"/>
          </a:xfrm>
          <a:prstGeom prst="rect">
            <a:avLst/>
          </a:prstGeom>
        </p:spPr>
        <p:txBody>
          <a:bodyPr/>
          <a:lstStyle>
            <a:lvl1pPr marL="0" indent="0" algn="ctr" rtl="0" fontAlgn="base">
              <a:spcBef>
                <a:spcPct val="20000"/>
              </a:spcBef>
              <a:spcAft>
                <a:spcPct val="0"/>
              </a:spcAft>
              <a:buNone/>
              <a:defRPr sz="24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Arial" charset="0"/>
              </a:defRPr>
            </a:lvl2pPr>
            <a:lvl3pPr marL="914400" indent="0" algn="ctr" rtl="0" fontAlgn="base">
              <a:spcBef>
                <a:spcPct val="20000"/>
              </a:spcBef>
              <a:spcAft>
                <a:spcPct val="0"/>
              </a:spcAft>
              <a:buNone/>
              <a:defRPr sz="2400">
                <a:solidFill>
                  <a:schemeClr val="tx1"/>
                </a:solidFill>
                <a:latin typeface="Arial" charset="0"/>
              </a:defRPr>
            </a:lvl3pPr>
            <a:lvl4pPr marL="1371600" indent="0" algn="ctr" rtl="0" fontAlgn="base">
              <a:spcBef>
                <a:spcPct val="20000"/>
              </a:spcBef>
              <a:spcAft>
                <a:spcPct val="0"/>
              </a:spcAft>
              <a:buNone/>
              <a:defRPr sz="2000">
                <a:solidFill>
                  <a:schemeClr val="tx1"/>
                </a:solidFill>
                <a:latin typeface="Arial" charset="0"/>
              </a:defRPr>
            </a:lvl4pPr>
            <a:lvl5pPr marL="1828800" indent="0" algn="ctr" rtl="0" fontAlgn="base">
              <a:spcBef>
                <a:spcPct val="20000"/>
              </a:spcBef>
              <a:spcAft>
                <a:spcPct val="0"/>
              </a:spcAft>
              <a:buNone/>
              <a:defRPr sz="2000">
                <a:solidFill>
                  <a:schemeClr val="tx1"/>
                </a:solidFill>
                <a:latin typeface="Arial" charset="0"/>
              </a:defRPr>
            </a:lvl5pPr>
            <a:lvl6pPr marL="2286000" indent="0" algn="ctr" rtl="0" fontAlgn="base">
              <a:spcBef>
                <a:spcPct val="20000"/>
              </a:spcBef>
              <a:spcAft>
                <a:spcPct val="0"/>
              </a:spcAft>
              <a:buNone/>
              <a:defRPr sz="2000">
                <a:solidFill>
                  <a:schemeClr val="tx1"/>
                </a:solidFill>
                <a:latin typeface="Arial" charset="0"/>
              </a:defRPr>
            </a:lvl6pPr>
            <a:lvl7pPr marL="2743200" indent="0" algn="ctr" rtl="0" fontAlgn="base">
              <a:spcBef>
                <a:spcPct val="20000"/>
              </a:spcBef>
              <a:spcAft>
                <a:spcPct val="0"/>
              </a:spcAft>
              <a:buNone/>
              <a:defRPr sz="2000">
                <a:solidFill>
                  <a:schemeClr val="tx1"/>
                </a:solidFill>
                <a:latin typeface="Arial" charset="0"/>
              </a:defRPr>
            </a:lvl7pPr>
            <a:lvl8pPr marL="3200400" indent="0" algn="ctr" rtl="0" fontAlgn="base">
              <a:spcBef>
                <a:spcPct val="20000"/>
              </a:spcBef>
              <a:spcAft>
                <a:spcPct val="0"/>
              </a:spcAft>
              <a:buNone/>
              <a:defRPr sz="2000">
                <a:solidFill>
                  <a:schemeClr val="tx1"/>
                </a:solidFill>
                <a:latin typeface="Arial" charset="0"/>
              </a:defRPr>
            </a:lvl8pPr>
            <a:lvl9pPr marL="3657600" indent="0" algn="ctr" rtl="0" fontAlgn="base">
              <a:spcBef>
                <a:spcPct val="20000"/>
              </a:spcBef>
              <a:spcAft>
                <a:spcPct val="0"/>
              </a:spcAft>
              <a:buNone/>
              <a:defRPr sz="2000">
                <a:solidFill>
                  <a:schemeClr val="tx1"/>
                </a:solidFill>
                <a:latin typeface="Arial" charset="0"/>
              </a:defRPr>
            </a:lvl9pPr>
          </a:lstStyle>
          <a:p>
            <a:pPr algn="l"/>
            <a:r>
              <a:rPr lang="en-US" sz="1600" kern="0" dirty="0">
                <a:latin typeface="+mj-lt"/>
              </a:rPr>
              <a:t>Thermally insolated system (cylinder with gas)</a:t>
            </a:r>
          </a:p>
          <a:p>
            <a:pPr algn="l"/>
            <a:r>
              <a:rPr lang="en-US" sz="1600" kern="0" dirty="0">
                <a:solidFill>
                  <a:srgbClr val="0C38F4"/>
                </a:solidFill>
                <a:latin typeface="+mj-lt"/>
              </a:rPr>
              <a:t>Compressed gas has more energy in random motion than before. Transfer collective </a:t>
            </a:r>
            <a:r>
              <a:rPr lang="en-US" sz="1600" kern="0" dirty="0">
                <a:solidFill>
                  <a:srgbClr val="0C38F4"/>
                </a:solidFill>
                <a:latin typeface="+mj-lt"/>
                <a:sym typeface="Wingdings" panose="05000000000000000000" pitchFamily="2" charset="2"/>
              </a:rPr>
              <a:t> </a:t>
            </a:r>
            <a:r>
              <a:rPr lang="en-US" sz="1600" kern="0" dirty="0">
                <a:solidFill>
                  <a:srgbClr val="FF0000"/>
                </a:solidFill>
                <a:latin typeface="+mj-lt"/>
                <a:sym typeface="Wingdings" panose="05000000000000000000" pitchFamily="2" charset="2"/>
              </a:rPr>
              <a:t>random motion = dissipation of collective energy into heat</a:t>
            </a:r>
            <a:r>
              <a:rPr lang="en-US" sz="1600" kern="0" dirty="0">
                <a:solidFill>
                  <a:srgbClr val="0C38F4"/>
                </a:solidFill>
                <a:latin typeface="+mj-lt"/>
                <a:sym typeface="Wingdings" panose="05000000000000000000" pitchFamily="2" charset="2"/>
              </a:rPr>
              <a:t>.</a:t>
            </a:r>
            <a:endParaRPr lang="en-US" sz="1600" kern="0" dirty="0">
              <a:solidFill>
                <a:srgbClr val="0C38F4"/>
              </a:solidFill>
              <a:latin typeface="+mj-lt"/>
            </a:endParaRPr>
          </a:p>
        </p:txBody>
      </p:sp>
      <p:sp>
        <p:nvSpPr>
          <p:cNvPr id="7" name="Rectangle 6"/>
          <p:cNvSpPr/>
          <p:nvPr/>
        </p:nvSpPr>
        <p:spPr>
          <a:xfrm>
            <a:off x="3789391" y="4366044"/>
            <a:ext cx="4990400" cy="584775"/>
          </a:xfrm>
          <a:prstGeom prst="rect">
            <a:avLst/>
          </a:prstGeom>
        </p:spPr>
        <p:txBody>
          <a:bodyPr wrap="square">
            <a:spAutoFit/>
          </a:bodyPr>
          <a:lstStyle/>
          <a:p>
            <a:pPr algn="l"/>
            <a:r>
              <a:rPr lang="en-US" sz="1600" dirty="0"/>
              <a:t>The effect is similar to that driving a tennis ball with a racket.</a:t>
            </a:r>
          </a:p>
        </p:txBody>
      </p:sp>
      <p:sp>
        <p:nvSpPr>
          <p:cNvPr id="16" name="Text Box 7"/>
          <p:cNvSpPr txBox="1">
            <a:spLocks noChangeArrowheads="1"/>
          </p:cNvSpPr>
          <p:nvPr/>
        </p:nvSpPr>
        <p:spPr bwMode="auto">
          <a:xfrm>
            <a:off x="6443562" y="2953556"/>
            <a:ext cx="9901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a:latin typeface="Symbol" panose="05050102010706020507" pitchFamily="18" charset="2"/>
              </a:rPr>
              <a:t>|</a:t>
            </a:r>
            <a:r>
              <a:rPr lang="en-US" sz="2000" dirty="0" err="1">
                <a:latin typeface="Symbol" panose="05050102010706020507" pitchFamily="18" charset="2"/>
              </a:rPr>
              <a:t>D</a:t>
            </a:r>
            <a:r>
              <a:rPr lang="en-US" sz="2000" dirty="0" err="1">
                <a:latin typeface="Comic Sans MS" panose="030F0702030302020204" pitchFamily="66" charset="0"/>
              </a:rPr>
              <a:t>p</a:t>
            </a:r>
            <a:r>
              <a:rPr lang="en-US" sz="2000" dirty="0">
                <a:latin typeface="Comic Sans MS" panose="030F0702030302020204" pitchFamily="66" charset="0"/>
              </a:rPr>
              <a:t>| &gt;0</a:t>
            </a:r>
          </a:p>
        </p:txBody>
      </p:sp>
      <p:grpSp>
        <p:nvGrpSpPr>
          <p:cNvPr id="5" name="Group 4"/>
          <p:cNvGrpSpPr/>
          <p:nvPr/>
        </p:nvGrpSpPr>
        <p:grpSpPr>
          <a:xfrm>
            <a:off x="480167" y="4263838"/>
            <a:ext cx="2711999" cy="2384612"/>
            <a:chOff x="480167" y="4473388"/>
            <a:chExt cx="2711999" cy="2384612"/>
          </a:xfrm>
        </p:grpSpPr>
        <p:grpSp>
          <p:nvGrpSpPr>
            <p:cNvPr id="2" name="Group 1"/>
            <p:cNvGrpSpPr/>
            <p:nvPr/>
          </p:nvGrpSpPr>
          <p:grpSpPr>
            <a:xfrm>
              <a:off x="480167" y="4473388"/>
              <a:ext cx="2711999" cy="2384612"/>
              <a:chOff x="480167" y="4473388"/>
              <a:chExt cx="2711999" cy="2384612"/>
            </a:xfrm>
          </p:grpSpPr>
          <p:pic>
            <p:nvPicPr>
              <p:cNvPr id="4" name="Picture 3"/>
              <p:cNvPicPr>
                <a:picLocks noChangeAspect="1"/>
              </p:cNvPicPr>
              <p:nvPr/>
            </p:nvPicPr>
            <p:blipFill>
              <a:blip r:embed="rId5"/>
              <a:stretch>
                <a:fillRect/>
              </a:stretch>
            </p:blipFill>
            <p:spPr>
              <a:xfrm>
                <a:off x="480167" y="4473388"/>
                <a:ext cx="2711999" cy="2384612"/>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1674801" y="4885851"/>
                <a:ext cx="161365" cy="7871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5" name="TextBox 14"/>
            <p:cNvSpPr txBox="1"/>
            <p:nvPr/>
          </p:nvSpPr>
          <p:spPr>
            <a:xfrm>
              <a:off x="1701607" y="6305440"/>
              <a:ext cx="367553" cy="369332"/>
            </a:xfrm>
            <a:prstGeom prst="rect">
              <a:avLst/>
            </a:prstGeom>
            <a:noFill/>
          </p:spPr>
          <p:txBody>
            <a:bodyPr wrap="square" rtlCol="0">
              <a:spAutoFit/>
            </a:bodyPr>
            <a:lstStyle/>
            <a:p>
              <a:r>
                <a:rPr lang="en-US" sz="1800" b="1" i="1" dirty="0"/>
                <a:t>h</a:t>
              </a:r>
            </a:p>
          </p:txBody>
        </p:sp>
        <p:sp>
          <p:nvSpPr>
            <p:cNvPr id="17" name="TextBox 16"/>
            <p:cNvSpPr txBox="1"/>
            <p:nvPr/>
          </p:nvSpPr>
          <p:spPr>
            <a:xfrm>
              <a:off x="1965789" y="4522061"/>
              <a:ext cx="367553" cy="369332"/>
            </a:xfrm>
            <a:prstGeom prst="rect">
              <a:avLst/>
            </a:prstGeom>
            <a:noFill/>
          </p:spPr>
          <p:txBody>
            <a:bodyPr wrap="square" rtlCol="0">
              <a:spAutoFit/>
            </a:bodyPr>
            <a:lstStyle/>
            <a:p>
              <a:r>
                <a:rPr lang="en-US" sz="1800" b="1" i="1" dirty="0"/>
                <a:t>-</a:t>
              </a:r>
            </a:p>
          </p:txBody>
        </p:sp>
        <p:sp>
          <p:nvSpPr>
            <p:cNvPr id="18" name="TextBox 17"/>
            <p:cNvSpPr txBox="1"/>
            <p:nvPr/>
          </p:nvSpPr>
          <p:spPr>
            <a:xfrm>
              <a:off x="862286" y="5936108"/>
              <a:ext cx="367553" cy="369332"/>
            </a:xfrm>
            <a:prstGeom prst="rect">
              <a:avLst/>
            </a:prstGeom>
            <a:noFill/>
          </p:spPr>
          <p:txBody>
            <a:bodyPr wrap="square" rtlCol="0">
              <a:spAutoFit/>
            </a:bodyPr>
            <a:lstStyle/>
            <a:p>
              <a:r>
                <a:rPr lang="en-US" sz="1800" b="1" i="1" dirty="0"/>
                <a:t>V</a:t>
              </a:r>
            </a:p>
          </p:txBody>
        </p:sp>
      </p:grpSp>
    </p:spTree>
    <p:extLst>
      <p:ext uri="{BB962C8B-B14F-4D97-AF65-F5344CB8AC3E}">
        <p14:creationId xmlns:p14="http://schemas.microsoft.com/office/powerpoint/2010/main" val="166278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6763" y="297807"/>
            <a:ext cx="7772400" cy="457200"/>
          </a:xfrm>
        </p:spPr>
        <p:txBody>
          <a:bodyPr anchor="ctr"/>
          <a:lstStyle/>
          <a:p>
            <a:r>
              <a:rPr lang="en-US" sz="2200" dirty="0">
                <a:effectLst>
                  <a:outerShdw blurRad="38100" dist="38100" dir="2700000" algn="tl">
                    <a:srgbClr val="C0C0C0"/>
                  </a:outerShdw>
                </a:effectLst>
              </a:rPr>
              <a:t>Physical Changes: Compression of (Ideal) Gases</a:t>
            </a:r>
          </a:p>
        </p:txBody>
      </p:sp>
      <p:sp>
        <p:nvSpPr>
          <p:cNvPr id="2051" name="Rectangle 3"/>
          <p:cNvSpPr>
            <a:spLocks noGrp="1" noChangeArrowheads="1"/>
          </p:cNvSpPr>
          <p:nvPr>
            <p:ph type="subTitle" idx="1"/>
          </p:nvPr>
        </p:nvSpPr>
        <p:spPr>
          <a:xfrm>
            <a:off x="4506741" y="1066799"/>
            <a:ext cx="4152900" cy="2192449"/>
          </a:xfrm>
        </p:spPr>
        <p:txBody>
          <a:bodyPr/>
          <a:lstStyle/>
          <a:p>
            <a:pPr algn="l"/>
            <a:r>
              <a:rPr lang="en-US" sz="1600" dirty="0">
                <a:solidFill>
                  <a:srgbClr val="0C38F4"/>
                </a:solidFill>
                <a:latin typeface="+mj-lt"/>
              </a:rPr>
              <a:t>Compression of a gas </a:t>
            </a:r>
            <a:r>
              <a:rPr lang="en-US" sz="1600" dirty="0">
                <a:latin typeface="+mj-lt"/>
              </a:rPr>
              <a:t>volume </a:t>
            </a:r>
            <a:r>
              <a:rPr lang="en-US" sz="1600" i="1" dirty="0">
                <a:latin typeface="+mj-lt"/>
              </a:rPr>
              <a:t>V </a:t>
            </a:r>
            <a:br>
              <a:rPr lang="en-US" sz="1600" i="1" dirty="0">
                <a:latin typeface="+mj-lt"/>
              </a:rPr>
            </a:br>
            <a:r>
              <a:rPr lang="en-US" sz="1600" i="1" dirty="0">
                <a:latin typeface="+mj-lt"/>
              </a:rPr>
              <a:t>                 </a:t>
            </a:r>
            <a:r>
              <a:rPr lang="en-US" sz="1600" dirty="0">
                <a:latin typeface="+mj-lt"/>
              </a:rPr>
              <a:t>(</a:t>
            </a:r>
            <a:r>
              <a:rPr lang="en-US" sz="1600" i="1" dirty="0">
                <a:latin typeface="+mj-lt"/>
              </a:rPr>
              <a:t>= </a:t>
            </a:r>
            <a:r>
              <a:rPr lang="en-US" sz="1600" b="1" i="1" dirty="0">
                <a:solidFill>
                  <a:srgbClr val="FF0000"/>
                </a:solidFill>
                <a:latin typeface="+mj-lt"/>
              </a:rPr>
              <a:t>“System”</a:t>
            </a:r>
            <a:r>
              <a:rPr lang="en-US" sz="1600" dirty="0">
                <a:latin typeface="+mj-lt"/>
              </a:rPr>
              <a:t>)</a:t>
            </a:r>
            <a:r>
              <a:rPr lang="en-US" sz="1600" i="1" dirty="0">
                <a:latin typeface="+mj-lt"/>
              </a:rPr>
              <a:t> </a:t>
            </a:r>
          </a:p>
          <a:p>
            <a:pPr algn="l"/>
            <a:r>
              <a:rPr lang="en-US" sz="1600" dirty="0">
                <a:latin typeface="+mj-lt"/>
              </a:rPr>
              <a:t>with a constant force </a:t>
            </a:r>
            <a:r>
              <a:rPr lang="en-US" sz="1600" i="1" dirty="0">
                <a:latin typeface="+mj-lt"/>
              </a:rPr>
              <a:t>F </a:t>
            </a:r>
            <a:r>
              <a:rPr lang="en-US" sz="1600" dirty="0">
                <a:latin typeface="+mj-lt"/>
              </a:rPr>
              <a:t>(e.g., weight) on a constant area </a:t>
            </a:r>
            <a:r>
              <a:rPr lang="en-US" sz="1600" i="1" dirty="0">
                <a:latin typeface="+mj-lt"/>
              </a:rPr>
              <a:t>A</a:t>
            </a:r>
            <a:r>
              <a:rPr lang="en-US" sz="1600" dirty="0">
                <a:latin typeface="+mj-lt"/>
              </a:rPr>
              <a:t>: </a:t>
            </a:r>
            <a:br>
              <a:rPr lang="en-US" sz="1600" dirty="0">
                <a:latin typeface="+mj-lt"/>
              </a:rPr>
            </a:br>
            <a:br>
              <a:rPr lang="en-US" sz="1600" dirty="0">
                <a:latin typeface="+mj-lt"/>
              </a:rPr>
            </a:br>
            <a:r>
              <a:rPr lang="en-US" sz="1600" dirty="0">
                <a:latin typeface="+mj-lt"/>
                <a:sym typeface="Wingdings" pitchFamily="2" charset="2"/>
              </a:rPr>
              <a:t> Pressure </a:t>
            </a:r>
            <a:r>
              <a:rPr lang="en-US" sz="1600" i="1" dirty="0">
                <a:latin typeface="+mj-lt"/>
                <a:sym typeface="Wingdings" pitchFamily="2" charset="2"/>
              </a:rPr>
              <a:t>p </a:t>
            </a:r>
            <a:r>
              <a:rPr lang="en-US" sz="1600" dirty="0">
                <a:latin typeface="+mj-lt"/>
                <a:sym typeface="Wingdings" pitchFamily="2" charset="2"/>
              </a:rPr>
              <a:t>= Force </a:t>
            </a:r>
            <a:r>
              <a:rPr lang="en-US" sz="1600" i="1" dirty="0">
                <a:latin typeface="+mj-lt"/>
                <a:sym typeface="Wingdings" pitchFamily="2" charset="2"/>
              </a:rPr>
              <a:t>F</a:t>
            </a:r>
            <a:r>
              <a:rPr lang="en-US" sz="1600" dirty="0">
                <a:latin typeface="+mj-lt"/>
                <a:sym typeface="Wingdings" pitchFamily="2" charset="2"/>
              </a:rPr>
              <a:t>/Area </a:t>
            </a:r>
            <a:r>
              <a:rPr lang="en-US" sz="1600" i="1" dirty="0">
                <a:latin typeface="+mj-lt"/>
                <a:sym typeface="Wingdings" pitchFamily="2" charset="2"/>
              </a:rPr>
              <a:t>A</a:t>
            </a:r>
            <a:r>
              <a:rPr lang="en-US" sz="1600" dirty="0">
                <a:latin typeface="+mj-lt"/>
              </a:rPr>
              <a:t>, </a:t>
            </a:r>
          </a:p>
          <a:p>
            <a:pPr algn="l"/>
            <a:r>
              <a:rPr lang="en-US" sz="1600" dirty="0">
                <a:latin typeface="+mj-lt"/>
              </a:rPr>
              <a:t>at </a:t>
            </a:r>
            <a:r>
              <a:rPr lang="en-US" sz="1600" i="1" dirty="0">
                <a:solidFill>
                  <a:srgbClr val="CC0000"/>
                </a:solidFill>
                <a:latin typeface="+mj-lt"/>
              </a:rPr>
              <a:t>p</a:t>
            </a:r>
            <a:r>
              <a:rPr lang="en-US" sz="1600" dirty="0">
                <a:solidFill>
                  <a:srgbClr val="CC0000"/>
                </a:solidFill>
                <a:latin typeface="+mj-lt"/>
              </a:rPr>
              <a:t> = </a:t>
            </a:r>
            <a:r>
              <a:rPr lang="en-US" sz="1600" i="1" dirty="0" err="1">
                <a:solidFill>
                  <a:srgbClr val="CC0000"/>
                </a:solidFill>
                <a:latin typeface="+mj-lt"/>
              </a:rPr>
              <a:t>p</a:t>
            </a:r>
            <a:r>
              <a:rPr lang="en-US" sz="1600" i="1" baseline="-25000" dirty="0" err="1">
                <a:solidFill>
                  <a:srgbClr val="CC0000"/>
                </a:solidFill>
                <a:latin typeface="+mj-lt"/>
              </a:rPr>
              <a:t>ext</a:t>
            </a:r>
            <a:r>
              <a:rPr lang="en-US" sz="1600" dirty="0">
                <a:solidFill>
                  <a:srgbClr val="0C38F4"/>
                </a:solidFill>
                <a:latin typeface="+mj-lt"/>
              </a:rPr>
              <a:t> =</a:t>
            </a:r>
            <a:r>
              <a:rPr lang="en-US" sz="1600" dirty="0" err="1">
                <a:solidFill>
                  <a:srgbClr val="0C38F4"/>
                </a:solidFill>
                <a:latin typeface="+mj-lt"/>
              </a:rPr>
              <a:t>const</a:t>
            </a:r>
            <a:r>
              <a:rPr lang="en-US" sz="1600" dirty="0">
                <a:solidFill>
                  <a:srgbClr val="0C38F4"/>
                </a:solidFill>
                <a:latin typeface="+mj-lt"/>
              </a:rPr>
              <a:t> </a:t>
            </a:r>
            <a:br>
              <a:rPr lang="en-US" sz="1600" dirty="0">
                <a:solidFill>
                  <a:srgbClr val="0C38F4"/>
                </a:solidFill>
                <a:latin typeface="+mj-lt"/>
              </a:rPr>
            </a:br>
            <a:r>
              <a:rPr lang="en-US" sz="1600" dirty="0">
                <a:solidFill>
                  <a:srgbClr val="0C38F4"/>
                </a:solidFill>
                <a:latin typeface="+mj-lt"/>
              </a:rPr>
              <a:t>                  (external, not internal)</a:t>
            </a:r>
          </a:p>
        </p:txBody>
      </p:sp>
      <p:graphicFrame>
        <p:nvGraphicFramePr>
          <p:cNvPr id="2058" name="Object 10"/>
          <p:cNvGraphicFramePr>
            <a:graphicFrameLocks noChangeAspect="1"/>
          </p:cNvGraphicFramePr>
          <p:nvPr>
            <p:extLst>
              <p:ext uri="{D42A27DB-BD31-4B8C-83A1-F6EECF244321}">
                <p14:modId xmlns:p14="http://schemas.microsoft.com/office/powerpoint/2010/main" val="3312893316"/>
              </p:ext>
            </p:extLst>
          </p:nvPr>
        </p:nvGraphicFramePr>
        <p:xfrm>
          <a:off x="4608513" y="4205288"/>
          <a:ext cx="3930650" cy="846137"/>
        </p:xfrm>
        <a:graphic>
          <a:graphicData uri="http://schemas.openxmlformats.org/presentationml/2006/ole">
            <mc:AlternateContent xmlns:mc="http://schemas.openxmlformats.org/markup-compatibility/2006">
              <mc:Choice xmlns:v="urn:schemas-microsoft-com:vml" Requires="v">
                <p:oleObj name="Equation" r:id="rId3" imgW="3429000" imgH="736560" progId="Equation.DSMT4">
                  <p:embed/>
                </p:oleObj>
              </mc:Choice>
              <mc:Fallback>
                <p:oleObj name="Equation" r:id="rId3" imgW="3429000" imgH="736560" progId="Equation.DSMT4">
                  <p:embed/>
                  <p:pic>
                    <p:nvPicPr>
                      <p:cNvPr id="2058" name="Object 10"/>
                      <p:cNvPicPr>
                        <a:picLocks noChangeAspect="1" noChangeArrowheads="1"/>
                      </p:cNvPicPr>
                      <p:nvPr/>
                    </p:nvPicPr>
                    <p:blipFill>
                      <a:blip r:embed="rId4"/>
                      <a:srcRect/>
                      <a:stretch>
                        <a:fillRect/>
                      </a:stretch>
                    </p:blipFill>
                    <p:spPr bwMode="auto">
                      <a:xfrm>
                        <a:off x="4608513" y="4205288"/>
                        <a:ext cx="393065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9" name="Object 11"/>
          <p:cNvGraphicFramePr>
            <a:graphicFrameLocks noChangeAspect="1"/>
          </p:cNvGraphicFramePr>
          <p:nvPr>
            <p:extLst>
              <p:ext uri="{D42A27DB-BD31-4B8C-83A1-F6EECF244321}">
                <p14:modId xmlns:p14="http://schemas.microsoft.com/office/powerpoint/2010/main" val="356833666"/>
              </p:ext>
            </p:extLst>
          </p:nvPr>
        </p:nvGraphicFramePr>
        <p:xfrm>
          <a:off x="4549775" y="3270250"/>
          <a:ext cx="3582988" cy="749300"/>
        </p:xfrm>
        <a:graphic>
          <a:graphicData uri="http://schemas.openxmlformats.org/presentationml/2006/ole">
            <mc:AlternateContent xmlns:mc="http://schemas.openxmlformats.org/markup-compatibility/2006">
              <mc:Choice xmlns:v="urn:schemas-microsoft-com:vml" Requires="v">
                <p:oleObj name="Equation" r:id="rId5" imgW="2730240" imgH="571320" progId="Equation.DSMT4">
                  <p:embed/>
                </p:oleObj>
              </mc:Choice>
              <mc:Fallback>
                <p:oleObj name="Equation" r:id="rId5" imgW="2730240" imgH="571320" progId="Equation.DSMT4">
                  <p:embed/>
                  <p:pic>
                    <p:nvPicPr>
                      <p:cNvPr id="2059" name="Object 11"/>
                      <p:cNvPicPr>
                        <a:picLocks noChangeAspect="1" noChangeArrowheads="1"/>
                      </p:cNvPicPr>
                      <p:nvPr/>
                    </p:nvPicPr>
                    <p:blipFill>
                      <a:blip r:embed="rId6"/>
                      <a:srcRect/>
                      <a:stretch>
                        <a:fillRect/>
                      </a:stretch>
                    </p:blipFill>
                    <p:spPr bwMode="auto">
                      <a:xfrm>
                        <a:off x="4549775" y="3270250"/>
                        <a:ext cx="358298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0" name="Rectangle 12"/>
          <p:cNvSpPr>
            <a:spLocks noChangeArrowheads="1"/>
          </p:cNvSpPr>
          <p:nvPr/>
        </p:nvSpPr>
        <p:spPr bwMode="auto">
          <a:xfrm>
            <a:off x="381000" y="5334000"/>
            <a:ext cx="8305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en-US" b="1" dirty="0">
                <a:solidFill>
                  <a:srgbClr val="0C38F4"/>
                </a:solidFill>
                <a:latin typeface="+mj-lt"/>
              </a:rPr>
              <a:t>Sign Convention work</a:t>
            </a:r>
            <a:r>
              <a:rPr lang="en-US" dirty="0">
                <a:solidFill>
                  <a:srgbClr val="0C38F4"/>
                </a:solidFill>
                <a:latin typeface="+mj-lt"/>
              </a:rPr>
              <a:t>: Compressional work on a gas volume (=system) increases the internal energy </a:t>
            </a:r>
            <a:r>
              <a:rPr lang="en-US" b="1" i="1" dirty="0">
                <a:solidFill>
                  <a:srgbClr val="0C38F4"/>
                </a:solidFill>
                <a:latin typeface="+mj-lt"/>
              </a:rPr>
              <a:t>E</a:t>
            </a:r>
            <a:r>
              <a:rPr lang="en-US" dirty="0">
                <a:solidFill>
                  <a:srgbClr val="0C38F4"/>
                </a:solidFill>
                <a:latin typeface="+mj-lt"/>
              </a:rPr>
              <a:t> of the gas . </a:t>
            </a:r>
          </a:p>
          <a:p>
            <a:pPr algn="just">
              <a:spcBef>
                <a:spcPct val="20000"/>
              </a:spcBef>
            </a:pPr>
            <a:r>
              <a:rPr lang="en-US" dirty="0">
                <a:solidFill>
                  <a:srgbClr val="FF0000"/>
                </a:solidFill>
                <a:effectLst>
                  <a:outerShdw blurRad="38100" dist="38100" dir="2700000" algn="tl">
                    <a:srgbClr val="000000">
                      <a:alpha val="43137"/>
                    </a:srgbClr>
                  </a:outerShdw>
                </a:effectLst>
                <a:latin typeface="+mj-lt"/>
              </a:rPr>
              <a:t>Therefore, work </a:t>
            </a:r>
            <a:r>
              <a:rPr lang="en-US" i="1" dirty="0">
                <a:solidFill>
                  <a:srgbClr val="FF0000"/>
                </a:solidFill>
                <a:effectLst>
                  <a:outerShdw blurRad="38100" dist="38100" dir="2700000" algn="tl">
                    <a:srgbClr val="000000">
                      <a:alpha val="43137"/>
                    </a:srgbClr>
                  </a:outerShdw>
                </a:effectLst>
                <a:latin typeface="+mj-lt"/>
              </a:rPr>
              <a:t>w</a:t>
            </a:r>
            <a:r>
              <a:rPr lang="en-US" dirty="0">
                <a:solidFill>
                  <a:srgbClr val="FF0000"/>
                </a:solidFill>
                <a:effectLst>
                  <a:outerShdw blurRad="38100" dist="38100" dir="2700000" algn="tl">
                    <a:srgbClr val="000000">
                      <a:alpha val="43137"/>
                    </a:srgbClr>
                  </a:outerShdw>
                </a:effectLst>
                <a:latin typeface="+mj-lt"/>
              </a:rPr>
              <a:t> &gt; </a:t>
            </a:r>
            <a:r>
              <a:rPr lang="en-US" i="1" dirty="0">
                <a:solidFill>
                  <a:srgbClr val="FF0000"/>
                </a:solidFill>
                <a:effectLst>
                  <a:outerShdw blurRad="38100" dist="38100" dir="2700000" algn="tl">
                    <a:srgbClr val="000000">
                      <a:alpha val="43137"/>
                    </a:srgbClr>
                  </a:outerShdw>
                </a:effectLst>
                <a:latin typeface="+mj-lt"/>
              </a:rPr>
              <a:t>0</a:t>
            </a:r>
            <a:r>
              <a:rPr lang="en-US" dirty="0">
                <a:solidFill>
                  <a:srgbClr val="FF0000"/>
                </a:solidFill>
                <a:effectLst>
                  <a:outerShdw blurRad="38100" dist="38100" dir="2700000" algn="tl">
                    <a:srgbClr val="000000">
                      <a:alpha val="43137"/>
                    </a:srgbClr>
                  </a:outerShdw>
                </a:effectLst>
                <a:latin typeface="+mj-lt"/>
              </a:rPr>
              <a:t> is counted as positive (done on gas).</a:t>
            </a:r>
          </a:p>
        </p:txBody>
      </p:sp>
      <p:grpSp>
        <p:nvGrpSpPr>
          <p:cNvPr id="7" name="Group 6"/>
          <p:cNvGrpSpPr/>
          <p:nvPr/>
        </p:nvGrpSpPr>
        <p:grpSpPr>
          <a:xfrm>
            <a:off x="463251" y="1124894"/>
            <a:ext cx="3733800" cy="3287713"/>
            <a:chOff x="463251" y="1124894"/>
            <a:chExt cx="3733800" cy="3287713"/>
          </a:xfrm>
        </p:grpSpPr>
        <p:grpSp>
          <p:nvGrpSpPr>
            <p:cNvPr id="6" name="Group 5"/>
            <p:cNvGrpSpPr/>
            <p:nvPr/>
          </p:nvGrpSpPr>
          <p:grpSpPr>
            <a:xfrm>
              <a:off x="463251" y="1124894"/>
              <a:ext cx="3733800" cy="3287713"/>
              <a:chOff x="463251" y="1124894"/>
              <a:chExt cx="3733800" cy="3287713"/>
            </a:xfrm>
          </p:grpSpPr>
          <p:grpSp>
            <p:nvGrpSpPr>
              <p:cNvPr id="5" name="Group 4"/>
              <p:cNvGrpSpPr/>
              <p:nvPr/>
            </p:nvGrpSpPr>
            <p:grpSpPr>
              <a:xfrm>
                <a:off x="463251" y="1124894"/>
                <a:ext cx="3733800" cy="3287713"/>
                <a:chOff x="463251" y="1124894"/>
                <a:chExt cx="3733800" cy="3287713"/>
              </a:xfrm>
            </p:grpSpPr>
            <p:pic>
              <p:nvPicPr>
                <p:cNvPr id="2056" name="Picture 8" descr="C:\My Webs\Chm104\ILSN\foo\Piston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51" y="1124894"/>
                  <a:ext cx="3733800" cy="328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151529" y="2000250"/>
                  <a:ext cx="161365" cy="7871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 name="TextBox 3"/>
                <p:cNvSpPr txBox="1"/>
                <p:nvPr/>
              </p:nvSpPr>
              <p:spPr>
                <a:xfrm>
                  <a:off x="2151529" y="3732565"/>
                  <a:ext cx="367553" cy="369332"/>
                </a:xfrm>
                <a:prstGeom prst="rect">
                  <a:avLst/>
                </a:prstGeom>
                <a:noFill/>
              </p:spPr>
              <p:txBody>
                <a:bodyPr wrap="square" rtlCol="0">
                  <a:spAutoFit/>
                </a:bodyPr>
                <a:lstStyle/>
                <a:p>
                  <a:r>
                    <a:rPr lang="en-US" sz="1800" b="1" i="1" dirty="0"/>
                    <a:t>h</a:t>
                  </a:r>
                </a:p>
              </p:txBody>
            </p:sp>
          </p:grpSp>
          <p:sp>
            <p:nvSpPr>
              <p:cNvPr id="13" name="TextBox 12"/>
              <p:cNvSpPr txBox="1"/>
              <p:nvPr/>
            </p:nvSpPr>
            <p:spPr>
              <a:xfrm>
                <a:off x="2581833" y="1285198"/>
                <a:ext cx="367553" cy="369332"/>
              </a:xfrm>
              <a:prstGeom prst="rect">
                <a:avLst/>
              </a:prstGeom>
              <a:noFill/>
            </p:spPr>
            <p:txBody>
              <a:bodyPr wrap="square" rtlCol="0">
                <a:spAutoFit/>
              </a:bodyPr>
              <a:lstStyle/>
              <a:p>
                <a:r>
                  <a:rPr lang="en-US" sz="1800" b="1" i="1" dirty="0"/>
                  <a:t>-</a:t>
                </a:r>
              </a:p>
            </p:txBody>
          </p:sp>
        </p:grpSp>
        <p:sp>
          <p:nvSpPr>
            <p:cNvPr id="15" name="TextBox 14"/>
            <p:cNvSpPr txBox="1"/>
            <p:nvPr/>
          </p:nvSpPr>
          <p:spPr>
            <a:xfrm>
              <a:off x="1069824" y="3237723"/>
              <a:ext cx="367553" cy="369332"/>
            </a:xfrm>
            <a:prstGeom prst="rect">
              <a:avLst/>
            </a:prstGeom>
            <a:noFill/>
          </p:spPr>
          <p:txBody>
            <a:bodyPr wrap="square" rtlCol="0">
              <a:spAutoFit/>
            </a:bodyPr>
            <a:lstStyle/>
            <a:p>
              <a:r>
                <a:rPr lang="en-US" sz="1800" b="1" i="1" dirty="0"/>
                <a:t>V</a:t>
              </a:r>
            </a:p>
          </p:txBody>
        </p:sp>
      </p:grpSp>
      <p:cxnSp>
        <p:nvCxnSpPr>
          <p:cNvPr id="8" name="Straight Arrow Connector 7"/>
          <p:cNvCxnSpPr/>
          <p:nvPr/>
        </p:nvCxnSpPr>
        <p:spPr bwMode="auto">
          <a:xfrm flipV="1">
            <a:off x="2225269" y="3421627"/>
            <a:ext cx="0" cy="63602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6209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W. Udo Schröder 2023</a:t>
            </a:r>
          </a:p>
        </p:txBody>
      </p:sp>
      <p:sp>
        <p:nvSpPr>
          <p:cNvPr id="8" name="Footer Placeholder 2"/>
          <p:cNvSpPr>
            <a:spLocks noGrp="1"/>
          </p:cNvSpPr>
          <p:nvPr>
            <p:ph type="ftr" sz="quarter" idx="11"/>
          </p:nvPr>
        </p:nvSpPr>
        <p:spPr/>
        <p:txBody>
          <a:bodyPr/>
          <a:lstStyle/>
          <a:p>
            <a:r>
              <a:rPr lang="en-US"/>
              <a:t>Compl MP TD</a:t>
            </a:r>
          </a:p>
        </p:txBody>
      </p:sp>
      <p:sp>
        <p:nvSpPr>
          <p:cNvPr id="9" name="Slide Number Placeholder 3"/>
          <p:cNvSpPr>
            <a:spLocks noGrp="1"/>
          </p:cNvSpPr>
          <p:nvPr>
            <p:ph type="sldNum" sz="quarter" idx="12"/>
          </p:nvPr>
        </p:nvSpPr>
        <p:spPr/>
        <p:txBody>
          <a:bodyPr/>
          <a:lstStyle/>
          <a:p>
            <a:fld id="{4F6B3D3E-1C6E-416F-AA10-20A94CCC95DB}" type="slidenum">
              <a:rPr lang="en-US"/>
              <a:pPr/>
              <a:t>13</a:t>
            </a:fld>
            <a:endParaRPr lang="en-US"/>
          </a:p>
        </p:txBody>
      </p:sp>
      <p:sp>
        <p:nvSpPr>
          <p:cNvPr id="17411" name="Text Box 3"/>
          <p:cNvSpPr txBox="1">
            <a:spLocks noChangeArrowheads="1"/>
          </p:cNvSpPr>
          <p:nvPr/>
        </p:nvSpPr>
        <p:spPr bwMode="auto">
          <a:xfrm>
            <a:off x="4781549" y="1535586"/>
            <a:ext cx="3871497" cy="29480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0"/>
              </a:spcBef>
              <a:spcAft>
                <a:spcPts val="1800"/>
              </a:spcAft>
              <a:buClr>
                <a:srgbClr val="D2180A"/>
              </a:buClr>
              <a:buFont typeface="Wingdings" panose="05000000000000000000" pitchFamily="2" charset="2"/>
              <a:buNone/>
            </a:pPr>
            <a:r>
              <a:rPr lang="en-US" sz="1600" dirty="0">
                <a:latin typeface="+mj-lt"/>
                <a:cs typeface="Times New Roman" panose="02020603050405020304" pitchFamily="18" charset="0"/>
              </a:rPr>
              <a:t>The individual constituents (atoms or ions) of an excited lattice have on average the same thermal energy. If one increases this average energy by introducing energy from the surroundings, the displacements of the particles increase.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At higher excitations, the structure begins to disappear, the lattice is “melting”, becomes a liquid and, eventually, a gas.</a:t>
            </a:r>
            <a:r>
              <a:rPr lang="en-US" sz="1600" dirty="0">
                <a:solidFill>
                  <a:schemeClr val="bg1"/>
                </a:solidFill>
                <a:latin typeface="+mj-lt"/>
                <a:cs typeface="Times New Roman" panose="02020603050405020304" pitchFamily="18" charset="0"/>
              </a:rPr>
              <a:t>.</a:t>
            </a:r>
          </a:p>
        </p:txBody>
      </p:sp>
      <p:sp>
        <p:nvSpPr>
          <p:cNvPr id="17412" name="Rectangle 4"/>
          <p:cNvSpPr>
            <a:spLocks noGrp="1" noChangeArrowheads="1"/>
          </p:cNvSpPr>
          <p:nvPr>
            <p:ph type="title" idx="4294967295"/>
          </p:nvPr>
        </p:nvSpPr>
        <p:spPr>
          <a:xfrm>
            <a:off x="457200" y="350740"/>
            <a:ext cx="8195846" cy="369378"/>
          </a:xfrm>
        </p:spPr>
        <p:txBody>
          <a:bodyPr/>
          <a:lstStyle/>
          <a:p>
            <a:r>
              <a:rPr lang="en-US" sz="2200" dirty="0">
                <a:cs typeface="Times New Roman" panose="02020603050405020304" pitchFamily="18" charset="0"/>
              </a:rPr>
              <a:t>Thermal Motion in Solids</a:t>
            </a:r>
          </a:p>
        </p:txBody>
      </p:sp>
      <p:sp>
        <p:nvSpPr>
          <p:cNvPr id="17413"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7420" name="Text Box 12"/>
          <p:cNvSpPr txBox="1">
            <a:spLocks noChangeArrowheads="1"/>
          </p:cNvSpPr>
          <p:nvPr/>
        </p:nvSpPr>
        <p:spPr bwMode="auto">
          <a:xfrm>
            <a:off x="381000" y="5715000"/>
            <a:ext cx="83326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average kinetic energy of each particle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is known as “</a:t>
            </a:r>
            <a:r>
              <a:rPr lang="en-US" sz="1600" dirty="0">
                <a:effectLst>
                  <a:outerShdw blurRad="38100" dist="38100" dir="2700000" algn="tl">
                    <a:srgbClr val="C0C0C0"/>
                  </a:outerShdw>
                </a:effectLst>
                <a:latin typeface="+mj-lt"/>
                <a:cs typeface="Times New Roman" panose="02020603050405020304" pitchFamily="18" charset="0"/>
              </a:rPr>
              <a:t>temperature</a:t>
            </a:r>
            <a:r>
              <a:rPr lang="en-US" sz="1600" dirty="0">
                <a:latin typeface="+mj-lt"/>
                <a:cs typeface="Times New Roman" panose="02020603050405020304" pitchFamily="18" charset="0"/>
              </a:rPr>
              <a:t>” (units of k</a:t>
            </a:r>
            <a:r>
              <a:rPr lang="en-US" sz="1600" baseline="-25000" dirty="0">
                <a:latin typeface="+mj-lt"/>
                <a:cs typeface="Times New Roman" panose="02020603050405020304" pitchFamily="18" charset="0"/>
              </a:rPr>
              <a:t>B</a:t>
            </a:r>
            <a:r>
              <a:rPr lang="en-US" sz="1600" dirty="0">
                <a:latin typeface="+mj-lt"/>
                <a:cs typeface="Times New Roman" panose="02020603050405020304" pitchFamily="18"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3966235896"/>
              </p:ext>
            </p:extLst>
          </p:nvPr>
        </p:nvGraphicFramePr>
        <p:xfrm>
          <a:off x="5281404" y="5884793"/>
          <a:ext cx="2871788" cy="330200"/>
        </p:xfrm>
        <a:graphic>
          <a:graphicData uri="http://schemas.openxmlformats.org/presentationml/2006/ole">
            <mc:AlternateContent xmlns:mc="http://schemas.openxmlformats.org/markup-compatibility/2006">
              <mc:Choice xmlns:v="urn:schemas-microsoft-com:vml" Requires="v">
                <p:oleObj name="Equation" r:id="rId5" imgW="3200400" imgH="368280" progId="Equation.DSMT4">
                  <p:embed/>
                </p:oleObj>
              </mc:Choice>
              <mc:Fallback>
                <p:oleObj name="Equation" r:id="rId5" imgW="3200400" imgH="368280" progId="Equation.DSMT4">
                  <p:embed/>
                  <p:pic>
                    <p:nvPicPr>
                      <p:cNvPr id="11" name="Object 10"/>
                      <p:cNvPicPr/>
                      <p:nvPr/>
                    </p:nvPicPr>
                    <p:blipFill>
                      <a:blip r:embed="rId6"/>
                      <a:stretch>
                        <a:fillRect/>
                      </a:stretch>
                    </p:blipFill>
                    <p:spPr>
                      <a:xfrm>
                        <a:off x="5281404" y="5884793"/>
                        <a:ext cx="2871788" cy="330200"/>
                      </a:xfrm>
                      <a:prstGeom prst="rect">
                        <a:avLst/>
                      </a:prstGeom>
                      <a:noFill/>
                    </p:spPr>
                  </p:pic>
                </p:oleObj>
              </mc:Fallback>
            </mc:AlternateContent>
          </a:graphicData>
        </a:graphic>
      </p:graphicFrame>
      <p:pic>
        <p:nvPicPr>
          <p:cNvPr id="5" name="Lattice_Rnd">
            <a:hlinkClick r:id="" action="ppaction://media"/>
            <a:extLst>
              <a:ext uri="{FF2B5EF4-FFF2-40B4-BE49-F238E27FC236}">
                <a16:creationId xmlns:a16="http://schemas.microsoft.com/office/drawing/2014/main" id="{FE490994-6CB8-31AE-0383-A6D61E520F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0117" y="1203238"/>
            <a:ext cx="3953753" cy="4123200"/>
          </a:xfrm>
          <a:prstGeom prst="rect">
            <a:avLst/>
          </a:prstGeom>
        </p:spPr>
      </p:pic>
    </p:spTree>
    <p:extLst>
      <p:ext uri="{BB962C8B-B14F-4D97-AF65-F5344CB8AC3E}">
        <p14:creationId xmlns:p14="http://schemas.microsoft.com/office/powerpoint/2010/main" val="417659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60ABA9F3-357F-4944-B681-0CD660DE0EAE}"/>
              </a:ext>
            </a:extLst>
          </p:cNvPr>
          <p:cNvSpPr>
            <a:spLocks noGrp="1"/>
          </p:cNvSpPr>
          <p:nvPr>
            <p:ph type="dt" sz="half" idx="10"/>
          </p:nvPr>
        </p:nvSpPr>
        <p:spPr/>
        <p:txBody>
          <a:bodyPr/>
          <a:lstStyle/>
          <a:p>
            <a:r>
              <a:rPr lang="en-US" altLang="en-US"/>
              <a:t>W. Udo Schröder 2023</a:t>
            </a:r>
          </a:p>
        </p:txBody>
      </p:sp>
      <p:sp>
        <p:nvSpPr>
          <p:cNvPr id="8" name="Footer Placeholder 2">
            <a:extLst>
              <a:ext uri="{FF2B5EF4-FFF2-40B4-BE49-F238E27FC236}">
                <a16:creationId xmlns:a16="http://schemas.microsoft.com/office/drawing/2014/main" id="{6F39ABF3-BD82-4929-AD88-8407D8F959A1}"/>
              </a:ext>
            </a:extLst>
          </p:cNvPr>
          <p:cNvSpPr>
            <a:spLocks noGrp="1"/>
          </p:cNvSpPr>
          <p:nvPr>
            <p:ph type="ftr" sz="quarter" idx="11"/>
          </p:nvPr>
        </p:nvSpPr>
        <p:spPr/>
        <p:txBody>
          <a:bodyPr/>
          <a:lstStyle/>
          <a:p>
            <a:r>
              <a:rPr lang="en-US" altLang="en-US"/>
              <a:t>Compl MP TD</a:t>
            </a:r>
          </a:p>
        </p:txBody>
      </p:sp>
      <p:sp>
        <p:nvSpPr>
          <p:cNvPr id="9" name="Slide Number Placeholder 3">
            <a:extLst>
              <a:ext uri="{FF2B5EF4-FFF2-40B4-BE49-F238E27FC236}">
                <a16:creationId xmlns:a16="http://schemas.microsoft.com/office/drawing/2014/main" id="{C62F8028-E22C-4CF1-BECF-B2893B449205}"/>
              </a:ext>
            </a:extLst>
          </p:cNvPr>
          <p:cNvSpPr>
            <a:spLocks noGrp="1"/>
          </p:cNvSpPr>
          <p:nvPr>
            <p:ph type="sldNum" sz="quarter" idx="12"/>
          </p:nvPr>
        </p:nvSpPr>
        <p:spPr/>
        <p:txBody>
          <a:bodyPr/>
          <a:lstStyle/>
          <a:p>
            <a:fld id="{5625E8D2-F70C-49DD-9FD7-BA9D41C2E7A0}" type="slidenum">
              <a:rPr lang="en-US" altLang="en-US"/>
              <a:pPr/>
              <a:t>14</a:t>
            </a:fld>
            <a:endParaRPr lang="en-US" altLang="en-US"/>
          </a:p>
        </p:txBody>
      </p:sp>
      <p:sp>
        <p:nvSpPr>
          <p:cNvPr id="17412" name="Rectangle 4">
            <a:extLst>
              <a:ext uri="{FF2B5EF4-FFF2-40B4-BE49-F238E27FC236}">
                <a16:creationId xmlns:a16="http://schemas.microsoft.com/office/drawing/2014/main" id="{667EBBFF-8E8C-4CC3-B1FD-55C23342E8FF}"/>
              </a:ext>
            </a:extLst>
          </p:cNvPr>
          <p:cNvSpPr>
            <a:spLocks noGrp="1" noChangeArrowheads="1"/>
          </p:cNvSpPr>
          <p:nvPr>
            <p:ph type="title" idx="4294967295"/>
          </p:nvPr>
        </p:nvSpPr>
        <p:spPr>
          <a:xfrm>
            <a:off x="457200" y="303940"/>
            <a:ext cx="8195846" cy="466671"/>
          </a:xfrm>
        </p:spPr>
        <p:txBody>
          <a:bodyPr/>
          <a:lstStyle/>
          <a:p>
            <a:r>
              <a:rPr lang="en-US" altLang="en-US" sz="2200" dirty="0">
                <a:effectLst>
                  <a:outerShdw blurRad="38100" dist="38100" dir="2700000" algn="tl">
                    <a:srgbClr val="C0C0C0"/>
                  </a:outerShdw>
                </a:effectLst>
                <a:cs typeface="Times New Roman" panose="02020603050405020304" pitchFamily="18" charset="0"/>
              </a:rPr>
              <a:t>Thermal Motion in Solids (2)</a:t>
            </a:r>
          </a:p>
        </p:txBody>
      </p:sp>
      <p:sp>
        <p:nvSpPr>
          <p:cNvPr id="17413" name="Text Box 5">
            <a:extLst>
              <a:ext uri="{FF2B5EF4-FFF2-40B4-BE49-F238E27FC236}">
                <a16:creationId xmlns:a16="http://schemas.microsoft.com/office/drawing/2014/main" id="{12E9978B-8D62-4D63-A84F-4E9E64738A98}"/>
              </a:ext>
            </a:extLst>
          </p:cNvPr>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7418" name="Lattice_Rnd_0.2">
            <a:hlinkClick r:id="" action="ppaction://media"/>
            <a:extLst>
              <a:ext uri="{FF2B5EF4-FFF2-40B4-BE49-F238E27FC236}">
                <a16:creationId xmlns:a16="http://schemas.microsoft.com/office/drawing/2014/main" id="{EF199FA7-4CAF-41F5-A96F-DBADC943AB60}"/>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381000" y="1066800"/>
            <a:ext cx="440055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DC2395D4-3AA7-EB1B-3C48-9BB9DAA1F48E}"/>
              </a:ext>
            </a:extLst>
          </p:cNvPr>
          <p:cNvSpPr txBox="1">
            <a:spLocks noChangeArrowheads="1"/>
          </p:cNvSpPr>
          <p:nvPr/>
        </p:nvSpPr>
        <p:spPr bwMode="auto">
          <a:xfrm>
            <a:off x="4781549" y="1535586"/>
            <a:ext cx="3871497" cy="29480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0"/>
              </a:spcBef>
              <a:spcAft>
                <a:spcPts val="1800"/>
              </a:spcAft>
              <a:buClr>
                <a:srgbClr val="D2180A"/>
              </a:buClr>
              <a:buFont typeface="Wingdings" panose="05000000000000000000" pitchFamily="2" charset="2"/>
              <a:buNone/>
            </a:pPr>
            <a:r>
              <a:rPr lang="en-US" sz="1600" dirty="0">
                <a:latin typeface="+mj-lt"/>
                <a:cs typeface="Times New Roman" panose="02020603050405020304" pitchFamily="18" charset="0"/>
              </a:rPr>
              <a:t>The individual constituents (atoms or ions) of an excited lattice have on average the same thermal energy. If one increases this average energy by introducing energy from the surroundings, the displacements of the particles increase.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At higher excitations, the structure begins to disappear, the lattice is “melting”, becomes a liquid and, eventually, a gas.</a:t>
            </a:r>
            <a:r>
              <a:rPr lang="en-US" sz="1600" dirty="0">
                <a:solidFill>
                  <a:schemeClr val="bg1"/>
                </a:solidFill>
                <a:latin typeface="+mj-lt"/>
                <a:cs typeface="Times New Roman" panose="02020603050405020304" pitchFamily="18" charset="0"/>
              </a:rPr>
              <a:t>.</a:t>
            </a:r>
          </a:p>
        </p:txBody>
      </p:sp>
      <p:sp>
        <p:nvSpPr>
          <p:cNvPr id="4" name="Text Box 12">
            <a:extLst>
              <a:ext uri="{FF2B5EF4-FFF2-40B4-BE49-F238E27FC236}">
                <a16:creationId xmlns:a16="http://schemas.microsoft.com/office/drawing/2014/main" id="{6F1FF504-8152-43C1-5A20-A29CD3A4AF98}"/>
              </a:ext>
            </a:extLst>
          </p:cNvPr>
          <p:cNvSpPr txBox="1">
            <a:spLocks noChangeArrowheads="1"/>
          </p:cNvSpPr>
          <p:nvPr/>
        </p:nvSpPr>
        <p:spPr bwMode="auto">
          <a:xfrm>
            <a:off x="381000" y="5715000"/>
            <a:ext cx="83326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average kinetic energy of each particle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is known as “</a:t>
            </a:r>
            <a:r>
              <a:rPr lang="en-US" sz="1600" dirty="0">
                <a:effectLst>
                  <a:outerShdw blurRad="38100" dist="38100" dir="2700000" algn="tl">
                    <a:srgbClr val="C0C0C0"/>
                  </a:outerShdw>
                </a:effectLst>
                <a:latin typeface="+mj-lt"/>
                <a:cs typeface="Times New Roman" panose="02020603050405020304" pitchFamily="18" charset="0"/>
              </a:rPr>
              <a:t>temperature</a:t>
            </a:r>
            <a:r>
              <a:rPr lang="en-US" sz="1600" dirty="0">
                <a:latin typeface="+mj-lt"/>
                <a:cs typeface="Times New Roman" panose="02020603050405020304" pitchFamily="18" charset="0"/>
              </a:rPr>
              <a:t>” (units of k</a:t>
            </a:r>
            <a:r>
              <a:rPr lang="en-US" sz="1600" baseline="-25000" dirty="0">
                <a:latin typeface="+mj-lt"/>
                <a:cs typeface="Times New Roman" panose="02020603050405020304" pitchFamily="18" charset="0"/>
              </a:rPr>
              <a:t>B</a:t>
            </a:r>
            <a:r>
              <a:rPr lang="en-US" sz="1600" dirty="0">
                <a:latin typeface="+mj-lt"/>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68B1F457-206F-A75A-8C94-3B221A6A3E7C}"/>
              </a:ext>
            </a:extLst>
          </p:cNvPr>
          <p:cNvGraphicFramePr>
            <a:graphicFrameLocks noChangeAspect="1"/>
          </p:cNvGraphicFramePr>
          <p:nvPr>
            <p:extLst>
              <p:ext uri="{D42A27DB-BD31-4B8C-83A1-F6EECF244321}">
                <p14:modId xmlns:p14="http://schemas.microsoft.com/office/powerpoint/2010/main" val="2366534866"/>
              </p:ext>
            </p:extLst>
          </p:nvPr>
        </p:nvGraphicFramePr>
        <p:xfrm>
          <a:off x="5281404" y="5884793"/>
          <a:ext cx="2871788" cy="330200"/>
        </p:xfrm>
        <a:graphic>
          <a:graphicData uri="http://schemas.openxmlformats.org/presentationml/2006/ole">
            <mc:AlternateContent xmlns:mc="http://schemas.openxmlformats.org/markup-compatibility/2006">
              <mc:Choice xmlns:v="urn:schemas-microsoft-com:vml" Requires="v">
                <p:oleObj name="Equation" r:id="rId6" imgW="3200400" imgH="368280" progId="Equation.DSMT4">
                  <p:embed/>
                </p:oleObj>
              </mc:Choice>
              <mc:Fallback>
                <p:oleObj name="Equation" r:id="rId6" imgW="3200400" imgH="368280" progId="Equation.DSMT4">
                  <p:embed/>
                  <p:pic>
                    <p:nvPicPr>
                      <p:cNvPr id="11" name="Object 10"/>
                      <p:cNvPicPr/>
                      <p:nvPr/>
                    </p:nvPicPr>
                    <p:blipFill>
                      <a:blip r:embed="rId7"/>
                      <a:stretch>
                        <a:fillRect/>
                      </a:stretch>
                    </p:blipFill>
                    <p:spPr>
                      <a:xfrm>
                        <a:off x="5281404" y="5884793"/>
                        <a:ext cx="2871788" cy="330200"/>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00" fill="hold"/>
                                        <p:tgtEl>
                                          <p:spTgt spid="174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418"/>
                </p:tgtEl>
              </p:cMediaNode>
            </p:video>
            <p:seq concurrent="1" nextAc="seek">
              <p:cTn id="8" restart="whenNotActive" fill="hold" evtFilter="cancelBubble" nodeType="interactiveSeq">
                <p:stCondLst>
                  <p:cond evt="onClick" delay="0">
                    <p:tgtEl>
                      <p:spTgt spid="174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8"/>
                                        </p:tgtEl>
                                      </p:cBhvr>
                                    </p:cmd>
                                  </p:childTnLst>
                                </p:cTn>
                              </p:par>
                            </p:childTnLst>
                          </p:cTn>
                        </p:par>
                      </p:childTnLst>
                    </p:cTn>
                  </p:par>
                </p:childTnLst>
              </p:cTn>
              <p:nextCondLst>
                <p:cond evt="onClick" delay="0">
                  <p:tgtEl>
                    <p:spTgt spid="174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ttice_Breath">
            <a:hlinkClick r:id="" action="ppaction://media"/>
            <a:extLst>
              <a:ext uri="{FF2B5EF4-FFF2-40B4-BE49-F238E27FC236}">
                <a16:creationId xmlns:a16="http://schemas.microsoft.com/office/drawing/2014/main" id="{B9452D33-DEDB-BC76-0B6C-E36945A7A3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9469" y="1146886"/>
            <a:ext cx="4075113" cy="4724770"/>
          </a:xfrm>
          <a:prstGeom prst="rect">
            <a:avLst/>
          </a:prstGeom>
        </p:spPr>
      </p:pic>
      <p:sp>
        <p:nvSpPr>
          <p:cNvPr id="7" name="Date Placeholder 1">
            <a:extLst>
              <a:ext uri="{FF2B5EF4-FFF2-40B4-BE49-F238E27FC236}">
                <a16:creationId xmlns:a16="http://schemas.microsoft.com/office/drawing/2014/main" id="{63062253-0FF6-45FE-BBFF-35C0C74902EB}"/>
              </a:ext>
            </a:extLst>
          </p:cNvPr>
          <p:cNvSpPr>
            <a:spLocks noGrp="1"/>
          </p:cNvSpPr>
          <p:nvPr>
            <p:ph type="dt" sz="half" idx="10"/>
          </p:nvPr>
        </p:nvSpPr>
        <p:spPr/>
        <p:txBody>
          <a:bodyPr/>
          <a:lstStyle/>
          <a:p>
            <a:r>
              <a:rPr lang="en-US" altLang="en-US"/>
              <a:t>W. Udo Schröder 2023</a:t>
            </a:r>
          </a:p>
        </p:txBody>
      </p:sp>
      <p:sp>
        <p:nvSpPr>
          <p:cNvPr id="8" name="Footer Placeholder 2">
            <a:extLst>
              <a:ext uri="{FF2B5EF4-FFF2-40B4-BE49-F238E27FC236}">
                <a16:creationId xmlns:a16="http://schemas.microsoft.com/office/drawing/2014/main" id="{63D02F2F-E095-4295-BDC4-69A4FF22B873}"/>
              </a:ext>
            </a:extLst>
          </p:cNvPr>
          <p:cNvSpPr>
            <a:spLocks noGrp="1"/>
          </p:cNvSpPr>
          <p:nvPr>
            <p:ph type="ftr" sz="quarter" idx="11"/>
          </p:nvPr>
        </p:nvSpPr>
        <p:spPr/>
        <p:txBody>
          <a:bodyPr/>
          <a:lstStyle/>
          <a:p>
            <a:r>
              <a:rPr lang="en-US" altLang="en-US"/>
              <a:t>Compl MP TD</a:t>
            </a:r>
          </a:p>
        </p:txBody>
      </p:sp>
      <p:sp>
        <p:nvSpPr>
          <p:cNvPr id="9" name="Slide Number Placeholder 3">
            <a:extLst>
              <a:ext uri="{FF2B5EF4-FFF2-40B4-BE49-F238E27FC236}">
                <a16:creationId xmlns:a16="http://schemas.microsoft.com/office/drawing/2014/main" id="{82A5BE3C-3C45-46AC-AD7B-AFB98DBB2500}"/>
              </a:ext>
            </a:extLst>
          </p:cNvPr>
          <p:cNvSpPr>
            <a:spLocks noGrp="1"/>
          </p:cNvSpPr>
          <p:nvPr>
            <p:ph type="sldNum" sz="quarter" idx="12"/>
          </p:nvPr>
        </p:nvSpPr>
        <p:spPr/>
        <p:txBody>
          <a:bodyPr/>
          <a:lstStyle/>
          <a:p>
            <a:fld id="{80CED8AF-9F27-4008-A41C-2497C4A51D4E}" type="slidenum">
              <a:rPr lang="en-US" altLang="en-US"/>
              <a:pPr/>
              <a:t>15</a:t>
            </a:fld>
            <a:endParaRPr lang="en-US" altLang="en-US"/>
          </a:p>
        </p:txBody>
      </p:sp>
      <p:sp>
        <p:nvSpPr>
          <p:cNvPr id="3075" name="Text Box 3">
            <a:extLst>
              <a:ext uri="{FF2B5EF4-FFF2-40B4-BE49-F238E27FC236}">
                <a16:creationId xmlns:a16="http://schemas.microsoft.com/office/drawing/2014/main" id="{6A2F8AEC-5107-4FFE-B14B-2ED7885689AE}"/>
              </a:ext>
            </a:extLst>
          </p:cNvPr>
          <p:cNvSpPr txBox="1">
            <a:spLocks noChangeArrowheads="1"/>
          </p:cNvSpPr>
          <p:nvPr/>
        </p:nvSpPr>
        <p:spPr bwMode="auto">
          <a:xfrm>
            <a:off x="4914900" y="1805698"/>
            <a:ext cx="3752850" cy="2753408"/>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altLang="en-US" sz="1600" dirty="0">
                <a:solidFill>
                  <a:srgbClr val="000080"/>
                </a:solidFill>
                <a:latin typeface="+mj-lt"/>
                <a:cs typeface="Arial" panose="020B0604020202020204" pitchFamily="34" charset="0"/>
              </a:rPr>
              <a:t>Every system has collective modes of motion: Translation,</a:t>
            </a:r>
          </a:p>
          <a:p>
            <a:pPr algn="l" eaLnBrk="0" hangingPunct="0">
              <a:buClr>
                <a:srgbClr val="D2180A"/>
              </a:buClr>
              <a:buFont typeface="Wingdings" panose="05000000000000000000" pitchFamily="2" charset="2"/>
              <a:buNone/>
            </a:pPr>
            <a:r>
              <a:rPr lang="en-US" altLang="en-US" sz="1600" dirty="0">
                <a:solidFill>
                  <a:srgbClr val="000080"/>
                </a:solidFill>
                <a:latin typeface="+mj-lt"/>
                <a:cs typeface="Arial" panose="020B0604020202020204" pitchFamily="34" charset="0"/>
              </a:rPr>
              <a:t>rotation, shearing,…, which move the individual constituents </a:t>
            </a:r>
            <a:r>
              <a:rPr lang="en-US" altLang="en-US" sz="1600" dirty="0">
                <a:solidFill>
                  <a:srgbClr val="FB3B07"/>
                </a:solidFill>
                <a:latin typeface="+mj-lt"/>
                <a:cs typeface="Arial" panose="020B0604020202020204" pitchFamily="34" charset="0"/>
              </a:rPr>
              <a:t>in phase</a:t>
            </a:r>
            <a:r>
              <a:rPr lang="en-US" altLang="en-US" sz="1600" dirty="0">
                <a:solidFill>
                  <a:srgbClr val="000080"/>
                </a:solidFill>
                <a:latin typeface="+mj-lt"/>
                <a:cs typeface="Arial" panose="020B0604020202020204" pitchFamily="34" charset="0"/>
              </a:rPr>
              <a:t> with each other, i.e., move the system as a whole.</a:t>
            </a:r>
          </a:p>
          <a:p>
            <a:pPr algn="l" eaLnBrk="0" hangingPunct="0">
              <a:buClr>
                <a:srgbClr val="D2180A"/>
              </a:buClr>
              <a:buFont typeface="Wingdings" panose="05000000000000000000" pitchFamily="2" charset="2"/>
              <a:buNone/>
            </a:pPr>
            <a:endParaRPr lang="en-US" altLang="en-US" sz="1600" dirty="0">
              <a:solidFill>
                <a:srgbClr val="000080"/>
              </a:solidFill>
              <a:latin typeface="+mj-lt"/>
              <a:cs typeface="Arial" panose="020B0604020202020204" pitchFamily="34" charset="0"/>
            </a:endParaRPr>
          </a:p>
          <a:p>
            <a:pPr algn="l" eaLnBrk="0" hangingPunct="0">
              <a:buClr>
                <a:srgbClr val="D2180A"/>
              </a:buClr>
              <a:buFont typeface="Wingdings" panose="05000000000000000000" pitchFamily="2" charset="2"/>
              <a:buNone/>
            </a:pPr>
            <a:r>
              <a:rPr lang="en-US" altLang="en-US" sz="1600" dirty="0">
                <a:latin typeface="+mj-lt"/>
                <a:cs typeface="Arial" panose="020B0604020202020204" pitchFamily="34" charset="0"/>
              </a:rPr>
              <a:t>Collective stretching and compression  mode of a lattice.</a:t>
            </a:r>
          </a:p>
        </p:txBody>
      </p:sp>
      <p:sp>
        <p:nvSpPr>
          <p:cNvPr id="3076" name="Rectangle 4">
            <a:extLst>
              <a:ext uri="{FF2B5EF4-FFF2-40B4-BE49-F238E27FC236}">
                <a16:creationId xmlns:a16="http://schemas.microsoft.com/office/drawing/2014/main" id="{2A5954A4-ACDA-4E82-BD63-5054A7A179A0}"/>
              </a:ext>
            </a:extLst>
          </p:cNvPr>
          <p:cNvSpPr>
            <a:spLocks noGrp="1" noChangeArrowheads="1"/>
          </p:cNvSpPr>
          <p:nvPr>
            <p:ph type="title" idx="4294967295"/>
          </p:nvPr>
        </p:nvSpPr>
        <p:spPr>
          <a:xfrm>
            <a:off x="457199" y="217007"/>
            <a:ext cx="8210551" cy="633413"/>
          </a:xfrm>
        </p:spPr>
        <p:txBody>
          <a:bodyPr/>
          <a:lstStyle/>
          <a:p>
            <a:r>
              <a:rPr lang="en-US" altLang="en-US" sz="2200" dirty="0">
                <a:cs typeface="Times New Roman" panose="02020603050405020304" pitchFamily="18" charset="0"/>
              </a:rPr>
              <a:t>Collective (Synchronized) Motion of Solids</a:t>
            </a:r>
          </a:p>
        </p:txBody>
      </p:sp>
      <p:sp>
        <p:nvSpPr>
          <p:cNvPr id="3077" name="Text Box 5">
            <a:extLst>
              <a:ext uri="{FF2B5EF4-FFF2-40B4-BE49-F238E27FC236}">
                <a16:creationId xmlns:a16="http://schemas.microsoft.com/office/drawing/2014/main" id="{453BCB7B-A647-4D68-9018-F0748D6637D5}"/>
              </a:ext>
            </a:extLst>
          </p:cNvPr>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083" name="Text Box 11">
            <a:extLst>
              <a:ext uri="{FF2B5EF4-FFF2-40B4-BE49-F238E27FC236}">
                <a16:creationId xmlns:a16="http://schemas.microsoft.com/office/drawing/2014/main" id="{27901CF2-E08C-4398-8B7B-9AD79FB096AE}"/>
              </a:ext>
            </a:extLst>
          </p:cNvPr>
          <p:cNvSpPr txBox="1">
            <a:spLocks noChangeArrowheads="1"/>
          </p:cNvSpPr>
          <p:nvPr/>
        </p:nvSpPr>
        <p:spPr bwMode="auto">
          <a:xfrm>
            <a:off x="4935678" y="4628380"/>
            <a:ext cx="38257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latin typeface="+mj-lt"/>
                <a:cs typeface="Times New Roman" panose="02020603050405020304" pitchFamily="18" charset="0"/>
              </a:rPr>
              <a:t>Collective motion is often damped, </a:t>
            </a:r>
            <a:br>
              <a:rPr lang="en-US" altLang="en-US" sz="1600" dirty="0">
                <a:latin typeface="+mj-lt"/>
                <a:cs typeface="Times New Roman" panose="02020603050405020304" pitchFamily="18" charset="0"/>
              </a:rPr>
            </a:br>
            <a:r>
              <a:rPr lang="en-US" altLang="en-US" sz="1600" dirty="0">
                <a:latin typeface="+mj-lt"/>
                <a:cs typeface="Times New Roman" panose="02020603050405020304" pitchFamily="18" charset="0"/>
              </a:rPr>
              <a:t>its energy dissipated </a:t>
            </a:r>
            <a:r>
              <a:rPr lang="en-US" altLang="en-US" sz="1600" dirty="0">
                <a:latin typeface="+mj-lt"/>
                <a:cs typeface="Times New Roman" panose="02020603050405020304" pitchFamily="18" charset="0"/>
                <a:sym typeface="Wingdings" panose="05000000000000000000" pitchFamily="2" charset="2"/>
              </a:rPr>
              <a:t> radiation</a:t>
            </a:r>
            <a:endParaRPr lang="en-US" altLang="en-US" sz="1600" dirty="0">
              <a:latin typeface="+mj-lt"/>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
          <p:cNvSpPr>
            <a:spLocks noGrp="1"/>
          </p:cNvSpPr>
          <p:nvPr>
            <p:ph type="dt" sz="half" idx="10"/>
          </p:nvPr>
        </p:nvSpPr>
        <p:spPr/>
        <p:txBody>
          <a:bodyPr/>
          <a:lstStyle/>
          <a:p>
            <a:r>
              <a:rPr lang="en-US"/>
              <a:t>W. Udo Schröder 2023</a:t>
            </a:r>
          </a:p>
        </p:txBody>
      </p:sp>
      <p:sp>
        <p:nvSpPr>
          <p:cNvPr id="18" name="Footer Placeholder 2"/>
          <p:cNvSpPr>
            <a:spLocks noGrp="1"/>
          </p:cNvSpPr>
          <p:nvPr>
            <p:ph type="ftr" sz="quarter" idx="11"/>
          </p:nvPr>
        </p:nvSpPr>
        <p:spPr/>
        <p:txBody>
          <a:bodyPr/>
          <a:lstStyle/>
          <a:p>
            <a:r>
              <a:rPr lang="en-US"/>
              <a:t>Compl MP TD</a:t>
            </a:r>
          </a:p>
        </p:txBody>
      </p:sp>
      <p:sp>
        <p:nvSpPr>
          <p:cNvPr id="19" name="Slide Number Placeholder 3"/>
          <p:cNvSpPr>
            <a:spLocks noGrp="1"/>
          </p:cNvSpPr>
          <p:nvPr>
            <p:ph type="sldNum" sz="quarter" idx="12"/>
          </p:nvPr>
        </p:nvSpPr>
        <p:spPr/>
        <p:txBody>
          <a:bodyPr/>
          <a:lstStyle/>
          <a:p>
            <a:fld id="{22EEDA4B-B99B-48F3-A285-CF7CE99E380F}" type="slidenum">
              <a:rPr lang="en-US"/>
              <a:pPr/>
              <a:t>16</a:t>
            </a:fld>
            <a:endParaRPr lang="en-US"/>
          </a:p>
        </p:txBody>
      </p:sp>
      <p:sp>
        <p:nvSpPr>
          <p:cNvPr id="13315" name="Text Box 3"/>
          <p:cNvSpPr txBox="1">
            <a:spLocks noChangeArrowheads="1"/>
          </p:cNvSpPr>
          <p:nvPr/>
        </p:nvSpPr>
        <p:spPr bwMode="auto">
          <a:xfrm>
            <a:off x="4750058" y="1042172"/>
            <a:ext cx="4267200" cy="2452466"/>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Like in a gas, so in every system, energy and density distortions caused by incoming projectiles or photons propagate through the system. </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In a solid, where the constituents are bound at lattice sites, collision-like interactions (vibrational redistribution) lead to the dissipation of the deposited energy, i.e., its “even” distribution throughout the system.</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Systems at any temperature emit thermal radiation (IR photons), which are absorbed (possibly re-emitted) by objects in the environment. </a:t>
            </a:r>
          </a:p>
        </p:txBody>
      </p:sp>
      <p:sp>
        <p:nvSpPr>
          <p:cNvPr id="13316" name="Rectangle 4"/>
          <p:cNvSpPr>
            <a:spLocks noGrp="1" noChangeArrowheads="1"/>
          </p:cNvSpPr>
          <p:nvPr>
            <p:ph type="title" idx="4294967295"/>
          </p:nvPr>
        </p:nvSpPr>
        <p:spPr>
          <a:xfrm>
            <a:off x="33338" y="140493"/>
            <a:ext cx="9144000" cy="633413"/>
          </a:xfrm>
        </p:spPr>
        <p:txBody>
          <a:bodyPr/>
          <a:lstStyle/>
          <a:p>
            <a:r>
              <a:rPr lang="en-US" dirty="0">
                <a:solidFill>
                  <a:srgbClr val="000099"/>
                </a:solidFill>
                <a:cs typeface="Times New Roman" panose="02020603050405020304" pitchFamily="18" charset="0"/>
              </a:rPr>
              <a:t>Conduction of Thermal Energy in Solids</a:t>
            </a:r>
          </a:p>
        </p:txBody>
      </p:sp>
      <p:sp>
        <p:nvSpPr>
          <p:cNvPr id="13317"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3332" name="Text Box 20"/>
          <p:cNvSpPr txBox="1">
            <a:spLocks noChangeArrowheads="1"/>
          </p:cNvSpPr>
          <p:nvPr/>
        </p:nvSpPr>
        <p:spPr bwMode="auto">
          <a:xfrm>
            <a:off x="4750058" y="6317135"/>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B3B07"/>
                </a:solidFill>
                <a:latin typeface="Comic Sans MS" panose="030F0702030302020204" pitchFamily="66" charset="0"/>
                <a:cs typeface="Times New Roman" panose="02020603050405020304" pitchFamily="18" charset="0"/>
              </a:rPr>
              <a:t>Energy flow: hot </a:t>
            </a:r>
            <a:r>
              <a:rPr lang="en-US" b="1" dirty="0">
                <a:solidFill>
                  <a:srgbClr val="FB3B07"/>
                </a:solidFill>
                <a:latin typeface="Comic Sans MS" panose="030F0702030302020204" pitchFamily="66" charset="0"/>
                <a:cs typeface="Times New Roman" panose="02020603050405020304" pitchFamily="18" charset="0"/>
                <a:sym typeface="Wingdings" panose="05000000000000000000" pitchFamily="2" charset="2"/>
              </a:rPr>
              <a:t> cold</a:t>
            </a:r>
            <a:endParaRPr lang="en-US" b="1" dirty="0">
              <a:solidFill>
                <a:srgbClr val="FB3B07"/>
              </a:solidFill>
              <a:latin typeface="Comic Sans MS" panose="030F0702030302020204" pitchFamily="66" charset="0"/>
              <a:cs typeface="Times New Roman" panose="02020603050405020304" pitchFamily="18" charset="0"/>
            </a:endParaRPr>
          </a:p>
        </p:txBody>
      </p:sp>
      <p:sp>
        <p:nvSpPr>
          <p:cNvPr id="13334" name="Text Box 22"/>
          <p:cNvSpPr txBox="1">
            <a:spLocks noChangeArrowheads="1"/>
          </p:cNvSpPr>
          <p:nvPr/>
        </p:nvSpPr>
        <p:spPr bwMode="auto">
          <a:xfrm>
            <a:off x="2057400" y="5867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Comic Sans MS" panose="030F0702030302020204" pitchFamily="66" charset="0"/>
              </a:rPr>
              <a:t>Hotplate</a:t>
            </a:r>
          </a:p>
        </p:txBody>
      </p:sp>
      <p:grpSp>
        <p:nvGrpSpPr>
          <p:cNvPr id="13344" name="Group 32"/>
          <p:cNvGrpSpPr>
            <a:grpSpLocks/>
          </p:cNvGrpSpPr>
          <p:nvPr/>
        </p:nvGrpSpPr>
        <p:grpSpPr bwMode="auto">
          <a:xfrm>
            <a:off x="338138" y="917575"/>
            <a:ext cx="4281487" cy="5762625"/>
            <a:chOff x="213" y="690"/>
            <a:chExt cx="2697" cy="3630"/>
          </a:xfrm>
        </p:grpSpPr>
        <p:grpSp>
          <p:nvGrpSpPr>
            <p:cNvPr id="13342" name="Group 30"/>
            <p:cNvGrpSpPr>
              <a:grpSpLocks/>
            </p:cNvGrpSpPr>
            <p:nvPr/>
          </p:nvGrpSpPr>
          <p:grpSpPr bwMode="auto">
            <a:xfrm>
              <a:off x="222" y="3552"/>
              <a:ext cx="2688" cy="768"/>
              <a:chOff x="288" y="3552"/>
              <a:chExt cx="2688" cy="768"/>
            </a:xfrm>
          </p:grpSpPr>
          <p:sp>
            <p:nvSpPr>
              <p:cNvPr id="13336" name="AutoShape 24"/>
              <p:cNvSpPr>
                <a:spLocks noChangeArrowheads="1"/>
              </p:cNvSpPr>
              <p:nvPr/>
            </p:nvSpPr>
            <p:spPr bwMode="auto">
              <a:xfrm>
                <a:off x="672" y="3840"/>
                <a:ext cx="1920" cy="480"/>
              </a:xfrm>
              <a:prstGeom prst="can">
                <a:avLst>
                  <a:gd name="adj" fmla="val 25000"/>
                </a:avLst>
              </a:prstGeom>
              <a:gradFill rotWithShape="0">
                <a:gsLst>
                  <a:gs pos="0">
                    <a:srgbClr val="FFFF99">
                      <a:gamma/>
                      <a:shade val="46275"/>
                      <a:invGamma/>
                    </a:srgbClr>
                  </a:gs>
                  <a:gs pos="50000">
                    <a:srgbClr val="FFFF99"/>
                  </a:gs>
                  <a:gs pos="100000">
                    <a:srgbClr val="FFFF99">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AutoShape 25"/>
              <p:cNvSpPr>
                <a:spLocks noChangeArrowheads="1"/>
              </p:cNvSpPr>
              <p:nvPr/>
            </p:nvSpPr>
            <p:spPr bwMode="auto">
              <a:xfrm>
                <a:off x="288" y="3552"/>
                <a:ext cx="2688" cy="480"/>
              </a:xfrm>
              <a:prstGeom prst="can">
                <a:avLst>
                  <a:gd name="adj" fmla="val 25000"/>
                </a:avLst>
              </a:prstGeom>
              <a:gradFill rotWithShape="0">
                <a:gsLst>
                  <a:gs pos="0">
                    <a:srgbClr val="FB3B07">
                      <a:gamma/>
                      <a:shade val="46275"/>
                      <a:invGamma/>
                    </a:srgbClr>
                  </a:gs>
                  <a:gs pos="50000">
                    <a:srgbClr val="FB3B07"/>
                  </a:gs>
                  <a:gs pos="100000">
                    <a:srgbClr val="FB3B07">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341" name="Group 29"/>
              <p:cNvGrpSpPr>
                <a:grpSpLocks/>
              </p:cNvGrpSpPr>
              <p:nvPr/>
            </p:nvGrpSpPr>
            <p:grpSpPr bwMode="auto">
              <a:xfrm>
                <a:off x="1536" y="3936"/>
                <a:ext cx="384" cy="384"/>
                <a:chOff x="1536" y="3936"/>
                <a:chExt cx="384" cy="384"/>
              </a:xfrm>
            </p:grpSpPr>
            <p:sp>
              <p:nvSpPr>
                <p:cNvPr id="13339" name="Oval 27"/>
                <p:cNvSpPr>
                  <a:spLocks noChangeArrowheads="1"/>
                </p:cNvSpPr>
                <p:nvPr/>
              </p:nvSpPr>
              <p:spPr bwMode="auto">
                <a:xfrm>
                  <a:off x="1536" y="3936"/>
                  <a:ext cx="384" cy="38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Oval 19"/>
                <p:cNvSpPr>
                  <a:spLocks noChangeArrowheads="1"/>
                </p:cNvSpPr>
                <p:nvPr/>
              </p:nvSpPr>
              <p:spPr bwMode="auto">
                <a:xfrm>
                  <a:off x="1557" y="4038"/>
                  <a:ext cx="316" cy="28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Line 21"/>
                <p:cNvSpPr>
                  <a:spLocks noChangeShapeType="1"/>
                </p:cNvSpPr>
                <p:nvPr/>
              </p:nvSpPr>
              <p:spPr bwMode="auto">
                <a:xfrm flipV="1">
                  <a:off x="1645" y="4064"/>
                  <a:ext cx="24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38" name="AutoShape 26"/>
            <p:cNvSpPr>
              <a:spLocks noChangeArrowheads="1"/>
            </p:cNvSpPr>
            <p:nvPr/>
          </p:nvSpPr>
          <p:spPr bwMode="auto">
            <a:xfrm>
              <a:off x="213" y="690"/>
              <a:ext cx="2688" cy="3024"/>
            </a:xfrm>
            <a:prstGeom prst="can">
              <a:avLst>
                <a:gd name="adj" fmla="val 5359"/>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2" name="Object 1">
            <a:hlinkClick r:id="rId5" action="ppaction://hlinkfile"/>
          </p:cNvPr>
          <p:cNvGraphicFramePr>
            <a:graphicFrameLocks noChangeAspect="1"/>
          </p:cNvGraphicFramePr>
          <p:nvPr>
            <p:extLst>
              <p:ext uri="{D42A27DB-BD31-4B8C-83A1-F6EECF244321}">
                <p14:modId xmlns:p14="http://schemas.microsoft.com/office/powerpoint/2010/main" val="2447911289"/>
              </p:ext>
            </p:extLst>
          </p:nvPr>
        </p:nvGraphicFramePr>
        <p:xfrm>
          <a:off x="3352800" y="6095937"/>
          <a:ext cx="1543050" cy="604838"/>
        </p:xfrm>
        <a:graphic>
          <a:graphicData uri="http://schemas.openxmlformats.org/presentationml/2006/ole">
            <mc:AlternateContent xmlns:mc="http://schemas.openxmlformats.org/markup-compatibility/2006">
              <mc:Choice xmlns:v="urn:schemas-microsoft-com:vml" Requires="v">
                <p:oleObj name="Packager Shell Object" showAsIcon="1" r:id="rId6" imgW="1962360" imgH="604800" progId="Package">
                  <p:embed/>
                </p:oleObj>
              </mc:Choice>
              <mc:Fallback>
                <p:oleObj name="Packager Shell Object" showAsIcon="1" r:id="rId6" imgW="1962360" imgH="604800" progId="Package">
                  <p:embed/>
                  <p:pic>
                    <p:nvPicPr>
                      <p:cNvPr id="2" name="Object 1">
                        <a:hlinkClick r:id="rId5" action="ppaction://hlinkfile"/>
                      </p:cNvPr>
                      <p:cNvPicPr/>
                      <p:nvPr/>
                    </p:nvPicPr>
                    <p:blipFill>
                      <a:blip r:embed="rId7"/>
                      <a:stretch>
                        <a:fillRect/>
                      </a:stretch>
                    </p:blipFill>
                    <p:spPr>
                      <a:xfrm>
                        <a:off x="3352800" y="6095937"/>
                        <a:ext cx="1543050" cy="604838"/>
                      </a:xfrm>
                      <a:prstGeom prst="rect">
                        <a:avLst/>
                      </a:prstGeom>
                    </p:spPr>
                  </p:pic>
                </p:oleObj>
              </mc:Fallback>
            </mc:AlternateContent>
          </a:graphicData>
        </a:graphic>
      </p:graphicFrame>
      <p:sp>
        <p:nvSpPr>
          <p:cNvPr id="22" name="TextBox 21"/>
          <p:cNvSpPr txBox="1"/>
          <p:nvPr/>
        </p:nvSpPr>
        <p:spPr>
          <a:xfrm rot="16200000">
            <a:off x="3912783" y="3852220"/>
            <a:ext cx="1066800" cy="400110"/>
          </a:xfrm>
          <a:prstGeom prst="rect">
            <a:avLst/>
          </a:prstGeom>
          <a:noFill/>
        </p:spPr>
        <p:txBody>
          <a:bodyPr wrap="square" rtlCol="0">
            <a:spAutoFit/>
          </a:bodyPr>
          <a:lstStyle/>
          <a:p>
            <a:r>
              <a:rPr lang="en-US" i="1" dirty="0"/>
              <a:t>L</a:t>
            </a:r>
          </a:p>
        </p:txBody>
      </p:sp>
      <p:sp>
        <p:nvSpPr>
          <p:cNvPr id="4" name="Up Arrow 3"/>
          <p:cNvSpPr/>
          <p:nvPr/>
        </p:nvSpPr>
        <p:spPr bwMode="auto">
          <a:xfrm>
            <a:off x="537882" y="1380565"/>
            <a:ext cx="89647" cy="3872753"/>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416082886"/>
              </p:ext>
            </p:extLst>
          </p:nvPr>
        </p:nvGraphicFramePr>
        <p:xfrm>
          <a:off x="4943476" y="5110641"/>
          <a:ext cx="3783205" cy="1163159"/>
        </p:xfrm>
        <a:graphic>
          <a:graphicData uri="http://schemas.openxmlformats.org/presentationml/2006/ole">
            <mc:AlternateContent xmlns:mc="http://schemas.openxmlformats.org/markup-compatibility/2006">
              <mc:Choice xmlns:v="urn:schemas-microsoft-com:vml" Requires="v">
                <p:oleObj name="Equation" r:id="rId8" imgW="4089240" imgH="1257120" progId="Equation.DSMT4">
                  <p:embed/>
                </p:oleObj>
              </mc:Choice>
              <mc:Fallback>
                <p:oleObj name="Equation" r:id="rId8" imgW="4089240" imgH="1257120" progId="Equation.DSMT4">
                  <p:embed/>
                  <p:pic>
                    <p:nvPicPr>
                      <p:cNvPr id="5" name="Object 4"/>
                      <p:cNvPicPr/>
                      <p:nvPr/>
                    </p:nvPicPr>
                    <p:blipFill>
                      <a:blip r:embed="rId9"/>
                      <a:stretch>
                        <a:fillRect/>
                      </a:stretch>
                    </p:blipFill>
                    <p:spPr>
                      <a:xfrm>
                        <a:off x="4943476" y="5110641"/>
                        <a:ext cx="3783205" cy="1163159"/>
                      </a:xfrm>
                      <a:prstGeom prst="rect">
                        <a:avLst/>
                      </a:prstGeom>
                    </p:spPr>
                  </p:pic>
                </p:oleObj>
              </mc:Fallback>
            </mc:AlternateContent>
          </a:graphicData>
        </a:graphic>
      </p:graphicFrame>
      <p:sp>
        <p:nvSpPr>
          <p:cNvPr id="25" name="TextBox 24"/>
          <p:cNvSpPr txBox="1"/>
          <p:nvPr/>
        </p:nvSpPr>
        <p:spPr>
          <a:xfrm>
            <a:off x="49305" y="938213"/>
            <a:ext cx="1066800" cy="400110"/>
          </a:xfrm>
          <a:prstGeom prst="rect">
            <a:avLst/>
          </a:prstGeom>
          <a:noFill/>
        </p:spPr>
        <p:txBody>
          <a:bodyPr wrap="square" rtlCol="0">
            <a:spAutoFit/>
          </a:bodyPr>
          <a:lstStyle/>
          <a:p>
            <a:r>
              <a:rPr lang="en-US" i="1" dirty="0" err="1"/>
              <a:t>T</a:t>
            </a:r>
            <a:r>
              <a:rPr lang="en-US" i="1" baseline="-25000" dirty="0" err="1"/>
              <a:t>c</a:t>
            </a:r>
            <a:endParaRPr lang="en-US" i="1" dirty="0"/>
          </a:p>
        </p:txBody>
      </p:sp>
      <p:sp>
        <p:nvSpPr>
          <p:cNvPr id="26" name="TextBox 25"/>
          <p:cNvSpPr txBox="1"/>
          <p:nvPr/>
        </p:nvSpPr>
        <p:spPr>
          <a:xfrm>
            <a:off x="44731" y="5221851"/>
            <a:ext cx="1066800" cy="400110"/>
          </a:xfrm>
          <a:prstGeom prst="rect">
            <a:avLst/>
          </a:prstGeom>
          <a:noFill/>
        </p:spPr>
        <p:txBody>
          <a:bodyPr wrap="square" rtlCol="0">
            <a:spAutoFit/>
          </a:bodyPr>
          <a:lstStyle/>
          <a:p>
            <a:r>
              <a:rPr lang="en-US" i="1" dirty="0" err="1"/>
              <a:t>T</a:t>
            </a:r>
            <a:r>
              <a:rPr lang="en-US" i="1" baseline="-25000" dirty="0" err="1"/>
              <a:t>h</a:t>
            </a:r>
            <a:endParaRPr lang="en-US" i="1" dirty="0"/>
          </a:p>
        </p:txBody>
      </p:sp>
      <p:pic>
        <p:nvPicPr>
          <p:cNvPr id="6" name="Lattice_Rnd_EquHor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4054" y="1288891"/>
            <a:ext cx="3780629" cy="4272121"/>
          </a:xfrm>
          <a:prstGeom prst="rect">
            <a:avLst/>
          </a:prstGeom>
        </p:spPr>
      </p:pic>
      <p:sp>
        <p:nvSpPr>
          <p:cNvPr id="3" name="TextBox 2"/>
          <p:cNvSpPr txBox="1"/>
          <p:nvPr/>
        </p:nvSpPr>
        <p:spPr>
          <a:xfrm>
            <a:off x="2057400" y="5396944"/>
            <a:ext cx="1066800" cy="400110"/>
          </a:xfrm>
          <a:prstGeom prst="rect">
            <a:avLst/>
          </a:prstGeom>
          <a:noFill/>
        </p:spPr>
        <p:txBody>
          <a:bodyPr wrap="square" rtlCol="0">
            <a:spAutoFit/>
          </a:bodyPr>
          <a:lstStyle/>
          <a:p>
            <a:r>
              <a:rPr lang="en-US" i="1" dirty="0"/>
              <a:t>A</a:t>
            </a:r>
          </a:p>
        </p:txBody>
      </p:sp>
    </p:spTree>
    <p:extLst>
      <p:ext uri="{BB962C8B-B14F-4D97-AF65-F5344CB8AC3E}">
        <p14:creationId xmlns:p14="http://schemas.microsoft.com/office/powerpoint/2010/main" val="284528966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F1BBC-E5E8-43CB-8CF3-C2BF812D643F}"/>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W. Udo Schröder 2023</a:t>
            </a:r>
          </a:p>
        </p:txBody>
      </p:sp>
      <p:sp>
        <p:nvSpPr>
          <p:cNvPr id="3" name="Footer Placeholder 2">
            <a:extLst>
              <a:ext uri="{FF2B5EF4-FFF2-40B4-BE49-F238E27FC236}">
                <a16:creationId xmlns:a16="http://schemas.microsoft.com/office/drawing/2014/main" id="{1A0B13E3-8602-471E-8842-2604CB12F7F1}"/>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Compl MP TD</a:t>
            </a:r>
          </a:p>
        </p:txBody>
      </p:sp>
      <p:sp>
        <p:nvSpPr>
          <p:cNvPr id="4" name="Slide Number Placeholder 3">
            <a:extLst>
              <a:ext uri="{FF2B5EF4-FFF2-40B4-BE49-F238E27FC236}">
                <a16:creationId xmlns:a16="http://schemas.microsoft.com/office/drawing/2014/main" id="{D4411EE8-AE28-4832-8AC8-986C43FB04C8}"/>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  </a:t>
            </a:r>
            <a:fld id="{A80B547F-FC11-46BC-B6BE-CE75441C81FA}" type="slidenum">
              <a:rPr kumimoji="0" lang="en-US" sz="1000" b="0" i="0" u="none" strike="noStrike" kern="1200" cap="none" spc="0" normalizeH="0" baseline="0" noProof="0" smtClean="0">
                <a:ln>
                  <a:noFill/>
                </a:ln>
                <a:solidFill>
                  <a:srgbClr val="C0C0C0"/>
                </a:solidFill>
                <a:effectLst/>
                <a:uLnTx/>
                <a:uFillTx/>
                <a:latin typeface="Comic Sans MS"/>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US" sz="1000" b="0" i="0" u="none" strike="noStrike" kern="1200" cap="none" spc="0" normalizeH="0" baseline="0" noProof="0">
              <a:ln>
                <a:noFill/>
              </a:ln>
              <a:solidFill>
                <a:srgbClr val="C0C0C0"/>
              </a:solidFill>
              <a:effectLst/>
              <a:uLnTx/>
              <a:uFillTx/>
              <a:latin typeface="Comic Sans MS"/>
              <a:ea typeface="+mn-ea"/>
              <a:cs typeface="+mn-cs"/>
            </a:endParaRPr>
          </a:p>
        </p:txBody>
      </p:sp>
      <p:pic>
        <p:nvPicPr>
          <p:cNvPr id="5" name="Picture 4">
            <a:extLst>
              <a:ext uri="{FF2B5EF4-FFF2-40B4-BE49-F238E27FC236}">
                <a16:creationId xmlns:a16="http://schemas.microsoft.com/office/drawing/2014/main" id="{ECFED3FE-B124-48B3-8EC1-886DF183C7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451" t="7092" r="15054" b="16892"/>
          <a:stretch/>
        </p:blipFill>
        <p:spPr>
          <a:xfrm>
            <a:off x="1447800" y="1447800"/>
            <a:ext cx="5562600" cy="4800600"/>
          </a:xfrm>
          <a:prstGeom prst="rect">
            <a:avLst/>
          </a:prstGeom>
        </p:spPr>
      </p:pic>
      <p:sp>
        <p:nvSpPr>
          <p:cNvPr id="6" name="Rectangle 4">
            <a:extLst>
              <a:ext uri="{FF2B5EF4-FFF2-40B4-BE49-F238E27FC236}">
                <a16:creationId xmlns:a16="http://schemas.microsoft.com/office/drawing/2014/main" id="{BE35445C-C777-423F-A775-52EC6BC7EDBE}"/>
              </a:ext>
            </a:extLst>
          </p:cNvPr>
          <p:cNvSpPr txBox="1">
            <a:spLocks noChangeArrowheads="1"/>
          </p:cNvSpPr>
          <p:nvPr/>
        </p:nvSpPr>
        <p:spPr bwMode="auto">
          <a:xfrm>
            <a:off x="474663" y="379432"/>
            <a:ext cx="8099426" cy="4048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Verdana"/>
                <a:ea typeface="+mj-ea"/>
                <a:cs typeface="+mj-cs"/>
              </a:rPr>
              <a:t>Heat Radiation</a:t>
            </a:r>
          </a:p>
        </p:txBody>
      </p:sp>
      <p:sp>
        <p:nvSpPr>
          <p:cNvPr id="7" name="TextBox 6">
            <a:extLst>
              <a:ext uri="{FF2B5EF4-FFF2-40B4-BE49-F238E27FC236}">
                <a16:creationId xmlns:a16="http://schemas.microsoft.com/office/drawing/2014/main" id="{41132756-9B37-4161-B7AC-B58B777B859D}"/>
              </a:ext>
            </a:extLst>
          </p:cNvPr>
          <p:cNvSpPr txBox="1"/>
          <p:nvPr/>
        </p:nvSpPr>
        <p:spPr>
          <a:xfrm>
            <a:off x="408933" y="929759"/>
            <a:ext cx="827786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Heat can be transferred by electromagnetic radiation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incoherent "light"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006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02A49367-3900-4F69-BAE9-9205575D00F6}"/>
              </a:ext>
            </a:extLst>
          </p:cNvPr>
          <p:cNvSpPr>
            <a:spLocks noGrp="1" noChangeArrowheads="1"/>
          </p:cNvSpPr>
          <p:nvPr>
            <p:ph type="ctrTitle"/>
          </p:nvPr>
        </p:nvSpPr>
        <p:spPr>
          <a:xfrm>
            <a:off x="647700" y="274212"/>
            <a:ext cx="7772400" cy="502075"/>
          </a:xfrm>
        </p:spPr>
        <p:txBody>
          <a:bodyPr anchor="ctr"/>
          <a:lstStyle/>
          <a:p>
            <a:r>
              <a:rPr lang="en-US" altLang="en-US" sz="2400" dirty="0"/>
              <a:t>Planck’s Thermal (Blackbody) Radiation</a:t>
            </a:r>
          </a:p>
        </p:txBody>
      </p:sp>
      <p:graphicFrame>
        <p:nvGraphicFramePr>
          <p:cNvPr id="383822" name="Object 846">
            <a:extLst>
              <a:ext uri="{FF2B5EF4-FFF2-40B4-BE49-F238E27FC236}">
                <a16:creationId xmlns:a16="http://schemas.microsoft.com/office/drawing/2014/main" id="{6036BC37-9245-453D-8DB7-E42405A987AF}"/>
              </a:ext>
            </a:extLst>
          </p:cNvPr>
          <p:cNvGraphicFramePr>
            <a:graphicFrameLocks noChangeAspect="1"/>
          </p:cNvGraphicFramePr>
          <p:nvPr>
            <p:extLst>
              <p:ext uri="{D42A27DB-BD31-4B8C-83A1-F6EECF244321}">
                <p14:modId xmlns:p14="http://schemas.microsoft.com/office/powerpoint/2010/main" val="611206192"/>
              </p:ext>
            </p:extLst>
          </p:nvPr>
        </p:nvGraphicFramePr>
        <p:xfrm>
          <a:off x="4038882" y="3266945"/>
          <a:ext cx="3937000" cy="711200"/>
        </p:xfrm>
        <a:graphic>
          <a:graphicData uri="http://schemas.openxmlformats.org/presentationml/2006/ole">
            <mc:AlternateContent xmlns:mc="http://schemas.openxmlformats.org/markup-compatibility/2006">
              <mc:Choice xmlns:v="urn:schemas-microsoft-com:vml" Requires="v">
                <p:oleObj name="Equation" r:id="rId3" imgW="3936960" imgH="711000" progId="Equation.DSMT4">
                  <p:embed/>
                </p:oleObj>
              </mc:Choice>
              <mc:Fallback>
                <p:oleObj name="Equation" r:id="rId3" imgW="3936960" imgH="711000" progId="Equation.DSMT4">
                  <p:embed/>
                  <p:pic>
                    <p:nvPicPr>
                      <p:cNvPr id="383822" name="Object 846">
                        <a:extLst>
                          <a:ext uri="{FF2B5EF4-FFF2-40B4-BE49-F238E27FC236}">
                            <a16:creationId xmlns:a16="http://schemas.microsoft.com/office/drawing/2014/main" id="{6036BC37-9245-453D-8DB7-E42405A987AF}"/>
                          </a:ext>
                        </a:extLst>
                      </p:cNvPr>
                      <p:cNvPicPr>
                        <a:picLocks noChangeAspect="1" noChangeArrowheads="1"/>
                      </p:cNvPicPr>
                      <p:nvPr/>
                    </p:nvPicPr>
                    <p:blipFill>
                      <a:blip r:embed="rId4"/>
                      <a:srcRect/>
                      <a:stretch>
                        <a:fillRect/>
                      </a:stretch>
                    </p:blipFill>
                    <p:spPr bwMode="auto">
                      <a:xfrm>
                        <a:off x="4038882" y="3266945"/>
                        <a:ext cx="3937000" cy="711200"/>
                      </a:xfrm>
                      <a:prstGeom prst="rect">
                        <a:avLst/>
                      </a:prstGeom>
                      <a:noFill/>
                      <a:ln w="9525">
                        <a:noFill/>
                        <a:miter lim="800000"/>
                        <a:headEnd/>
                        <a:tailEnd/>
                      </a:ln>
                      <a:effectLst/>
                    </p:spPr>
                  </p:pic>
                </p:oleObj>
              </mc:Fallback>
            </mc:AlternateContent>
          </a:graphicData>
        </a:graphic>
      </p:graphicFrame>
      <p:sp>
        <p:nvSpPr>
          <p:cNvPr id="383823" name="Text Box 847">
            <a:extLst>
              <a:ext uri="{FF2B5EF4-FFF2-40B4-BE49-F238E27FC236}">
                <a16:creationId xmlns:a16="http://schemas.microsoft.com/office/drawing/2014/main" id="{5B95EBA7-6ECB-4DD7-8DC7-6BF1D99EC472}"/>
              </a:ext>
            </a:extLst>
          </p:cNvPr>
          <p:cNvSpPr txBox="1">
            <a:spLocks noChangeArrowheads="1"/>
          </p:cNvSpPr>
          <p:nvPr/>
        </p:nvSpPr>
        <p:spPr bwMode="auto">
          <a:xfrm>
            <a:off x="1925637" y="1784989"/>
            <a:ext cx="4270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Verdana" pitchFamily="34" charset="0"/>
                <a:ea typeface="+mn-ea"/>
                <a:cs typeface="+mn-cs"/>
                <a:sym typeface="Wingdings" panose="05000000000000000000" pitchFamily="2" charset="2"/>
              </a:rPr>
              <a:t> Elm energy is quantized</a:t>
            </a:r>
            <a:endParaRPr kumimoji="0" lang="en-US" altLang="en-US" sz="1600" b="1" i="0" u="none" strike="noStrike" kern="1200" cap="none" spc="0" normalizeH="0" baseline="0" noProof="0" dirty="0">
              <a:ln>
                <a:noFill/>
              </a:ln>
              <a:solidFill>
                <a:srgbClr val="0000FF"/>
              </a:solidFill>
              <a:effectLst/>
              <a:uLnTx/>
              <a:uFillTx/>
              <a:latin typeface="Verdana" pitchFamily="34" charset="0"/>
              <a:ea typeface="+mn-ea"/>
              <a:cs typeface="+mn-cs"/>
            </a:endParaRPr>
          </a:p>
        </p:txBody>
      </p:sp>
      <p:pic>
        <p:nvPicPr>
          <p:cNvPr id="383857" name="Picture 881" descr="mplanck">
            <a:extLst>
              <a:ext uri="{FF2B5EF4-FFF2-40B4-BE49-F238E27FC236}">
                <a16:creationId xmlns:a16="http://schemas.microsoft.com/office/drawing/2014/main" id="{4F1206C7-ADA3-42A4-BA81-A247C89E7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3297"/>
          <a:stretch>
            <a:fillRect/>
          </a:stretch>
        </p:blipFill>
        <p:spPr bwMode="auto">
          <a:xfrm>
            <a:off x="495300" y="933450"/>
            <a:ext cx="1430337" cy="1484313"/>
          </a:xfrm>
          <a:prstGeom prst="rect">
            <a:avLst/>
          </a:prstGeom>
          <a:noFill/>
          <a:extLst>
            <a:ext uri="{909E8E84-426E-40DD-AFC4-6F175D3DCCD1}">
              <a14:hiddenFill xmlns:a14="http://schemas.microsoft.com/office/drawing/2010/main">
                <a:solidFill>
                  <a:srgbClr val="FFFFFF"/>
                </a:solidFill>
              </a14:hiddenFill>
            </a:ext>
          </a:extLst>
        </p:spPr>
      </p:pic>
      <p:sp>
        <p:nvSpPr>
          <p:cNvPr id="383858" name="Text Box 882">
            <a:extLst>
              <a:ext uri="{FF2B5EF4-FFF2-40B4-BE49-F238E27FC236}">
                <a16:creationId xmlns:a16="http://schemas.microsoft.com/office/drawing/2014/main" id="{401E18AA-D75C-4A71-BBC9-518C9C8D12DC}"/>
              </a:ext>
            </a:extLst>
          </p:cNvPr>
          <p:cNvSpPr txBox="1">
            <a:spLocks noChangeArrowheads="1"/>
          </p:cNvSpPr>
          <p:nvPr/>
        </p:nvSpPr>
        <p:spPr bwMode="auto">
          <a:xfrm>
            <a:off x="1942549" y="958109"/>
            <a:ext cx="4642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Experimental electromagnetic energy spectrum emitted by a </a:t>
            </a:r>
            <a:r>
              <a:rPr lang="en-US" altLang="en-US" sz="1600" dirty="0">
                <a:solidFill>
                  <a:srgbClr val="000000"/>
                </a:solidFill>
              </a:rPr>
              <a:t>mass (</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“black” body</a:t>
            </a:r>
            <a:r>
              <a:rPr lang="en-US" altLang="en-US" sz="1600" dirty="0">
                <a:solidFill>
                  <a:srgbClr val="000000"/>
                </a:solidFill>
              </a:rPr>
              <a:t>) </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600" b="0" i="1"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 Radiation (photon) energy </a:t>
            </a:r>
          </a:p>
        </p:txBody>
      </p:sp>
      <p:graphicFrame>
        <p:nvGraphicFramePr>
          <p:cNvPr id="383861" name="Object 885">
            <a:extLst>
              <a:ext uri="{FF2B5EF4-FFF2-40B4-BE49-F238E27FC236}">
                <a16:creationId xmlns:a16="http://schemas.microsoft.com/office/drawing/2014/main" id="{AE6A3695-7BB7-4833-B485-93611D4BFF01}"/>
              </a:ext>
            </a:extLst>
          </p:cNvPr>
          <p:cNvGraphicFramePr>
            <a:graphicFrameLocks noChangeAspect="1"/>
          </p:cNvGraphicFramePr>
          <p:nvPr>
            <p:extLst>
              <p:ext uri="{D42A27DB-BD31-4B8C-83A1-F6EECF244321}">
                <p14:modId xmlns:p14="http://schemas.microsoft.com/office/powerpoint/2010/main" val="496182931"/>
              </p:ext>
            </p:extLst>
          </p:nvPr>
        </p:nvGraphicFramePr>
        <p:xfrm>
          <a:off x="495300" y="2543962"/>
          <a:ext cx="2351087" cy="560388"/>
        </p:xfrm>
        <a:graphic>
          <a:graphicData uri="http://schemas.openxmlformats.org/presentationml/2006/ole">
            <mc:AlternateContent xmlns:mc="http://schemas.openxmlformats.org/markup-compatibility/2006">
              <mc:Choice xmlns:v="urn:schemas-microsoft-com:vml" Requires="v">
                <p:oleObj name="Equation" r:id="rId6" imgW="2514600" imgH="596880" progId="Equation.DSMT4">
                  <p:embed/>
                </p:oleObj>
              </mc:Choice>
              <mc:Fallback>
                <p:oleObj name="Equation" r:id="rId6" imgW="2514600" imgH="596880" progId="Equation.DSMT4">
                  <p:embed/>
                  <p:pic>
                    <p:nvPicPr>
                      <p:cNvPr id="383861" name="Object 885">
                        <a:extLst>
                          <a:ext uri="{FF2B5EF4-FFF2-40B4-BE49-F238E27FC236}">
                            <a16:creationId xmlns:a16="http://schemas.microsoft.com/office/drawing/2014/main" id="{AE6A3695-7BB7-4833-B485-93611D4BFF01}"/>
                          </a:ext>
                        </a:extLst>
                      </p:cNvPr>
                      <p:cNvPicPr>
                        <a:picLocks noChangeAspect="1" noChangeArrowheads="1"/>
                      </p:cNvPicPr>
                      <p:nvPr/>
                    </p:nvPicPr>
                    <p:blipFill>
                      <a:blip r:embed="rId7"/>
                      <a:srcRect/>
                      <a:stretch>
                        <a:fillRect/>
                      </a:stretch>
                    </p:blipFill>
                    <p:spPr bwMode="auto">
                      <a:xfrm>
                        <a:off x="495300" y="2543962"/>
                        <a:ext cx="2351087" cy="560388"/>
                      </a:xfrm>
                      <a:prstGeom prst="rect">
                        <a:avLst/>
                      </a:prstGeom>
                      <a:noFill/>
                      <a:ln>
                        <a:noFill/>
                      </a:ln>
                      <a:effectLst/>
                    </p:spPr>
                  </p:pic>
                </p:oleObj>
              </mc:Fallback>
            </mc:AlternateContent>
          </a:graphicData>
        </a:graphic>
      </p:graphicFrame>
      <p:sp>
        <p:nvSpPr>
          <p:cNvPr id="383866" name="Rectangle 890">
            <a:extLst>
              <a:ext uri="{FF2B5EF4-FFF2-40B4-BE49-F238E27FC236}">
                <a16:creationId xmlns:a16="http://schemas.microsoft.com/office/drawing/2014/main" id="{B93B2D96-94FF-4C3D-9F78-01F30805F23E}"/>
              </a:ext>
            </a:extLst>
          </p:cNvPr>
          <p:cNvSpPr>
            <a:spLocks noChangeArrowheads="1"/>
          </p:cNvSpPr>
          <p:nvPr/>
        </p:nvSpPr>
        <p:spPr bwMode="auto">
          <a:xfrm>
            <a:off x="495300" y="1968500"/>
            <a:ext cx="1241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t>Max Planck </a:t>
            </a:r>
            <a:b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br>
            <a: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t>(1900)</a:t>
            </a:r>
          </a:p>
        </p:txBody>
      </p:sp>
      <p:pic>
        <p:nvPicPr>
          <p:cNvPr id="2" name="Picture 1">
            <a:extLst>
              <a:ext uri="{FF2B5EF4-FFF2-40B4-BE49-F238E27FC236}">
                <a16:creationId xmlns:a16="http://schemas.microsoft.com/office/drawing/2014/main" id="{55FD6FB5-A981-4E8A-A623-FE2E27595E94}"/>
              </a:ext>
            </a:extLst>
          </p:cNvPr>
          <p:cNvPicPr>
            <a:picLocks noChangeAspect="1"/>
          </p:cNvPicPr>
          <p:nvPr/>
        </p:nvPicPr>
        <p:blipFill>
          <a:blip r:embed="rId8"/>
          <a:stretch>
            <a:fillRect/>
          </a:stretch>
        </p:blipFill>
        <p:spPr>
          <a:xfrm>
            <a:off x="6467098" y="933450"/>
            <a:ext cx="2181602" cy="160533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F47952A-0A71-4208-9961-2C35EBE43679}"/>
              </a:ext>
            </a:extLst>
          </p:cNvPr>
          <p:cNvPicPr>
            <a:picLocks noChangeAspect="1"/>
          </p:cNvPicPr>
          <p:nvPr/>
        </p:nvPicPr>
        <p:blipFill>
          <a:blip r:embed="rId9"/>
          <a:stretch>
            <a:fillRect/>
          </a:stretch>
        </p:blipFill>
        <p:spPr>
          <a:xfrm>
            <a:off x="447975" y="3205163"/>
            <a:ext cx="2827599" cy="3283664"/>
          </a:xfrm>
          <a:prstGeom prst="rect">
            <a:avLst/>
          </a:prstGeom>
          <a:ln>
            <a:noFill/>
          </a:ln>
          <a:effectLst>
            <a:outerShdw blurRad="292100" dist="139700" dir="2700000" algn="tl" rotWithShape="0">
              <a:srgbClr val="333333">
                <a:alpha val="65000"/>
              </a:srgbClr>
            </a:outerShdw>
          </a:effectLst>
        </p:spPr>
      </p:pic>
      <p:graphicFrame>
        <p:nvGraphicFramePr>
          <p:cNvPr id="3" name="Object 2">
            <a:extLst>
              <a:ext uri="{FF2B5EF4-FFF2-40B4-BE49-F238E27FC236}">
                <a16:creationId xmlns:a16="http://schemas.microsoft.com/office/drawing/2014/main" id="{EF0EB5F7-BBC4-1028-FA13-488DD0B5B895}"/>
              </a:ext>
            </a:extLst>
          </p:cNvPr>
          <p:cNvGraphicFramePr>
            <a:graphicFrameLocks noChangeAspect="1"/>
          </p:cNvGraphicFramePr>
          <p:nvPr>
            <p:extLst>
              <p:ext uri="{D42A27DB-BD31-4B8C-83A1-F6EECF244321}">
                <p14:modId xmlns:p14="http://schemas.microsoft.com/office/powerpoint/2010/main" val="2487127798"/>
              </p:ext>
            </p:extLst>
          </p:nvPr>
        </p:nvGraphicFramePr>
        <p:xfrm>
          <a:off x="4046536" y="4968458"/>
          <a:ext cx="3929346" cy="632970"/>
        </p:xfrm>
        <a:graphic>
          <a:graphicData uri="http://schemas.openxmlformats.org/presentationml/2006/ole">
            <mc:AlternateContent xmlns:mc="http://schemas.openxmlformats.org/markup-compatibility/2006">
              <mc:Choice xmlns:v="urn:schemas-microsoft-com:vml" Requires="v">
                <p:oleObj name="Equation" r:id="rId10" imgW="3492360" imgH="545760" progId="Equation.DSMT4">
                  <p:embed/>
                </p:oleObj>
              </mc:Choice>
              <mc:Fallback>
                <p:oleObj name="Equation" r:id="rId10" imgW="3492360" imgH="545760" progId="Equation.DSMT4">
                  <p:embed/>
                  <p:pic>
                    <p:nvPicPr>
                      <p:cNvPr id="0" name=""/>
                      <p:cNvPicPr/>
                      <p:nvPr/>
                    </p:nvPicPr>
                    <p:blipFill>
                      <a:blip r:embed="rId11"/>
                      <a:stretch>
                        <a:fillRect/>
                      </a:stretch>
                    </p:blipFill>
                    <p:spPr>
                      <a:xfrm>
                        <a:off x="4046536" y="4968458"/>
                        <a:ext cx="3929346" cy="632970"/>
                      </a:xfrm>
                      <a:prstGeom prst="rect">
                        <a:avLst/>
                      </a:prstGeom>
                      <a:solidFill>
                        <a:srgbClr val="FFFDE5"/>
                      </a:solidFill>
                      <a:ln>
                        <a:solidFill>
                          <a:schemeClr val="tx1"/>
                        </a:solidFill>
                      </a:ln>
                    </p:spPr>
                  </p:pic>
                </p:oleObj>
              </mc:Fallback>
            </mc:AlternateContent>
          </a:graphicData>
        </a:graphic>
      </p:graphicFrame>
      <p:graphicFrame>
        <p:nvGraphicFramePr>
          <p:cNvPr id="8" name="Object 7">
            <a:extLst>
              <a:ext uri="{FF2B5EF4-FFF2-40B4-BE49-F238E27FC236}">
                <a16:creationId xmlns:a16="http://schemas.microsoft.com/office/drawing/2014/main" id="{C8F0A6AE-57D3-93D5-2AC9-03BB1D9E1B37}"/>
              </a:ext>
            </a:extLst>
          </p:cNvPr>
          <p:cNvGraphicFramePr>
            <a:graphicFrameLocks noChangeAspect="1"/>
          </p:cNvGraphicFramePr>
          <p:nvPr>
            <p:extLst>
              <p:ext uri="{D42A27DB-BD31-4B8C-83A1-F6EECF244321}">
                <p14:modId xmlns:p14="http://schemas.microsoft.com/office/powerpoint/2010/main" val="2837310121"/>
              </p:ext>
            </p:extLst>
          </p:nvPr>
        </p:nvGraphicFramePr>
        <p:xfrm>
          <a:off x="4533900" y="2173679"/>
          <a:ext cx="1663700" cy="292100"/>
        </p:xfrm>
        <a:graphic>
          <a:graphicData uri="http://schemas.openxmlformats.org/presentationml/2006/ole">
            <mc:AlternateContent xmlns:mc="http://schemas.openxmlformats.org/markup-compatibility/2006">
              <mc:Choice xmlns:v="urn:schemas-microsoft-com:vml" Requires="v">
                <p:oleObj name="Equation" r:id="rId12" imgW="1663560" imgH="291960" progId="Equation.DSMT4">
                  <p:embed/>
                </p:oleObj>
              </mc:Choice>
              <mc:Fallback>
                <p:oleObj name="Equation" r:id="rId12" imgW="1663560" imgH="291960" progId="Equation.DSMT4">
                  <p:embed/>
                  <p:pic>
                    <p:nvPicPr>
                      <p:cNvPr id="0" name=""/>
                      <p:cNvPicPr/>
                      <p:nvPr/>
                    </p:nvPicPr>
                    <p:blipFill>
                      <a:blip r:embed="rId13"/>
                      <a:stretch>
                        <a:fillRect/>
                      </a:stretch>
                    </p:blipFill>
                    <p:spPr>
                      <a:xfrm>
                        <a:off x="4533900" y="2173679"/>
                        <a:ext cx="1663700" cy="292100"/>
                      </a:xfrm>
                      <a:prstGeom prst="rect">
                        <a:avLst/>
                      </a:prstGeom>
                      <a:solidFill>
                        <a:srgbClr val="FFFDE5"/>
                      </a:solidFill>
                      <a:ln>
                        <a:solidFill>
                          <a:schemeClr val="tx1"/>
                        </a:solidFill>
                      </a:ln>
                    </p:spPr>
                  </p:pic>
                </p:oleObj>
              </mc:Fallback>
            </mc:AlternateContent>
          </a:graphicData>
        </a:graphic>
      </p:graphicFrame>
      <p:sp>
        <p:nvSpPr>
          <p:cNvPr id="9" name="Arrow: Down 8">
            <a:extLst>
              <a:ext uri="{FF2B5EF4-FFF2-40B4-BE49-F238E27FC236}">
                <a16:creationId xmlns:a16="http://schemas.microsoft.com/office/drawing/2014/main" id="{21D19DFD-E467-92A7-4C67-2E2463021491}"/>
              </a:ext>
            </a:extLst>
          </p:cNvPr>
          <p:cNvSpPr/>
          <p:nvPr/>
        </p:nvSpPr>
        <p:spPr bwMode="auto">
          <a:xfrm>
            <a:off x="5868428" y="4099608"/>
            <a:ext cx="546847" cy="33431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2" name="Text Box 847">
            <a:extLst>
              <a:ext uri="{FF2B5EF4-FFF2-40B4-BE49-F238E27FC236}">
                <a16:creationId xmlns:a16="http://schemas.microsoft.com/office/drawing/2014/main" id="{9C85FD6E-D690-F9DA-714B-75F095BDA5F8}"/>
              </a:ext>
            </a:extLst>
          </p:cNvPr>
          <p:cNvSpPr txBox="1">
            <a:spLocks noChangeArrowheads="1"/>
          </p:cNvSpPr>
          <p:nvPr/>
        </p:nvSpPr>
        <p:spPr bwMode="auto">
          <a:xfrm>
            <a:off x="3975407" y="2959261"/>
            <a:ext cx="40004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i="0" u="none" strike="noStrike" kern="1200" cap="none" spc="0" normalizeH="0" baseline="0" noProof="0" dirty="0">
                <a:ln>
                  <a:noFill/>
                </a:ln>
                <a:effectLst/>
                <a:uLnTx/>
                <a:uFillTx/>
                <a:latin typeface="Verdana" pitchFamily="34" charset="0"/>
                <a:ea typeface="+mn-ea"/>
                <a:cs typeface="+mn-cs"/>
                <a:sym typeface="Wingdings" panose="05000000000000000000" pitchFamily="2" charset="2"/>
              </a:rPr>
              <a:t>Power density: universal shape</a:t>
            </a:r>
            <a:endParaRPr kumimoji="0" lang="en-US" altLang="en-US" sz="1600" i="0" u="none" strike="noStrike" kern="1200" cap="none" spc="0" normalizeH="0" baseline="0" noProof="0" dirty="0">
              <a:ln>
                <a:noFill/>
              </a:ln>
              <a:effectLst/>
              <a:uLnTx/>
              <a:uFillTx/>
              <a:latin typeface="Verdana" pitchFamily="34" charset="0"/>
              <a:ea typeface="+mn-ea"/>
              <a:cs typeface="+mn-cs"/>
            </a:endParaRPr>
          </a:p>
        </p:txBody>
      </p:sp>
      <p:sp>
        <p:nvSpPr>
          <p:cNvPr id="23" name="Text Box 847">
            <a:extLst>
              <a:ext uri="{FF2B5EF4-FFF2-40B4-BE49-F238E27FC236}">
                <a16:creationId xmlns:a16="http://schemas.microsoft.com/office/drawing/2014/main" id="{FC9F948E-9856-0F04-6B92-34A787AD1644}"/>
              </a:ext>
            </a:extLst>
          </p:cNvPr>
          <p:cNvSpPr txBox="1">
            <a:spLocks noChangeArrowheads="1"/>
          </p:cNvSpPr>
          <p:nvPr/>
        </p:nvSpPr>
        <p:spPr bwMode="auto">
          <a:xfrm>
            <a:off x="3666232" y="4512682"/>
            <a:ext cx="4951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sym typeface="Wingdings" panose="05000000000000000000" pitchFamily="2" charset="2"/>
              </a:rPr>
              <a:t>Stefan-Boltzmann Law</a:t>
            </a:r>
            <a:r>
              <a:rPr kumimoji="0" lang="en-US" altLang="en-US" sz="1600" i="0" u="none" strike="noStrike" kern="1200" cap="none" spc="0" normalizeH="0" baseline="0" noProof="0" dirty="0">
                <a:ln>
                  <a:noFill/>
                </a:ln>
                <a:effectLst/>
                <a:uLnTx/>
                <a:uFillTx/>
                <a:latin typeface="Verdana" pitchFamily="34" charset="0"/>
                <a:ea typeface="+mn-ea"/>
                <a:cs typeface="+mn-cs"/>
                <a:sym typeface="Wingdings" panose="05000000000000000000" pitchFamily="2" charset="2"/>
              </a:rPr>
              <a:t>: Total thermal power</a:t>
            </a:r>
            <a:endParaRPr kumimoji="0" lang="en-US" altLang="en-US" sz="1600" i="0" u="none" strike="noStrike" kern="1200" cap="none" spc="0" normalizeH="0" baseline="0" noProof="0" dirty="0">
              <a:ln>
                <a:noFill/>
              </a:ln>
              <a:effectLst/>
              <a:uLnTx/>
              <a:uFillTx/>
              <a:latin typeface="Verdana" pitchFamily="34" charset="0"/>
              <a:ea typeface="+mn-ea"/>
              <a:cs typeface="+mn-cs"/>
            </a:endParaRPr>
          </a:p>
        </p:txBody>
      </p:sp>
      <p:graphicFrame>
        <p:nvGraphicFramePr>
          <p:cNvPr id="11" name="Object 10">
            <a:extLst>
              <a:ext uri="{FF2B5EF4-FFF2-40B4-BE49-F238E27FC236}">
                <a16:creationId xmlns:a16="http://schemas.microsoft.com/office/drawing/2014/main" id="{B8B4233D-4615-FF2C-2521-3D5BD02BEFC9}"/>
              </a:ext>
            </a:extLst>
          </p:cNvPr>
          <p:cNvGraphicFramePr>
            <a:graphicFrameLocks noChangeAspect="1"/>
          </p:cNvGraphicFramePr>
          <p:nvPr>
            <p:extLst>
              <p:ext uri="{D42A27DB-BD31-4B8C-83A1-F6EECF244321}">
                <p14:modId xmlns:p14="http://schemas.microsoft.com/office/powerpoint/2010/main" val="928687436"/>
              </p:ext>
            </p:extLst>
          </p:nvPr>
        </p:nvGraphicFramePr>
        <p:xfrm>
          <a:off x="4038882" y="5774003"/>
          <a:ext cx="3365500" cy="584200"/>
        </p:xfrm>
        <a:graphic>
          <a:graphicData uri="http://schemas.openxmlformats.org/presentationml/2006/ole">
            <mc:AlternateContent xmlns:mc="http://schemas.openxmlformats.org/markup-compatibility/2006">
              <mc:Choice xmlns:v="urn:schemas-microsoft-com:vml" Requires="v">
                <p:oleObj name="Equation" r:id="rId14" imgW="3365280" imgH="583920" progId="Equation.DSMT4">
                  <p:embed/>
                </p:oleObj>
              </mc:Choice>
              <mc:Fallback>
                <p:oleObj name="Equation" r:id="rId14" imgW="3365280" imgH="583920" progId="Equation.DSMT4">
                  <p:embed/>
                  <p:pic>
                    <p:nvPicPr>
                      <p:cNvPr id="0" name=""/>
                      <p:cNvPicPr/>
                      <p:nvPr/>
                    </p:nvPicPr>
                    <p:blipFill>
                      <a:blip r:embed="rId15"/>
                      <a:stretch>
                        <a:fillRect/>
                      </a:stretch>
                    </p:blipFill>
                    <p:spPr>
                      <a:xfrm>
                        <a:off x="4038882" y="5774003"/>
                        <a:ext cx="3365500" cy="584200"/>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W. Udo Schröder 2023</a:t>
            </a: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Compl MP TD</a:t>
            </a: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  </a:t>
            </a:r>
            <a:fld id="{A80B547F-FC11-46BC-B6BE-CE75441C81FA}" type="slidenum">
              <a:rPr kumimoji="0" lang="en-US" sz="1000" b="0" i="0" u="none" strike="noStrike" kern="1200" cap="none" spc="0" normalizeH="0" baseline="0" noProof="0" smtClean="0">
                <a:ln>
                  <a:noFill/>
                </a:ln>
                <a:solidFill>
                  <a:srgbClr val="C0C0C0"/>
                </a:solidFill>
                <a:effectLst/>
                <a:uLnTx/>
                <a:uFillTx/>
                <a:latin typeface="Comic Sans MS"/>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srgbClr val="C0C0C0"/>
              </a:solidFill>
              <a:effectLst/>
              <a:uLnTx/>
              <a:uFillTx/>
              <a:latin typeface="Comic Sans MS"/>
              <a:ea typeface="+mn-ea"/>
              <a:cs typeface="+mn-cs"/>
            </a:endParaRPr>
          </a:p>
        </p:txBody>
      </p:sp>
      <p:sp>
        <p:nvSpPr>
          <p:cNvPr id="5" name="Rectangle 4"/>
          <p:cNvSpPr txBox="1">
            <a:spLocks noChangeArrowheads="1"/>
          </p:cNvSpPr>
          <p:nvPr/>
        </p:nvSpPr>
        <p:spPr bwMode="auto">
          <a:xfrm>
            <a:off x="474663" y="330572"/>
            <a:ext cx="8099426" cy="4048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Verdana"/>
                <a:ea typeface="+mj-ea"/>
                <a:cs typeface="+mj-cs"/>
              </a:rPr>
              <a:t>Transfer of Randomized Energy: Heat Flow</a:t>
            </a:r>
          </a:p>
        </p:txBody>
      </p:sp>
      <p:sp>
        <p:nvSpPr>
          <p:cNvPr id="6" name="TextBox 5"/>
          <p:cNvSpPr txBox="1"/>
          <p:nvPr/>
        </p:nvSpPr>
        <p:spPr>
          <a:xfrm>
            <a:off x="2948943" y="948610"/>
            <a:ext cx="560504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Heat conduction, flux=current density through area </a:t>
            </a: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A</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pic>
        <p:nvPicPr>
          <p:cNvPr id="8" name="Picture 7"/>
          <p:cNvPicPr>
            <a:picLocks noChangeAspect="1"/>
          </p:cNvPicPr>
          <p:nvPr/>
        </p:nvPicPr>
        <p:blipFill>
          <a:blip r:embed="rId3">
            <a:lum bright="-20000" contrast="40000"/>
          </a:blip>
          <a:stretch>
            <a:fillRect/>
          </a:stretch>
        </p:blipFill>
        <p:spPr>
          <a:xfrm flipH="1">
            <a:off x="465138" y="1102499"/>
            <a:ext cx="2335650" cy="1511300"/>
          </a:xfrm>
          <a:prstGeom prst="rect">
            <a:avLst/>
          </a:prstGeom>
          <a:ln>
            <a:noFill/>
          </a:ln>
          <a:effectLst>
            <a:outerShdw blurRad="292100" dist="139700" dir="2700000" algn="tl" rotWithShape="0">
              <a:srgbClr val="333333">
                <a:alpha val="65000"/>
              </a:srgbClr>
            </a:outerShdw>
          </a:effectLst>
        </p:spPr>
      </p:pic>
      <p:graphicFrame>
        <p:nvGraphicFramePr>
          <p:cNvPr id="9" name="Object 8"/>
          <p:cNvGraphicFramePr>
            <a:graphicFrameLocks noChangeAspect="1"/>
          </p:cNvGraphicFramePr>
          <p:nvPr/>
        </p:nvGraphicFramePr>
        <p:xfrm>
          <a:off x="3098800" y="1657350"/>
          <a:ext cx="5130800" cy="800100"/>
        </p:xfrm>
        <a:graphic>
          <a:graphicData uri="http://schemas.openxmlformats.org/presentationml/2006/ole">
            <mc:AlternateContent xmlns:mc="http://schemas.openxmlformats.org/markup-compatibility/2006">
              <mc:Choice xmlns:v="urn:schemas-microsoft-com:vml" Requires="v">
                <p:oleObj name="Equation" r:id="rId4" imgW="5130720" imgH="799920" progId="Equation.DSMT4">
                  <p:embed/>
                </p:oleObj>
              </mc:Choice>
              <mc:Fallback>
                <p:oleObj name="Equation" r:id="rId4" imgW="5130720" imgH="799920" progId="Equation.DSMT4">
                  <p:embed/>
                  <p:pic>
                    <p:nvPicPr>
                      <p:cNvPr id="9" name="Object 8"/>
                      <p:cNvPicPr/>
                      <p:nvPr/>
                    </p:nvPicPr>
                    <p:blipFill>
                      <a:blip r:embed="rId5"/>
                      <a:stretch>
                        <a:fillRect/>
                      </a:stretch>
                    </p:blipFill>
                    <p:spPr>
                      <a:xfrm>
                        <a:off x="3098800" y="1657350"/>
                        <a:ext cx="5130800" cy="800100"/>
                      </a:xfrm>
                      <a:prstGeom prst="rect">
                        <a:avLst/>
                      </a:prstGeom>
                    </p:spPr>
                  </p:pic>
                </p:oleObj>
              </mc:Fallback>
            </mc:AlternateContent>
          </a:graphicData>
        </a:graphic>
      </p:graphicFrame>
      <p:pic>
        <p:nvPicPr>
          <p:cNvPr id="10" name="Picture 9"/>
          <p:cNvPicPr>
            <a:picLocks noChangeAspect="1"/>
          </p:cNvPicPr>
          <p:nvPr/>
        </p:nvPicPr>
        <p:blipFill>
          <a:blip r:embed="rId6">
            <a:lum bright="-20000" contrast="40000"/>
          </a:blip>
          <a:stretch>
            <a:fillRect/>
          </a:stretch>
        </p:blipFill>
        <p:spPr>
          <a:xfrm>
            <a:off x="1010999" y="2792444"/>
            <a:ext cx="1202557" cy="178909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970142" y="2952948"/>
            <a:ext cx="572981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Heat convection: Heat transfer via particles (mass flow)</a:t>
            </a:r>
          </a:p>
        </p:txBody>
      </p:sp>
      <p:graphicFrame>
        <p:nvGraphicFramePr>
          <p:cNvPr id="12" name="Object 11"/>
          <p:cNvGraphicFramePr>
            <a:graphicFrameLocks noChangeAspect="1"/>
          </p:cNvGraphicFramePr>
          <p:nvPr>
            <p:extLst>
              <p:ext uri="{D42A27DB-BD31-4B8C-83A1-F6EECF244321}">
                <p14:modId xmlns:p14="http://schemas.microsoft.com/office/powerpoint/2010/main" val="1937957658"/>
              </p:ext>
            </p:extLst>
          </p:nvPr>
        </p:nvGraphicFramePr>
        <p:xfrm>
          <a:off x="3026140" y="3260725"/>
          <a:ext cx="4546600" cy="749300"/>
        </p:xfrm>
        <a:graphic>
          <a:graphicData uri="http://schemas.openxmlformats.org/presentationml/2006/ole">
            <mc:AlternateContent xmlns:mc="http://schemas.openxmlformats.org/markup-compatibility/2006">
              <mc:Choice xmlns:v="urn:schemas-microsoft-com:vml" Requires="v">
                <p:oleObj name="Equation" r:id="rId7" imgW="4546440" imgH="749160" progId="Equation.DSMT4">
                  <p:embed/>
                </p:oleObj>
              </mc:Choice>
              <mc:Fallback>
                <p:oleObj name="Equation" r:id="rId7" imgW="4546440" imgH="749160" progId="Equation.DSMT4">
                  <p:embed/>
                  <p:pic>
                    <p:nvPicPr>
                      <p:cNvPr id="12" name="Object 11"/>
                      <p:cNvPicPr/>
                      <p:nvPr/>
                    </p:nvPicPr>
                    <p:blipFill>
                      <a:blip r:embed="rId8"/>
                      <a:stretch>
                        <a:fillRect/>
                      </a:stretch>
                    </p:blipFill>
                    <p:spPr>
                      <a:xfrm>
                        <a:off x="3026140" y="3260725"/>
                        <a:ext cx="4546600" cy="749300"/>
                      </a:xfrm>
                      <a:prstGeom prst="rect">
                        <a:avLst/>
                      </a:prstGeom>
                    </p:spPr>
                  </p:pic>
                </p:oleObj>
              </mc:Fallback>
            </mc:AlternateContent>
          </a:graphicData>
        </a:graphic>
      </p:graphicFrame>
      <p:pic>
        <p:nvPicPr>
          <p:cNvPr id="14" name="Picture 13"/>
          <p:cNvPicPr>
            <a:picLocks noChangeAspect="1"/>
          </p:cNvPicPr>
          <p:nvPr/>
        </p:nvPicPr>
        <p:blipFill>
          <a:blip r:embed="rId9">
            <a:lum bright="-20000" contrast="40000"/>
          </a:blip>
          <a:stretch>
            <a:fillRect/>
          </a:stretch>
        </p:blipFill>
        <p:spPr>
          <a:xfrm>
            <a:off x="504657" y="4772473"/>
            <a:ext cx="2098950" cy="180674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957568" y="4705971"/>
            <a:ext cx="457796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Heat radiation: Heat transfer via elm. photons</a:t>
            </a:r>
          </a:p>
        </p:txBody>
      </p:sp>
      <p:graphicFrame>
        <p:nvGraphicFramePr>
          <p:cNvPr id="16" name="Object 15"/>
          <p:cNvGraphicFramePr>
            <a:graphicFrameLocks noChangeAspect="1"/>
          </p:cNvGraphicFramePr>
          <p:nvPr/>
        </p:nvGraphicFramePr>
        <p:xfrm>
          <a:off x="3089275" y="5233988"/>
          <a:ext cx="4991100" cy="1155700"/>
        </p:xfrm>
        <a:graphic>
          <a:graphicData uri="http://schemas.openxmlformats.org/presentationml/2006/ole">
            <mc:AlternateContent xmlns:mc="http://schemas.openxmlformats.org/markup-compatibility/2006">
              <mc:Choice xmlns:v="urn:schemas-microsoft-com:vml" Requires="v">
                <p:oleObj name="Equation" r:id="rId10" imgW="4991040" imgH="1155600" progId="Equation.DSMT4">
                  <p:embed/>
                </p:oleObj>
              </mc:Choice>
              <mc:Fallback>
                <p:oleObj name="Equation" r:id="rId10" imgW="4991040" imgH="1155600" progId="Equation.DSMT4">
                  <p:embed/>
                  <p:pic>
                    <p:nvPicPr>
                      <p:cNvPr id="16" name="Object 15"/>
                      <p:cNvPicPr/>
                      <p:nvPr/>
                    </p:nvPicPr>
                    <p:blipFill>
                      <a:blip r:embed="rId11"/>
                      <a:stretch>
                        <a:fillRect/>
                      </a:stretch>
                    </p:blipFill>
                    <p:spPr>
                      <a:xfrm>
                        <a:off x="3089275" y="5233988"/>
                        <a:ext cx="4991100" cy="11557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3030102" y="1335051"/>
          <a:ext cx="1422400" cy="292100"/>
        </p:xfrm>
        <a:graphic>
          <a:graphicData uri="http://schemas.openxmlformats.org/presentationml/2006/ole">
            <mc:AlternateContent xmlns:mc="http://schemas.openxmlformats.org/markup-compatibility/2006">
              <mc:Choice xmlns:v="urn:schemas-microsoft-com:vml" Requires="v">
                <p:oleObj name="Equation" r:id="rId12" imgW="1422360" imgH="291960" progId="Equation.DSMT4">
                  <p:embed/>
                </p:oleObj>
              </mc:Choice>
              <mc:Fallback>
                <p:oleObj name="Equation" r:id="rId12" imgW="1422360" imgH="291960" progId="Equation.DSMT4">
                  <p:embed/>
                  <p:pic>
                    <p:nvPicPr>
                      <p:cNvPr id="17" name="Object 16"/>
                      <p:cNvPicPr/>
                      <p:nvPr/>
                    </p:nvPicPr>
                    <p:blipFill>
                      <a:blip r:embed="rId13"/>
                      <a:stretch>
                        <a:fillRect/>
                      </a:stretch>
                    </p:blipFill>
                    <p:spPr>
                      <a:xfrm>
                        <a:off x="3030102" y="1335051"/>
                        <a:ext cx="1422400" cy="292100"/>
                      </a:xfrm>
                      <a:prstGeom prst="rect">
                        <a:avLst/>
                      </a:prstGeom>
                    </p:spPr>
                  </p:pic>
                </p:oleObj>
              </mc:Fallback>
            </mc:AlternateContent>
          </a:graphicData>
        </a:graphic>
      </p:graphicFrame>
      <p:sp>
        <p:nvSpPr>
          <p:cNvPr id="7" name="TextBox 6"/>
          <p:cNvSpPr txBox="1"/>
          <p:nvPr/>
        </p:nvSpPr>
        <p:spPr>
          <a:xfrm>
            <a:off x="646160" y="1602960"/>
            <a:ext cx="42025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a:t>
            </a:r>
            <a:r>
              <a:rPr kumimoji="0" lang="en-US" sz="1050" b="0" i="0" u="none" strike="noStrike" kern="1200" cap="none" spc="0" normalizeH="0" baseline="-25000" noProof="0">
                <a:ln>
                  <a:noFill/>
                </a:ln>
                <a:solidFill>
                  <a:srgbClr val="000000"/>
                </a:solidFill>
                <a:effectLst/>
                <a:uLnTx/>
                <a:uFillTx/>
                <a:latin typeface="Verdana" pitchFamily="34" charset="0"/>
                <a:ea typeface="+mn-ea"/>
                <a:cs typeface="+mn-cs"/>
              </a:rPr>
              <a:t>h</a:t>
            </a:r>
          </a:p>
        </p:txBody>
      </p:sp>
      <p:sp>
        <p:nvSpPr>
          <p:cNvPr id="18" name="TextBox 17"/>
          <p:cNvSpPr txBox="1"/>
          <p:nvPr/>
        </p:nvSpPr>
        <p:spPr>
          <a:xfrm>
            <a:off x="2484974" y="1676854"/>
            <a:ext cx="42025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a:t>
            </a:r>
            <a:r>
              <a:rPr kumimoji="0" lang="en-US" sz="1050" b="0" i="0" u="none" strike="noStrike" kern="1200" cap="none" spc="0" normalizeH="0" baseline="-25000" noProof="0">
                <a:ln>
                  <a:noFill/>
                </a:ln>
                <a:solidFill>
                  <a:srgbClr val="000000"/>
                </a:solidFill>
                <a:effectLst/>
                <a:uLnTx/>
                <a:uFillTx/>
                <a:latin typeface="Verdana" pitchFamily="34" charset="0"/>
                <a:ea typeface="+mn-ea"/>
                <a:cs typeface="+mn-cs"/>
              </a:rPr>
              <a:t>l</a:t>
            </a:r>
          </a:p>
        </p:txBody>
      </p:sp>
      <p:sp>
        <p:nvSpPr>
          <p:cNvPr id="19" name="TextBox 18"/>
          <p:cNvSpPr txBox="1"/>
          <p:nvPr/>
        </p:nvSpPr>
        <p:spPr>
          <a:xfrm>
            <a:off x="1350826" y="1071899"/>
            <a:ext cx="129809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Thermometers</a:t>
            </a:r>
          </a:p>
        </p:txBody>
      </p:sp>
      <p:sp>
        <p:nvSpPr>
          <p:cNvPr id="21" name="TextBox 20">
            <a:extLst>
              <a:ext uri="{FF2B5EF4-FFF2-40B4-BE49-F238E27FC236}">
                <a16:creationId xmlns:a16="http://schemas.microsoft.com/office/drawing/2014/main" id="{9B68F685-3D5A-8D59-34B0-E95BBE2BE4C9}"/>
              </a:ext>
            </a:extLst>
          </p:cNvPr>
          <p:cNvSpPr txBox="1"/>
          <p:nvPr/>
        </p:nvSpPr>
        <p:spPr>
          <a:xfrm>
            <a:off x="1088357" y="3305889"/>
            <a:ext cx="315913" cy="246221"/>
          </a:xfrm>
          <a:prstGeom prst="rect">
            <a:avLst/>
          </a:prstGeom>
          <a:noFill/>
        </p:spPr>
        <p:txBody>
          <a:bodyPr wrap="square" rtlCol="0">
            <a:spAutoFit/>
          </a:bodyPr>
          <a:lstStyle/>
          <a:p>
            <a:r>
              <a:rPr lang="en-US" sz="1000" dirty="0"/>
              <a:t>A</a:t>
            </a:r>
          </a:p>
        </p:txBody>
      </p:sp>
      <p:sp>
        <p:nvSpPr>
          <p:cNvPr id="22" name="TextBox 21">
            <a:extLst>
              <a:ext uri="{FF2B5EF4-FFF2-40B4-BE49-F238E27FC236}">
                <a16:creationId xmlns:a16="http://schemas.microsoft.com/office/drawing/2014/main" id="{E8B9CB21-610D-BA99-AD4F-537C9A6117B3}"/>
              </a:ext>
            </a:extLst>
          </p:cNvPr>
          <p:cNvSpPr txBox="1"/>
          <p:nvPr/>
        </p:nvSpPr>
        <p:spPr>
          <a:xfrm>
            <a:off x="6219772" y="2220333"/>
            <a:ext cx="2631517" cy="553998"/>
          </a:xfrm>
          <a:prstGeom prst="rect">
            <a:avLst/>
          </a:prstGeom>
          <a:noFill/>
        </p:spPr>
        <p:txBody>
          <a:bodyPr wrap="square" rtlCol="0">
            <a:spAutoFit/>
          </a:bodyPr>
          <a:lstStyle/>
          <a:p>
            <a:pPr algn="l"/>
            <a:r>
              <a:rPr lang="en-US" sz="1000" dirty="0"/>
              <a:t>https://www.schoolmykids.com/learn/interactive-periodic-table/thermal-conductivity-of-all-the-elements</a:t>
            </a:r>
          </a:p>
        </p:txBody>
      </p:sp>
    </p:spTree>
    <p:extLst>
      <p:ext uri="{BB962C8B-B14F-4D97-AF65-F5344CB8AC3E}">
        <p14:creationId xmlns:p14="http://schemas.microsoft.com/office/powerpoint/2010/main" val="2264795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Multi-Dimensional/Particle Systems</a:t>
            </a:r>
          </a:p>
        </p:txBody>
      </p:sp>
      <p:sp>
        <p:nvSpPr>
          <p:cNvPr id="13" name="Rectangle 4">
            <a:extLst>
              <a:ext uri="{FF2B5EF4-FFF2-40B4-BE49-F238E27FC236}">
                <a16:creationId xmlns:a16="http://schemas.microsoft.com/office/drawing/2014/main" id="{98791A52-BC98-42E6-B96D-8F386792B30C}"/>
              </a:ext>
            </a:extLst>
          </p:cNvPr>
          <p:cNvSpPr>
            <a:spLocks noChangeArrowheads="1"/>
          </p:cNvSpPr>
          <p:nvPr/>
        </p:nvSpPr>
        <p:spPr bwMode="auto">
          <a:xfrm>
            <a:off x="628650" y="1679888"/>
            <a:ext cx="117921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6">
            <a:extLst>
              <a:ext uri="{FF2B5EF4-FFF2-40B4-BE49-F238E27FC236}">
                <a16:creationId xmlns:a16="http://schemas.microsoft.com/office/drawing/2014/main" id="{46636E90-4DFC-4C4C-860E-7B68DC5C753E}"/>
              </a:ext>
            </a:extLst>
          </p:cNvPr>
          <p:cNvSpPr>
            <a:spLocks noChangeArrowheads="1"/>
          </p:cNvSpPr>
          <p:nvPr/>
        </p:nvSpPr>
        <p:spPr bwMode="auto">
          <a:xfrm>
            <a:off x="4474346" y="1406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9" name="Group 18">
            <a:extLst>
              <a:ext uri="{FF2B5EF4-FFF2-40B4-BE49-F238E27FC236}">
                <a16:creationId xmlns:a16="http://schemas.microsoft.com/office/drawing/2014/main" id="{0A1AB256-0FC0-4870-9E01-A760124A32BA}"/>
              </a:ext>
            </a:extLst>
          </p:cNvPr>
          <p:cNvGrpSpPr/>
          <p:nvPr/>
        </p:nvGrpSpPr>
        <p:grpSpPr>
          <a:xfrm>
            <a:off x="652696" y="1336067"/>
            <a:ext cx="3517222" cy="4448554"/>
            <a:chOff x="628650" y="1368239"/>
            <a:chExt cx="3517222" cy="4448554"/>
          </a:xfrm>
        </p:grpSpPr>
        <p:sp>
          <p:nvSpPr>
            <p:cNvPr id="18" name="Rectangle 17">
              <a:extLst>
                <a:ext uri="{FF2B5EF4-FFF2-40B4-BE49-F238E27FC236}">
                  <a16:creationId xmlns:a16="http://schemas.microsoft.com/office/drawing/2014/main" id="{92246FC1-C2C0-4C41-AE16-0436D06801AA}"/>
                </a:ext>
              </a:extLst>
            </p:cNvPr>
            <p:cNvSpPr/>
            <p:nvPr/>
          </p:nvSpPr>
          <p:spPr>
            <a:xfrm>
              <a:off x="628650" y="2041864"/>
              <a:ext cx="3517222" cy="37749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A90262B7-A601-4DF2-BF27-493D295DB854}"/>
                </a:ext>
              </a:extLst>
            </p:cNvPr>
            <p:cNvGraphicFramePr>
              <a:graphicFrameLocks noChangeAspect="1"/>
            </p:cNvGraphicFramePr>
            <p:nvPr>
              <p:extLst>
                <p:ext uri="{D42A27DB-BD31-4B8C-83A1-F6EECF244321}">
                  <p14:modId xmlns:p14="http://schemas.microsoft.com/office/powerpoint/2010/main" val="1766429194"/>
                </p:ext>
              </p:extLst>
            </p:nvPr>
          </p:nvGraphicFramePr>
          <p:xfrm>
            <a:off x="728989" y="1368239"/>
            <a:ext cx="3278075" cy="4028815"/>
          </p:xfrm>
          <a:graphic>
            <a:graphicData uri="http://schemas.openxmlformats.org/presentationml/2006/ole">
              <mc:AlternateContent xmlns:mc="http://schemas.openxmlformats.org/markup-compatibility/2006">
                <mc:Choice xmlns:v="urn:schemas-microsoft-com:vml" Requires="v">
                  <p:oleObj name="Picture" r:id="rId3" imgW="2231808" imgH="2749306" progId="Word.Picture.8">
                    <p:embed/>
                  </p:oleObj>
                </mc:Choice>
                <mc:Fallback>
                  <p:oleObj name="Picture" r:id="rId3" imgW="2231808" imgH="2749306" progId="Word.Picture.8">
                    <p:embed/>
                    <p:pic>
                      <p:nvPicPr>
                        <p:cNvPr id="17" name="Object 16">
                          <a:extLst>
                            <a:ext uri="{FF2B5EF4-FFF2-40B4-BE49-F238E27FC236}">
                              <a16:creationId xmlns:a16="http://schemas.microsoft.com/office/drawing/2014/main" id="{A90262B7-A601-4DF2-BF27-493D295DB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89" y="1368239"/>
                          <a:ext cx="3278075" cy="4028815"/>
                        </a:xfrm>
                        <a:prstGeom prst="rect">
                          <a:avLst/>
                        </a:prstGeom>
                        <a:noFill/>
                      </p:spPr>
                    </p:pic>
                  </p:oleObj>
                </mc:Fallback>
              </mc:AlternateContent>
            </a:graphicData>
          </a:graphic>
        </p:graphicFrame>
      </p:gr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09600" y="964190"/>
            <a:ext cx="7361155" cy="715698"/>
          </a:xfrm>
        </p:spPr>
        <p:txBody>
          <a:bodyPr>
            <a:normAutofit/>
          </a:bodyPr>
          <a:lstStyle/>
          <a:p>
            <a:pPr algn="l"/>
            <a:r>
              <a:rPr lang="en-US" sz="1600" dirty="0">
                <a:latin typeface="Arial" panose="020B0604020202020204" pitchFamily="34" charset="0"/>
                <a:cs typeface="Arial" panose="020B0604020202020204" pitchFamily="34" charset="0"/>
              </a:rPr>
              <a:t>Complex kinetics (kinematics) behavior of complex, multi-particle systems: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time evolution is extremely sensitive to initial conditions. </a:t>
            </a:r>
          </a:p>
        </p:txBody>
      </p:sp>
      <p:sp>
        <p:nvSpPr>
          <p:cNvPr id="20" name="Text Box 3">
            <a:extLst>
              <a:ext uri="{FF2B5EF4-FFF2-40B4-BE49-F238E27FC236}">
                <a16:creationId xmlns:a16="http://schemas.microsoft.com/office/drawing/2014/main" id="{15BEAF2E-9FEB-40EA-8C91-9EF6DC02F300}"/>
              </a:ext>
            </a:extLst>
          </p:cNvPr>
          <p:cNvSpPr txBox="1">
            <a:spLocks noChangeArrowheads="1"/>
          </p:cNvSpPr>
          <p:nvPr/>
        </p:nvSpPr>
        <p:spPr bwMode="auto">
          <a:xfrm>
            <a:off x="4679950" y="1919180"/>
            <a:ext cx="393065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t>Seemingly: Particles in a multi-particle systems move predominantly in random directions and with quasi-random velocities. </a:t>
            </a:r>
          </a:p>
          <a:p>
            <a:pPr algn="l">
              <a:spcBef>
                <a:spcPct val="50000"/>
              </a:spcBef>
            </a:pPr>
            <a:r>
              <a:rPr lang="en-US" altLang="en-US" sz="1600" b="1" dirty="0">
                <a:solidFill>
                  <a:srgbClr val="0000FF"/>
                </a:solidFill>
                <a:effectLst>
                  <a:outerShdw blurRad="38100" dist="38100" dir="2700000" algn="tl">
                    <a:srgbClr val="000000">
                      <a:alpha val="43137"/>
                    </a:srgbClr>
                  </a:outerShdw>
                </a:effectLst>
              </a:rPr>
              <a:t>Why?</a:t>
            </a:r>
          </a:p>
          <a:p>
            <a:pPr algn="l">
              <a:spcBef>
                <a:spcPct val="50000"/>
              </a:spcBef>
            </a:pPr>
            <a:r>
              <a:rPr lang="en-US" altLang="en-US" sz="1600" dirty="0">
                <a:sym typeface="Wingdings" panose="05000000000000000000" pitchFamily="2" charset="2"/>
              </a:rPr>
              <a:t></a:t>
            </a:r>
            <a:r>
              <a:rPr lang="en-US" altLang="en-US" sz="1600" dirty="0"/>
              <a:t> result of multiple scattering.</a:t>
            </a:r>
          </a:p>
          <a:p>
            <a:pPr algn="l">
              <a:spcBef>
                <a:spcPct val="50000"/>
              </a:spcBef>
            </a:pPr>
            <a:r>
              <a:rPr lang="en-US" altLang="en-US" sz="1600" dirty="0"/>
              <a:t>Example of molecular scattering off an ordered crystal lattice.</a:t>
            </a:r>
          </a:p>
          <a:p>
            <a:pPr algn="l">
              <a:spcBef>
                <a:spcPct val="50000"/>
              </a:spcBef>
            </a:pPr>
            <a:r>
              <a:rPr lang="en-US" altLang="en-US" sz="1600" dirty="0"/>
              <a:t>Therefore, one can use statistical-probabilistic arguments in discussing average properties of such systems.</a:t>
            </a:r>
          </a:p>
        </p:txBody>
      </p:sp>
    </p:spTree>
    <p:extLst>
      <p:ext uri="{BB962C8B-B14F-4D97-AF65-F5344CB8AC3E}">
        <p14:creationId xmlns:p14="http://schemas.microsoft.com/office/powerpoint/2010/main" val="228744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688-DD56-436A-A42D-542A8AC4364F}"/>
              </a:ext>
            </a:extLst>
          </p:cNvPr>
          <p:cNvSpPr>
            <a:spLocks noGrp="1"/>
          </p:cNvSpPr>
          <p:nvPr>
            <p:ph type="title"/>
          </p:nvPr>
        </p:nvSpPr>
        <p:spPr>
          <a:xfrm>
            <a:off x="628650" y="304800"/>
            <a:ext cx="7886700" cy="454833"/>
          </a:xfrm>
        </p:spPr>
        <p:txBody>
          <a:bodyPr/>
          <a:lstStyle/>
          <a:p>
            <a:r>
              <a:rPr lang="en-US" dirty="0"/>
              <a:t>Mechanical Equivalent of Heat</a:t>
            </a:r>
          </a:p>
        </p:txBody>
      </p:sp>
      <p:sp>
        <p:nvSpPr>
          <p:cNvPr id="3" name="Date Placeholder 2">
            <a:extLst>
              <a:ext uri="{FF2B5EF4-FFF2-40B4-BE49-F238E27FC236}">
                <a16:creationId xmlns:a16="http://schemas.microsoft.com/office/drawing/2014/main" id="{20E23AC8-832B-4A65-AE4B-E1D22D4C70EE}"/>
              </a:ext>
            </a:extLst>
          </p:cNvPr>
          <p:cNvSpPr>
            <a:spLocks noGrp="1"/>
          </p:cNvSpPr>
          <p:nvPr>
            <p:ph type="dt" sz="half" idx="10"/>
          </p:nvPr>
        </p:nvSpPr>
        <p:spPr>
          <a:xfrm>
            <a:off x="75205" y="6437137"/>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t>W. Udo Schröder 2023</a:t>
            </a: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a:extLst>
              <a:ext uri="{FF2B5EF4-FFF2-40B4-BE49-F238E27FC236}">
                <a16:creationId xmlns:a16="http://schemas.microsoft.com/office/drawing/2014/main" id="{687FAEF1-2EFA-4E8D-89F4-51F06AA078FC}"/>
              </a:ext>
            </a:extLst>
          </p:cNvPr>
          <p:cNvSpPr>
            <a:spLocks noGrp="1"/>
          </p:cNvSpPr>
          <p:nvPr>
            <p:ph type="ftr" sz="quarter" idx="11"/>
          </p:nvPr>
        </p:nvSpPr>
        <p:spPr>
          <a:xfrm rot="16200000">
            <a:off x="-1285282" y="4332287"/>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t>Compl MP TD</a:t>
            </a: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id="{36116FAA-3476-4007-B4A5-0499583DA4B2}"/>
              </a:ext>
            </a:extLst>
          </p:cNvPr>
          <p:cNvSpPr>
            <a:spLocks noGrp="1"/>
          </p:cNvSpPr>
          <p:nvPr>
            <p:ph type="sldNum" sz="quarter" idx="12"/>
          </p:nvPr>
        </p:nvSpPr>
        <p:spPr>
          <a:xfrm rot="16200000">
            <a:off x="-90277" y="1696350"/>
            <a:ext cx="65363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500F5F2-86BA-4EF6-B970-C8B39D6549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13" name="Picture 12">
            <a:extLst>
              <a:ext uri="{FF2B5EF4-FFF2-40B4-BE49-F238E27FC236}">
                <a16:creationId xmlns:a16="http://schemas.microsoft.com/office/drawing/2014/main" id="{C5C77789-EB8F-4457-B06D-72159E9059B7}"/>
              </a:ext>
            </a:extLst>
          </p:cNvPr>
          <p:cNvPicPr>
            <a:picLocks noChangeAspect="1"/>
          </p:cNvPicPr>
          <p:nvPr/>
        </p:nvPicPr>
        <p:blipFill>
          <a:blip r:embed="rId3"/>
          <a:stretch>
            <a:fillRect/>
          </a:stretch>
        </p:blipFill>
        <p:spPr>
          <a:xfrm>
            <a:off x="3124200" y="2666523"/>
            <a:ext cx="904875" cy="942975"/>
          </a:xfrm>
          <a:prstGeom prst="rect">
            <a:avLst/>
          </a:prstGeom>
        </p:spPr>
      </p:pic>
      <p:pic>
        <p:nvPicPr>
          <p:cNvPr id="14" name="Picture 13">
            <a:extLst>
              <a:ext uri="{FF2B5EF4-FFF2-40B4-BE49-F238E27FC236}">
                <a16:creationId xmlns:a16="http://schemas.microsoft.com/office/drawing/2014/main" id="{8FF7D49D-503B-4956-803E-3D993F033A65}"/>
              </a:ext>
            </a:extLst>
          </p:cNvPr>
          <p:cNvPicPr>
            <a:picLocks noChangeAspect="1"/>
          </p:cNvPicPr>
          <p:nvPr/>
        </p:nvPicPr>
        <p:blipFill>
          <a:blip r:embed="rId4"/>
          <a:stretch>
            <a:fillRect/>
          </a:stretch>
        </p:blipFill>
        <p:spPr>
          <a:xfrm>
            <a:off x="6246451" y="4328129"/>
            <a:ext cx="2351287" cy="507994"/>
          </a:xfrm>
          <a:prstGeom prst="rect">
            <a:avLst/>
          </a:prstGeom>
        </p:spPr>
      </p:pic>
      <p:sp>
        <p:nvSpPr>
          <p:cNvPr id="17" name="TextBox 16">
            <a:extLst>
              <a:ext uri="{FF2B5EF4-FFF2-40B4-BE49-F238E27FC236}">
                <a16:creationId xmlns:a16="http://schemas.microsoft.com/office/drawing/2014/main" id="{7A657312-EDFB-4B54-9225-496830CDCF66}"/>
              </a:ext>
            </a:extLst>
          </p:cNvPr>
          <p:cNvSpPr txBox="1"/>
          <p:nvPr/>
        </p:nvSpPr>
        <p:spPr>
          <a:xfrm>
            <a:off x="2686050" y="924281"/>
            <a:ext cx="2185601"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Experimental Enquiry Concerning the Source of the Heat which is Excited by Friction", (1798), Philosophical Transactions of the Royal Society p. 102</a:t>
            </a:r>
          </a:p>
        </p:txBody>
      </p:sp>
      <p:sp>
        <p:nvSpPr>
          <p:cNvPr id="19" name="TextBox 18">
            <a:extLst>
              <a:ext uri="{FF2B5EF4-FFF2-40B4-BE49-F238E27FC236}">
                <a16:creationId xmlns:a16="http://schemas.microsoft.com/office/drawing/2014/main" id="{1EAA0FFB-AA90-48A0-9177-8FF50E011961}"/>
              </a:ext>
            </a:extLst>
          </p:cNvPr>
          <p:cNvSpPr txBox="1"/>
          <p:nvPr/>
        </p:nvSpPr>
        <p:spPr>
          <a:xfrm>
            <a:off x="4975675" y="5153936"/>
            <a:ext cx="3072944" cy="338554"/>
          </a:xfrm>
          <a:prstGeom prst="rect">
            <a:avLst/>
          </a:prstGeom>
          <a:solidFill>
            <a:srgbClr val="FBFFE5"/>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heat  </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Energy</a:t>
            </a:r>
            <a:r>
              <a:rPr kumimoji="0" lang="en-US" sz="1600" b="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t>
            </a:r>
            <a:r>
              <a:rPr kumimoji="0" lang="en-US" sz="1600" b="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 C·</a:t>
            </a: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1" name="Picture 20">
            <a:extLst>
              <a:ext uri="{FF2B5EF4-FFF2-40B4-BE49-F238E27FC236}">
                <a16:creationId xmlns:a16="http://schemas.microsoft.com/office/drawing/2014/main" id="{4B1E7B65-3959-48B8-AA26-680765207A1F}"/>
              </a:ext>
            </a:extLst>
          </p:cNvPr>
          <p:cNvPicPr>
            <a:picLocks noChangeAspect="1"/>
          </p:cNvPicPr>
          <p:nvPr/>
        </p:nvPicPr>
        <p:blipFill>
          <a:blip r:embed="rId5"/>
          <a:stretch>
            <a:fillRect/>
          </a:stretch>
        </p:blipFill>
        <p:spPr>
          <a:xfrm>
            <a:off x="628650" y="908621"/>
            <a:ext cx="1962150" cy="2596579"/>
          </a:xfrm>
          <a:prstGeom prst="rect">
            <a:avLst/>
          </a:prstGeom>
        </p:spPr>
      </p:pic>
      <p:sp>
        <p:nvSpPr>
          <p:cNvPr id="22" name="TextBox 21">
            <a:extLst>
              <a:ext uri="{FF2B5EF4-FFF2-40B4-BE49-F238E27FC236}">
                <a16:creationId xmlns:a16="http://schemas.microsoft.com/office/drawing/2014/main" id="{F3B7D599-30DF-4E89-B323-7D9434182DE5}"/>
              </a:ext>
            </a:extLst>
          </p:cNvPr>
          <p:cNvSpPr txBox="1"/>
          <p:nvPr/>
        </p:nvSpPr>
        <p:spPr>
          <a:xfrm>
            <a:off x="685800" y="2971800"/>
            <a:ext cx="1828800"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James Prescott Joule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1818-1889</a:t>
            </a:r>
          </a:p>
        </p:txBody>
      </p:sp>
      <p:grpSp>
        <p:nvGrpSpPr>
          <p:cNvPr id="10" name="Group 9">
            <a:extLst>
              <a:ext uri="{FF2B5EF4-FFF2-40B4-BE49-F238E27FC236}">
                <a16:creationId xmlns:a16="http://schemas.microsoft.com/office/drawing/2014/main" id="{ED0BCE23-09CA-4C8A-911B-41C9769CF967}"/>
              </a:ext>
            </a:extLst>
          </p:cNvPr>
          <p:cNvGrpSpPr/>
          <p:nvPr/>
        </p:nvGrpSpPr>
        <p:grpSpPr>
          <a:xfrm>
            <a:off x="5181316" y="1000382"/>
            <a:ext cx="3429284" cy="3038218"/>
            <a:chOff x="5181316" y="1000382"/>
            <a:chExt cx="3429284" cy="3038218"/>
          </a:xfrm>
        </p:grpSpPr>
        <p:grpSp>
          <p:nvGrpSpPr>
            <p:cNvPr id="20" name="Group 19">
              <a:extLst>
                <a:ext uri="{FF2B5EF4-FFF2-40B4-BE49-F238E27FC236}">
                  <a16:creationId xmlns:a16="http://schemas.microsoft.com/office/drawing/2014/main" id="{9B316858-1C7B-4BAC-BC73-8F58BE3868E6}"/>
                </a:ext>
              </a:extLst>
            </p:cNvPr>
            <p:cNvGrpSpPr/>
            <p:nvPr/>
          </p:nvGrpSpPr>
          <p:grpSpPr>
            <a:xfrm>
              <a:off x="5181316" y="1303167"/>
              <a:ext cx="3276884" cy="2735433"/>
              <a:chOff x="628650" y="838200"/>
              <a:chExt cx="3276884" cy="2735433"/>
            </a:xfrm>
          </p:grpSpPr>
          <p:pic>
            <p:nvPicPr>
              <p:cNvPr id="7" name="Picture 6">
                <a:extLst>
                  <a:ext uri="{FF2B5EF4-FFF2-40B4-BE49-F238E27FC236}">
                    <a16:creationId xmlns:a16="http://schemas.microsoft.com/office/drawing/2014/main" id="{FC2869CA-6074-4401-B2EC-072D40C29E73}"/>
                  </a:ext>
                </a:extLst>
              </p:cNvPr>
              <p:cNvPicPr>
                <a:picLocks noChangeAspect="1"/>
              </p:cNvPicPr>
              <p:nvPr/>
            </p:nvPicPr>
            <p:blipFill rotWithShape="1">
              <a:blip r:embed="rId6"/>
              <a:srcRect b="13506"/>
              <a:stretch/>
            </p:blipFill>
            <p:spPr>
              <a:xfrm>
                <a:off x="628650" y="838200"/>
                <a:ext cx="3276884" cy="2735425"/>
              </a:xfrm>
              <a:prstGeom prst="rect">
                <a:avLst/>
              </a:prstGeom>
            </p:spPr>
          </p:pic>
          <p:cxnSp>
            <p:nvCxnSpPr>
              <p:cNvPr id="11" name="Straight Connector 10">
                <a:extLst>
                  <a:ext uri="{FF2B5EF4-FFF2-40B4-BE49-F238E27FC236}">
                    <a16:creationId xmlns:a16="http://schemas.microsoft.com/office/drawing/2014/main" id="{C1B51450-C18E-4BBD-B890-35781621C766}"/>
                  </a:ext>
                </a:extLst>
              </p:cNvPr>
              <p:cNvCxnSpPr/>
              <p:nvPr/>
            </p:nvCxnSpPr>
            <p:spPr>
              <a:xfrm>
                <a:off x="628650" y="3573633"/>
                <a:ext cx="3176202"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8FF668F4-280F-47CA-8CE1-417EDF151317}"/>
                </a:ext>
              </a:extLst>
            </p:cNvPr>
            <p:cNvSpPr txBox="1"/>
            <p:nvPr/>
          </p:nvSpPr>
          <p:spPr>
            <a:xfrm>
              <a:off x="5985403" y="1000382"/>
              <a:ext cx="19812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Joule's experiment</a:t>
              </a:r>
            </a:p>
          </p:txBody>
        </p:sp>
        <p:sp>
          <p:nvSpPr>
            <p:cNvPr id="18" name="TextBox 17">
              <a:extLst>
                <a:ext uri="{FF2B5EF4-FFF2-40B4-BE49-F238E27FC236}">
                  <a16:creationId xmlns:a16="http://schemas.microsoft.com/office/drawing/2014/main" id="{06DA0748-9D56-426A-8C4E-4824825ACE24}"/>
                </a:ext>
              </a:extLst>
            </p:cNvPr>
            <p:cNvSpPr txBox="1"/>
            <p:nvPr/>
          </p:nvSpPr>
          <p:spPr>
            <a:xfrm>
              <a:off x="6365393" y="2633538"/>
              <a:ext cx="103610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Calorimeter</a:t>
              </a:r>
            </a:p>
          </p:txBody>
        </p:sp>
        <p:sp>
          <p:nvSpPr>
            <p:cNvPr id="23" name="TextBox 22">
              <a:extLst>
                <a:ext uri="{FF2B5EF4-FFF2-40B4-BE49-F238E27FC236}">
                  <a16:creationId xmlns:a16="http://schemas.microsoft.com/office/drawing/2014/main" id="{E24CA8E8-7912-4BB8-B03A-95C60F820647}"/>
                </a:ext>
              </a:extLst>
            </p:cNvPr>
            <p:cNvSpPr txBox="1"/>
            <p:nvPr/>
          </p:nvSpPr>
          <p:spPr>
            <a:xfrm>
              <a:off x="7565029" y="3210852"/>
              <a:ext cx="7048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a:t>
              </a:r>
            </a:p>
          </p:txBody>
        </p:sp>
        <p:sp>
          <p:nvSpPr>
            <p:cNvPr id="24" name="TextBox 23">
              <a:extLst>
                <a:ext uri="{FF2B5EF4-FFF2-40B4-BE49-F238E27FC236}">
                  <a16:creationId xmlns:a16="http://schemas.microsoft.com/office/drawing/2014/main" id="{3F0823FE-4594-4F9C-A776-F1DD20CE2451}"/>
                </a:ext>
              </a:extLst>
            </p:cNvPr>
            <p:cNvSpPr txBox="1"/>
            <p:nvPr/>
          </p:nvSpPr>
          <p:spPr>
            <a:xfrm>
              <a:off x="8005660" y="2057400"/>
              <a:ext cx="60494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Ruler</a:t>
              </a:r>
            </a:p>
          </p:txBody>
        </p:sp>
        <p:sp>
          <p:nvSpPr>
            <p:cNvPr id="25" name="TextBox 24">
              <a:extLst>
                <a:ext uri="{FF2B5EF4-FFF2-40B4-BE49-F238E27FC236}">
                  <a16:creationId xmlns:a16="http://schemas.microsoft.com/office/drawing/2014/main" id="{E1B4A722-0724-4B26-AF5E-FAAA58AE624C}"/>
                </a:ext>
              </a:extLst>
            </p:cNvPr>
            <p:cNvSpPr txBox="1"/>
            <p:nvPr/>
          </p:nvSpPr>
          <p:spPr>
            <a:xfrm>
              <a:off x="5410200" y="1976076"/>
              <a:ext cx="78105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Thermometer</a:t>
              </a:r>
            </a:p>
          </p:txBody>
        </p:sp>
      </p:grpSp>
      <p:sp>
        <p:nvSpPr>
          <p:cNvPr id="12" name="Arrow: Right 11">
            <a:extLst>
              <a:ext uri="{FF2B5EF4-FFF2-40B4-BE49-F238E27FC236}">
                <a16:creationId xmlns:a16="http://schemas.microsoft.com/office/drawing/2014/main" id="{10A4A7C0-EC8A-4E31-97BB-58A6DB66EAE5}"/>
              </a:ext>
            </a:extLst>
          </p:cNvPr>
          <p:cNvSpPr/>
          <p:nvPr/>
        </p:nvSpPr>
        <p:spPr>
          <a:xfrm rot="5400000">
            <a:off x="6227195" y="4074977"/>
            <a:ext cx="393430" cy="32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sp>
        <p:nvSpPr>
          <p:cNvPr id="26" name="TextBox 25">
            <a:extLst>
              <a:ext uri="{FF2B5EF4-FFF2-40B4-BE49-F238E27FC236}">
                <a16:creationId xmlns:a16="http://schemas.microsoft.com/office/drawing/2014/main" id="{3AB80B20-B183-4E4F-AFFC-FAFBB8F03DCC}"/>
              </a:ext>
            </a:extLst>
          </p:cNvPr>
          <p:cNvSpPr txBox="1"/>
          <p:nvPr/>
        </p:nvSpPr>
        <p:spPr>
          <a:xfrm>
            <a:off x="6664899" y="3075554"/>
            <a:ext cx="80489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Paddle wheel</a:t>
            </a:r>
          </a:p>
        </p:txBody>
      </p:sp>
      <p:cxnSp>
        <p:nvCxnSpPr>
          <p:cNvPr id="16" name="Straight Connector 15">
            <a:extLst>
              <a:ext uri="{FF2B5EF4-FFF2-40B4-BE49-F238E27FC236}">
                <a16:creationId xmlns:a16="http://schemas.microsoft.com/office/drawing/2014/main" id="{4E1C1841-6D5F-42CA-A24B-FB760011F632}"/>
              </a:ext>
            </a:extLst>
          </p:cNvPr>
          <p:cNvCxnSpPr/>
          <p:nvPr/>
        </p:nvCxnSpPr>
        <p:spPr>
          <a:xfrm>
            <a:off x="6457950" y="3306387"/>
            <a:ext cx="251353"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A48BD0-C469-45CB-84D8-634897A22847}"/>
              </a:ext>
            </a:extLst>
          </p:cNvPr>
          <p:cNvCxnSpPr>
            <a:cxnSpLocks/>
          </p:cNvCxnSpPr>
          <p:nvPr/>
        </p:nvCxnSpPr>
        <p:spPr>
          <a:xfrm flipV="1">
            <a:off x="6250154" y="2765302"/>
            <a:ext cx="159067" cy="15240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011D97-6C08-4C4A-8956-91D3D560C95C}"/>
              </a:ext>
            </a:extLst>
          </p:cNvPr>
          <p:cNvSpPr txBox="1"/>
          <p:nvPr/>
        </p:nvSpPr>
        <p:spPr>
          <a:xfrm>
            <a:off x="6540991" y="1386312"/>
            <a:ext cx="7048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Crank</a:t>
            </a:r>
          </a:p>
        </p:txBody>
      </p:sp>
      <p:sp>
        <p:nvSpPr>
          <p:cNvPr id="15" name="TextBox 14">
            <a:extLst>
              <a:ext uri="{FF2B5EF4-FFF2-40B4-BE49-F238E27FC236}">
                <a16:creationId xmlns:a16="http://schemas.microsoft.com/office/drawing/2014/main" id="{D6E6D723-5F6F-3B76-EB30-0A0A9039CAE0}"/>
              </a:ext>
            </a:extLst>
          </p:cNvPr>
          <p:cNvSpPr txBox="1"/>
          <p:nvPr/>
        </p:nvSpPr>
        <p:spPr>
          <a:xfrm>
            <a:off x="4871651" y="5509102"/>
            <a:ext cx="3825453" cy="523220"/>
          </a:xfrm>
          <a:prstGeom prst="rect">
            <a:avLst/>
          </a:prstGeom>
          <a:noFill/>
        </p:spPr>
        <p:txBody>
          <a:bodyPr wrap="square" rtlCol="0">
            <a:spAutoFit/>
          </a:bodyPr>
          <a:lstStyle/>
          <a:p>
            <a:pPr algn="l"/>
            <a:r>
              <a:rPr lang="en-US" sz="1400" dirty="0"/>
              <a:t>Heat energy required for heating </a:t>
            </a:r>
            <a:br>
              <a:rPr lang="en-US" sz="1400" dirty="0"/>
            </a:br>
            <a:r>
              <a:rPr lang="en-US" sz="1400" dirty="0"/>
              <a:t>1g material by </a:t>
            </a:r>
            <a:r>
              <a:rPr lang="en-US" sz="1400" dirty="0">
                <a:latin typeface="Symbol" panose="05050102010706020507" pitchFamily="18" charset="2"/>
              </a:rPr>
              <a:t>D</a:t>
            </a:r>
            <a:r>
              <a:rPr lang="en-US" sz="1400" dirty="0"/>
              <a:t>T=1</a:t>
            </a:r>
            <a:r>
              <a:rPr lang="en-US" sz="1400" baseline="30000" dirty="0"/>
              <a:t>0</a:t>
            </a:r>
            <a:r>
              <a:rPr lang="en-US" sz="1400" dirty="0"/>
              <a:t>C</a:t>
            </a:r>
          </a:p>
        </p:txBody>
      </p:sp>
      <p:sp>
        <p:nvSpPr>
          <p:cNvPr id="33" name="TextBox 32">
            <a:extLst>
              <a:ext uri="{FF2B5EF4-FFF2-40B4-BE49-F238E27FC236}">
                <a16:creationId xmlns:a16="http://schemas.microsoft.com/office/drawing/2014/main" id="{D01AE146-54C2-99DB-3037-BE64390EBBDD}"/>
              </a:ext>
            </a:extLst>
          </p:cNvPr>
          <p:cNvSpPr txBox="1"/>
          <p:nvPr/>
        </p:nvSpPr>
        <p:spPr>
          <a:xfrm>
            <a:off x="4871651" y="6042570"/>
            <a:ext cx="39609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H</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C</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V</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(4.17- 4.22) J/(g</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34" name="Arrow: Right 33">
            <a:extLst>
              <a:ext uri="{FF2B5EF4-FFF2-40B4-BE49-F238E27FC236}">
                <a16:creationId xmlns:a16="http://schemas.microsoft.com/office/drawing/2014/main" id="{BFB7A1EC-ACF9-2ADA-5574-5B4DD6321E8B}"/>
              </a:ext>
            </a:extLst>
          </p:cNvPr>
          <p:cNvSpPr/>
          <p:nvPr/>
        </p:nvSpPr>
        <p:spPr>
          <a:xfrm rot="16200000" flipV="1">
            <a:off x="6261235" y="4792568"/>
            <a:ext cx="393430" cy="32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sp>
        <p:nvSpPr>
          <p:cNvPr id="36" name="TextBox 35">
            <a:extLst>
              <a:ext uri="{FF2B5EF4-FFF2-40B4-BE49-F238E27FC236}">
                <a16:creationId xmlns:a16="http://schemas.microsoft.com/office/drawing/2014/main" id="{C19D16D0-CC52-1B1C-8EEC-4C3C6DA953F0}"/>
              </a:ext>
            </a:extLst>
          </p:cNvPr>
          <p:cNvSpPr txBox="1"/>
          <p:nvPr/>
        </p:nvSpPr>
        <p:spPr>
          <a:xfrm>
            <a:off x="2755128" y="2639923"/>
            <a:ext cx="2134934"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Work	    Heat</a:t>
            </a:r>
          </a:p>
        </p:txBody>
      </p:sp>
      <p:grpSp>
        <p:nvGrpSpPr>
          <p:cNvPr id="39" name="Group 38">
            <a:extLst>
              <a:ext uri="{FF2B5EF4-FFF2-40B4-BE49-F238E27FC236}">
                <a16:creationId xmlns:a16="http://schemas.microsoft.com/office/drawing/2014/main" id="{CF286DE6-1DC8-C4C1-524E-27A7C884F7B3}"/>
              </a:ext>
            </a:extLst>
          </p:cNvPr>
          <p:cNvGrpSpPr/>
          <p:nvPr/>
        </p:nvGrpSpPr>
        <p:grpSpPr>
          <a:xfrm>
            <a:off x="609600" y="3688022"/>
            <a:ext cx="3825453" cy="2683877"/>
            <a:chOff x="609600" y="3688022"/>
            <a:chExt cx="3825453" cy="2683877"/>
          </a:xfrm>
        </p:grpSpPr>
        <p:pic>
          <p:nvPicPr>
            <p:cNvPr id="9" name="Picture 8">
              <a:extLst>
                <a:ext uri="{FF2B5EF4-FFF2-40B4-BE49-F238E27FC236}">
                  <a16:creationId xmlns:a16="http://schemas.microsoft.com/office/drawing/2014/main" id="{3FC54DB7-62E1-4B8F-89E7-71B77D9AB331}"/>
                </a:ext>
              </a:extLst>
            </p:cNvPr>
            <p:cNvPicPr>
              <a:picLocks noChangeAspect="1"/>
            </p:cNvPicPr>
            <p:nvPr/>
          </p:nvPicPr>
          <p:blipFill rotWithShape="1">
            <a:blip r:embed="rId7"/>
            <a:srcRect b="11067"/>
            <a:stretch/>
          </p:blipFill>
          <p:spPr>
            <a:xfrm>
              <a:off x="609600" y="3857299"/>
              <a:ext cx="3825453" cy="2514600"/>
            </a:xfrm>
            <a:prstGeom prst="rect">
              <a:avLst/>
            </a:prstGeom>
            <a:ln>
              <a:solidFill>
                <a:schemeClr val="tx1"/>
              </a:solidFill>
            </a:ln>
          </p:spPr>
        </p:pic>
        <p:sp>
          <p:nvSpPr>
            <p:cNvPr id="6" name="TextBox 5">
              <a:extLst>
                <a:ext uri="{FF2B5EF4-FFF2-40B4-BE49-F238E27FC236}">
                  <a16:creationId xmlns:a16="http://schemas.microsoft.com/office/drawing/2014/main" id="{91169C2D-FCA8-4016-9834-7A9D6EA06FE5}"/>
                </a:ext>
              </a:extLst>
            </p:cNvPr>
            <p:cNvSpPr txBox="1"/>
            <p:nvPr/>
          </p:nvSpPr>
          <p:spPr>
            <a:xfrm>
              <a:off x="628650" y="6096000"/>
              <a:ext cx="135255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After Wikipedia</a:t>
              </a:r>
            </a:p>
          </p:txBody>
        </p:sp>
        <p:sp>
          <p:nvSpPr>
            <p:cNvPr id="28" name="TextBox 27">
              <a:extLst>
                <a:ext uri="{FF2B5EF4-FFF2-40B4-BE49-F238E27FC236}">
                  <a16:creationId xmlns:a16="http://schemas.microsoft.com/office/drawing/2014/main" id="{1B6FF1B1-01CA-261E-DBE6-329FE1A38876}"/>
                </a:ext>
              </a:extLst>
            </p:cNvPr>
            <p:cNvSpPr txBox="1"/>
            <p:nvPr/>
          </p:nvSpPr>
          <p:spPr>
            <a:xfrm>
              <a:off x="3296766" y="5957200"/>
              <a:ext cx="837618" cy="400110"/>
            </a:xfrm>
            <a:prstGeom prst="rect">
              <a:avLst/>
            </a:prstGeom>
            <a:solidFill>
              <a:schemeClr val="bg1"/>
            </a:solidFill>
          </p:spPr>
          <p:txBody>
            <a:bodyPr wrap="square" rtlCol="0">
              <a:spAutoFit/>
            </a:bodyPr>
            <a:lstStyle/>
            <a:p>
              <a:pPr algn="l"/>
              <a:r>
                <a:rPr lang="en-US" sz="1000" dirty="0"/>
                <a:t>“Heat Bath”</a:t>
              </a:r>
            </a:p>
          </p:txBody>
        </p:sp>
        <p:sp>
          <p:nvSpPr>
            <p:cNvPr id="31" name="TextBox 30">
              <a:extLst>
                <a:ext uri="{FF2B5EF4-FFF2-40B4-BE49-F238E27FC236}">
                  <a16:creationId xmlns:a16="http://schemas.microsoft.com/office/drawing/2014/main" id="{36769550-C9F5-0557-0042-EA11F1D2C259}"/>
                </a:ext>
              </a:extLst>
            </p:cNvPr>
            <p:cNvSpPr txBox="1"/>
            <p:nvPr/>
          </p:nvSpPr>
          <p:spPr>
            <a:xfrm>
              <a:off x="1886807" y="3688022"/>
              <a:ext cx="1237393" cy="338554"/>
            </a:xfrm>
            <a:prstGeom prst="rect">
              <a:avLst/>
            </a:prstGeom>
            <a:solidFill>
              <a:srgbClr val="FFFDE5"/>
            </a:solidFill>
            <a:ln>
              <a:solidFill>
                <a:schemeClr val="tx1"/>
              </a:solidFill>
            </a:ln>
          </p:spPr>
          <p:txBody>
            <a:bodyPr wrap="square" rtlCol="0">
              <a:spAutoFit/>
            </a:bodyPr>
            <a:lstStyle/>
            <a:p>
              <a:pPr algn="l"/>
              <a:r>
                <a:rPr lang="en-US" sz="1600" dirty="0"/>
                <a:t>P-V Work</a:t>
              </a:r>
            </a:p>
          </p:txBody>
        </p:sp>
        <p:pic>
          <p:nvPicPr>
            <p:cNvPr id="37" name="Picture 36">
              <a:extLst>
                <a:ext uri="{FF2B5EF4-FFF2-40B4-BE49-F238E27FC236}">
                  <a16:creationId xmlns:a16="http://schemas.microsoft.com/office/drawing/2014/main" id="{7E59A264-F3E7-8E9F-3753-66E9A9EA62D2}"/>
                </a:ext>
              </a:extLst>
            </p:cNvPr>
            <p:cNvPicPr>
              <a:picLocks noChangeAspect="1"/>
            </p:cNvPicPr>
            <p:nvPr/>
          </p:nvPicPr>
          <p:blipFill rotWithShape="1">
            <a:blip r:embed="rId8"/>
            <a:srcRect l="1" r="27897"/>
            <a:stretch/>
          </p:blipFill>
          <p:spPr>
            <a:xfrm>
              <a:off x="2910853" y="5897614"/>
              <a:ext cx="128204" cy="450873"/>
            </a:xfrm>
            <a:prstGeom prst="rect">
              <a:avLst/>
            </a:prstGeom>
          </p:spPr>
        </p:pic>
        <p:pic>
          <p:nvPicPr>
            <p:cNvPr id="38" name="Picture 37">
              <a:extLst>
                <a:ext uri="{FF2B5EF4-FFF2-40B4-BE49-F238E27FC236}">
                  <a16:creationId xmlns:a16="http://schemas.microsoft.com/office/drawing/2014/main" id="{A85E0F3C-7E68-FD43-02D8-31DC483944F6}"/>
                </a:ext>
              </a:extLst>
            </p:cNvPr>
            <p:cNvPicPr>
              <a:picLocks noChangeAspect="1"/>
            </p:cNvPicPr>
            <p:nvPr/>
          </p:nvPicPr>
          <p:blipFill rotWithShape="1">
            <a:blip r:embed="rId8"/>
            <a:srcRect l="27899" r="-1"/>
            <a:stretch/>
          </p:blipFill>
          <p:spPr>
            <a:xfrm>
              <a:off x="3169184" y="5897614"/>
              <a:ext cx="128204" cy="450873"/>
            </a:xfrm>
            <a:prstGeom prst="rect">
              <a:avLst/>
            </a:prstGeom>
          </p:spPr>
        </p:pic>
      </p:grpSp>
    </p:spTree>
    <p:extLst>
      <p:ext uri="{BB962C8B-B14F-4D97-AF65-F5344CB8AC3E}">
        <p14:creationId xmlns:p14="http://schemas.microsoft.com/office/powerpoint/2010/main" val="1277084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A63568D-8A81-454A-BD30-C183D38B3398}"/>
              </a:ext>
            </a:extLst>
          </p:cNvPr>
          <p:cNvSpPr>
            <a:spLocks noGrp="1" noChangeArrowheads="1"/>
          </p:cNvSpPr>
          <p:nvPr>
            <p:ph type="ctrTitle"/>
          </p:nvPr>
        </p:nvSpPr>
        <p:spPr>
          <a:xfrm>
            <a:off x="457200" y="228600"/>
            <a:ext cx="8153400" cy="533400"/>
          </a:xfrm>
        </p:spPr>
        <p:txBody>
          <a:bodyPr anchor="ctr"/>
          <a:lstStyle/>
          <a:p>
            <a:pPr eaLnBrk="1" hangingPunct="1">
              <a:defRPr/>
            </a:pPr>
            <a:r>
              <a:rPr lang="en-US" altLang="en-US" sz="2200" dirty="0">
                <a:effectLst>
                  <a:outerShdw blurRad="38100" dist="38100" dir="2700000" algn="tl">
                    <a:srgbClr val="C0C0C0"/>
                  </a:outerShdw>
                </a:effectLst>
              </a:rPr>
              <a:t>Conversion of Heat to Potential Energy</a:t>
            </a:r>
          </a:p>
        </p:txBody>
      </p:sp>
      <p:sp>
        <p:nvSpPr>
          <p:cNvPr id="9223" name="Rectangle 7">
            <a:extLst>
              <a:ext uri="{FF2B5EF4-FFF2-40B4-BE49-F238E27FC236}">
                <a16:creationId xmlns:a16="http://schemas.microsoft.com/office/drawing/2014/main" id="{3FB8451A-2B9B-4BC0-9076-B635577C05D2}"/>
              </a:ext>
            </a:extLst>
          </p:cNvPr>
          <p:cNvSpPr>
            <a:spLocks noChangeArrowheads="1"/>
          </p:cNvSpPr>
          <p:nvPr/>
        </p:nvSpPr>
        <p:spPr bwMode="auto">
          <a:xfrm>
            <a:off x="457200" y="1374598"/>
            <a:ext cx="8153400" cy="13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20000"/>
              </a:spcBef>
            </a:pPr>
            <a:r>
              <a:rPr lang="en-US" altLang="en-US" sz="1600" dirty="0">
                <a:latin typeface="+mj-lt"/>
                <a:cs typeface="Times New Roman" panose="02020603050405020304" pitchFamily="18" charset="0"/>
              </a:rPr>
              <a:t>Solid state material, many ions arranged in a lattice enforced by interaction potential </a:t>
            </a:r>
            <a:r>
              <a:rPr lang="en-US" altLang="en-US" sz="1600" b="1" i="1" dirty="0">
                <a:latin typeface="+mj-lt"/>
                <a:cs typeface="Times New Roman" panose="02020603050405020304" pitchFamily="18" charset="0"/>
              </a:rPr>
              <a:t>V</a:t>
            </a:r>
            <a:r>
              <a:rPr lang="en-US" altLang="en-US" sz="1600" dirty="0">
                <a:latin typeface="+mj-lt"/>
                <a:cs typeface="Times New Roman" panose="02020603050405020304" pitchFamily="18" charset="0"/>
              </a:rPr>
              <a:t>(distance), Lennard-Jones potential is an example.</a:t>
            </a:r>
          </a:p>
          <a:p>
            <a:pPr algn="l" eaLnBrk="1" hangingPunct="1">
              <a:spcBef>
                <a:spcPct val="20000"/>
              </a:spcBef>
            </a:pPr>
            <a:r>
              <a:rPr lang="en-US" altLang="en-US" sz="1600" dirty="0">
                <a:latin typeface="+mj-lt"/>
                <a:cs typeface="Times New Roman" panose="02020603050405020304" pitchFamily="18" charset="0"/>
              </a:rPr>
              <a:t>When the internal energy of the lattice (ion kinetic+pot energies ) is increased, atoms must move up the potential and</a:t>
            </a:r>
            <a:r>
              <a:rPr lang="en-US" altLang="en-US" sz="1600" dirty="0">
                <a:solidFill>
                  <a:srgbClr val="0000FF"/>
                </a:solidFill>
                <a:latin typeface="+mj-lt"/>
                <a:cs typeface="Times New Roman" panose="02020603050405020304" pitchFamily="18" charset="0"/>
              </a:rPr>
              <a:t> therefore </a:t>
            </a:r>
            <a:r>
              <a:rPr lang="en-US" altLang="en-US" sz="1600" dirty="0">
                <a:latin typeface="+mj-lt"/>
                <a:cs typeface="Times New Roman" panose="02020603050405020304" pitchFamily="18" charset="0"/>
              </a:rPr>
              <a:t>further apart. </a:t>
            </a:r>
            <a:br>
              <a:rPr lang="en-US" altLang="en-US" sz="1600" dirty="0">
                <a:latin typeface="+mj-lt"/>
                <a:cs typeface="Times New Roman" panose="02020603050405020304" pitchFamily="18" charset="0"/>
              </a:rPr>
            </a:br>
            <a:r>
              <a:rPr lang="en-US" altLang="en-US" sz="1600" dirty="0">
                <a:latin typeface="+mj-lt"/>
                <a:cs typeface="Times New Roman" panose="02020603050405020304" pitchFamily="18" charset="0"/>
              </a:rPr>
              <a:t>	</a:t>
            </a:r>
            <a:r>
              <a:rPr lang="en-US" altLang="en-US" sz="1600" dirty="0">
                <a:latin typeface="+mj-lt"/>
                <a:cs typeface="Times New Roman" panose="02020603050405020304" pitchFamily="18" charset="0"/>
                <a:sym typeface="Wingdings" panose="05000000000000000000" pitchFamily="2" charset="2"/>
              </a:rPr>
              <a:t> A</a:t>
            </a:r>
            <a:r>
              <a:rPr lang="en-US" altLang="en-US" sz="1600" dirty="0">
                <a:latin typeface="+mj-lt"/>
                <a:cs typeface="Times New Roman" panose="02020603050405020304" pitchFamily="18" charset="0"/>
              </a:rPr>
              <a:t> metal bar expands when </a:t>
            </a:r>
            <a:r>
              <a:rPr lang="en-US" altLang="en-US" sz="1600" dirty="0">
                <a:solidFill>
                  <a:srgbClr val="0000FF"/>
                </a:solidFill>
                <a:latin typeface="+mj-lt"/>
                <a:cs typeface="Times New Roman" panose="02020603050405020304" pitchFamily="18" charset="0"/>
              </a:rPr>
              <a:t>heat energy</a:t>
            </a:r>
            <a:r>
              <a:rPr lang="en-US" altLang="en-US" sz="1600" dirty="0">
                <a:latin typeface="+mj-lt"/>
                <a:cs typeface="Times New Roman" panose="02020603050405020304" pitchFamily="18" charset="0"/>
              </a:rPr>
              <a:t> is supplied.</a:t>
            </a:r>
          </a:p>
          <a:p>
            <a:pPr algn="ctr" eaLnBrk="1" hangingPunct="1">
              <a:spcBef>
                <a:spcPct val="20000"/>
              </a:spcBef>
            </a:pPr>
            <a:r>
              <a:rPr lang="en-US" altLang="en-US" dirty="0">
                <a:latin typeface="Comic Sans MS" panose="030F0702030302020204" pitchFamily="66" charset="0"/>
                <a:cs typeface="Times New Roman" panose="02020603050405020304" pitchFamily="18" charset="0"/>
              </a:rPr>
              <a:t> </a:t>
            </a:r>
          </a:p>
        </p:txBody>
      </p:sp>
      <p:sp>
        <p:nvSpPr>
          <p:cNvPr id="5" name="TextBox 4">
            <a:extLst>
              <a:ext uri="{FF2B5EF4-FFF2-40B4-BE49-F238E27FC236}">
                <a16:creationId xmlns:a16="http://schemas.microsoft.com/office/drawing/2014/main" id="{B1F217AB-74C6-48CF-89D8-649A6AF60626}"/>
              </a:ext>
            </a:extLst>
          </p:cNvPr>
          <p:cNvSpPr txBox="1"/>
          <p:nvPr/>
        </p:nvSpPr>
        <p:spPr>
          <a:xfrm>
            <a:off x="457200" y="5599131"/>
            <a:ext cx="7778321" cy="923330"/>
          </a:xfrm>
          <a:prstGeom prst="rect">
            <a:avLst/>
          </a:prstGeom>
          <a:noFill/>
        </p:spPr>
        <p:txBody>
          <a:bodyPr wrap="square" rtlCol="0">
            <a:spAutoFit/>
          </a:bodyPr>
          <a:lstStyle/>
          <a:p>
            <a:pPr algn="l"/>
            <a:r>
              <a:rPr lang="en-US"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a:t>
            </a:r>
            <a:r>
              <a:rPr lang="en-US" sz="1800" dirty="0">
                <a:latin typeface="Arial" panose="020B0604020202020204" pitchFamily="34" charset="0"/>
                <a:cs typeface="Arial" panose="020B0604020202020204" pitchFamily="34" charset="0"/>
              </a:rPr>
              <a:t> Can this expansion work on the environment? Examples?</a:t>
            </a:r>
            <a:endParaRPr lang="en-US"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a:t>
            </a:r>
            <a:r>
              <a:rPr lang="en-US" sz="1800" dirty="0">
                <a:latin typeface="Arial" panose="020B0604020202020204" pitchFamily="34" charset="0"/>
                <a:cs typeface="Arial" panose="020B0604020202020204" pitchFamily="34" charset="0"/>
              </a:rPr>
              <a:t> Is the expansion reversable, contracting on cooling down, oscillating?</a:t>
            </a:r>
          </a:p>
          <a:p>
            <a:pPr algn="l"/>
            <a:r>
              <a:rPr lang="en-US" sz="1800" b="1" dirty="0">
                <a:solidFill>
                  <a:srgbClr val="0000FF"/>
                </a:solidFill>
                <a:latin typeface="Arial" panose="020B0604020202020204" pitchFamily="34" charset="0"/>
                <a:cs typeface="Arial" panose="020B0604020202020204" pitchFamily="34" charset="0"/>
              </a:rPr>
              <a:t>Q:</a:t>
            </a:r>
            <a:r>
              <a:rPr lang="en-US" sz="1800" dirty="0">
                <a:latin typeface="Arial" panose="020B0604020202020204" pitchFamily="34" charset="0"/>
                <a:cs typeface="Arial" panose="020B0604020202020204" pitchFamily="34" charset="0"/>
              </a:rPr>
              <a:t> Know examples where compression produces heat?</a:t>
            </a:r>
          </a:p>
        </p:txBody>
      </p:sp>
      <p:grpSp>
        <p:nvGrpSpPr>
          <p:cNvPr id="11" name="Group 10">
            <a:extLst>
              <a:ext uri="{FF2B5EF4-FFF2-40B4-BE49-F238E27FC236}">
                <a16:creationId xmlns:a16="http://schemas.microsoft.com/office/drawing/2014/main" id="{9165FE2C-F68B-62DE-9933-11154203AE4E}"/>
              </a:ext>
            </a:extLst>
          </p:cNvPr>
          <p:cNvGrpSpPr/>
          <p:nvPr/>
        </p:nvGrpSpPr>
        <p:grpSpPr>
          <a:xfrm>
            <a:off x="3747761" y="3736675"/>
            <a:ext cx="4699000" cy="875129"/>
            <a:chOff x="3733800" y="3240397"/>
            <a:chExt cx="4699000" cy="875129"/>
          </a:xfrm>
        </p:grpSpPr>
        <p:graphicFrame>
          <p:nvGraphicFramePr>
            <p:cNvPr id="9222" name="Object 6">
              <a:extLst>
                <a:ext uri="{FF2B5EF4-FFF2-40B4-BE49-F238E27FC236}">
                  <a16:creationId xmlns:a16="http://schemas.microsoft.com/office/drawing/2014/main" id="{0ABAC747-4303-461A-8C84-50E5F8E639D2}"/>
                </a:ext>
              </a:extLst>
            </p:cNvPr>
            <p:cNvGraphicFramePr>
              <a:graphicFrameLocks noChangeAspect="1"/>
            </p:cNvGraphicFramePr>
            <p:nvPr/>
          </p:nvGraphicFramePr>
          <p:xfrm>
            <a:off x="3733800" y="3240397"/>
            <a:ext cx="4699000" cy="514350"/>
          </p:xfrm>
          <a:graphic>
            <a:graphicData uri="http://schemas.openxmlformats.org/presentationml/2006/ole">
              <mc:AlternateContent xmlns:mc="http://schemas.openxmlformats.org/markup-compatibility/2006">
                <mc:Choice xmlns:v="urn:schemas-microsoft-com:vml" Requires="v">
                  <p:oleObj name="Equation" r:id="rId3" imgW="3365280" imgH="368280" progId="Equation.DSMT4">
                    <p:embed/>
                  </p:oleObj>
                </mc:Choice>
                <mc:Fallback>
                  <p:oleObj name="Equation" r:id="rId3" imgW="3365280" imgH="368280" progId="Equation.DSMT4">
                    <p:embed/>
                    <p:pic>
                      <p:nvPicPr>
                        <p:cNvPr id="9222" name="Object 6">
                          <a:extLst>
                            <a:ext uri="{FF2B5EF4-FFF2-40B4-BE49-F238E27FC236}">
                              <a16:creationId xmlns:a16="http://schemas.microsoft.com/office/drawing/2014/main" id="{0ABAC747-4303-461A-8C84-50E5F8E639D2}"/>
                            </a:ext>
                          </a:extLst>
                        </p:cNvPr>
                        <p:cNvPicPr>
                          <a:picLocks noChangeAspect="1" noChangeArrowheads="1"/>
                        </p:cNvPicPr>
                        <p:nvPr/>
                      </p:nvPicPr>
                      <p:blipFill>
                        <a:blip r:embed="rId4"/>
                        <a:srcRect/>
                        <a:stretch>
                          <a:fillRect/>
                        </a:stretch>
                      </p:blipFill>
                      <p:spPr bwMode="auto">
                        <a:xfrm>
                          <a:off x="3733800" y="3240397"/>
                          <a:ext cx="4699000" cy="514350"/>
                        </a:xfrm>
                        <a:prstGeom prst="rect">
                          <a:avLst/>
                        </a:prstGeom>
                        <a:noFill/>
                        <a:ln>
                          <a:noFill/>
                        </a:ln>
                        <a:effectLst/>
                      </p:spPr>
                    </p:pic>
                  </p:oleObj>
                </mc:Fallback>
              </mc:AlternateContent>
            </a:graphicData>
          </a:graphic>
        </p:graphicFrame>
        <p:graphicFrame>
          <p:nvGraphicFramePr>
            <p:cNvPr id="10" name="Object 9">
              <a:extLst>
                <a:ext uri="{FF2B5EF4-FFF2-40B4-BE49-F238E27FC236}">
                  <a16:creationId xmlns:a16="http://schemas.microsoft.com/office/drawing/2014/main" id="{0D4B050B-D7C0-4D11-9474-CEE5E11F6C9F}"/>
                </a:ext>
              </a:extLst>
            </p:cNvPr>
            <p:cNvGraphicFramePr>
              <a:graphicFrameLocks noChangeAspect="1"/>
            </p:cNvGraphicFramePr>
            <p:nvPr/>
          </p:nvGraphicFramePr>
          <p:xfrm>
            <a:off x="3817562" y="3836126"/>
            <a:ext cx="3962400" cy="279400"/>
          </p:xfrm>
          <a:graphic>
            <a:graphicData uri="http://schemas.openxmlformats.org/presentationml/2006/ole">
              <mc:AlternateContent xmlns:mc="http://schemas.openxmlformats.org/markup-compatibility/2006">
                <mc:Choice xmlns:v="urn:schemas-microsoft-com:vml" Requires="v">
                  <p:oleObj name="Equation" r:id="rId5" imgW="3962160" imgH="279360" progId="Equation.DSMT4">
                    <p:embed/>
                  </p:oleObj>
                </mc:Choice>
                <mc:Fallback>
                  <p:oleObj name="Equation" r:id="rId5" imgW="3962160" imgH="279360" progId="Equation.DSMT4">
                    <p:embed/>
                    <p:pic>
                      <p:nvPicPr>
                        <p:cNvPr id="10" name="Object 9">
                          <a:extLst>
                            <a:ext uri="{FF2B5EF4-FFF2-40B4-BE49-F238E27FC236}">
                              <a16:creationId xmlns:a16="http://schemas.microsoft.com/office/drawing/2014/main" id="{0D4B050B-D7C0-4D11-9474-CEE5E11F6C9F}"/>
                            </a:ext>
                          </a:extLst>
                        </p:cNvPr>
                        <p:cNvPicPr/>
                        <p:nvPr/>
                      </p:nvPicPr>
                      <p:blipFill>
                        <a:blip r:embed="rId6"/>
                        <a:stretch>
                          <a:fillRect/>
                        </a:stretch>
                      </p:blipFill>
                      <p:spPr>
                        <a:xfrm>
                          <a:off x="3817562" y="3836126"/>
                          <a:ext cx="3962400" cy="2794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330F5ECF-FD94-FE78-E9E2-2A7EDACB7E8D}"/>
              </a:ext>
            </a:extLst>
          </p:cNvPr>
          <p:cNvGrpSpPr/>
          <p:nvPr/>
        </p:nvGrpSpPr>
        <p:grpSpPr>
          <a:xfrm>
            <a:off x="558412" y="3008664"/>
            <a:ext cx="2813002" cy="2331152"/>
            <a:chOff x="558412" y="2645697"/>
            <a:chExt cx="2813002" cy="2331152"/>
          </a:xfrm>
        </p:grpSpPr>
        <p:grpSp>
          <p:nvGrpSpPr>
            <p:cNvPr id="7" name="Group 6">
              <a:extLst>
                <a:ext uri="{FF2B5EF4-FFF2-40B4-BE49-F238E27FC236}">
                  <a16:creationId xmlns:a16="http://schemas.microsoft.com/office/drawing/2014/main" id="{789485D5-F531-4F94-B547-7BF7EDFF5F82}"/>
                </a:ext>
              </a:extLst>
            </p:cNvPr>
            <p:cNvGrpSpPr/>
            <p:nvPr/>
          </p:nvGrpSpPr>
          <p:grpSpPr>
            <a:xfrm>
              <a:off x="815344" y="2729864"/>
              <a:ext cx="2149475" cy="2129361"/>
              <a:chOff x="381000" y="2644252"/>
              <a:chExt cx="2149475" cy="2129361"/>
            </a:xfrm>
          </p:grpSpPr>
          <p:pic>
            <p:nvPicPr>
              <p:cNvPr id="9221" name="Picture 5">
                <a:extLst>
                  <a:ext uri="{FF2B5EF4-FFF2-40B4-BE49-F238E27FC236}">
                    <a16:creationId xmlns:a16="http://schemas.microsoft.com/office/drawing/2014/main" id="{81278904-6EFB-4398-9404-A8B6EBCD59F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2819400"/>
                <a:ext cx="21494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A34792E-B4DF-4221-A7F2-CF868FD15338}"/>
                  </a:ext>
                </a:extLst>
              </p:cNvPr>
              <p:cNvSpPr txBox="1"/>
              <p:nvPr/>
            </p:nvSpPr>
            <p:spPr>
              <a:xfrm>
                <a:off x="1120045" y="2644252"/>
                <a:ext cx="304800" cy="338554"/>
              </a:xfrm>
              <a:prstGeom prst="rect">
                <a:avLst/>
              </a:prstGeom>
              <a:solidFill>
                <a:schemeClr val="bg1"/>
              </a:solidFill>
            </p:spPr>
            <p:txBody>
              <a:bodyPr wrap="square" rtlCol="0">
                <a:spAutoFit/>
              </a:bodyPr>
              <a:lstStyle/>
              <a:p>
                <a:r>
                  <a:rPr lang="en-US" sz="1600" dirty="0"/>
                  <a:t>L</a:t>
                </a:r>
              </a:p>
            </p:txBody>
          </p:sp>
          <p:sp>
            <p:nvSpPr>
              <p:cNvPr id="14" name="TextBox 13">
                <a:extLst>
                  <a:ext uri="{FF2B5EF4-FFF2-40B4-BE49-F238E27FC236}">
                    <a16:creationId xmlns:a16="http://schemas.microsoft.com/office/drawing/2014/main" id="{3A187242-083A-4A55-B40C-255865E24E79}"/>
                  </a:ext>
                </a:extLst>
              </p:cNvPr>
              <p:cNvSpPr txBox="1"/>
              <p:nvPr/>
            </p:nvSpPr>
            <p:spPr>
              <a:xfrm>
                <a:off x="2010762" y="3497572"/>
                <a:ext cx="457200" cy="338554"/>
              </a:xfrm>
              <a:prstGeom prst="rect">
                <a:avLst/>
              </a:prstGeom>
              <a:solidFill>
                <a:schemeClr val="bg1"/>
              </a:solidFill>
            </p:spPr>
            <p:txBody>
              <a:bodyPr wrap="square" rtlCol="0">
                <a:spAutoFit/>
              </a:bodyPr>
              <a:lstStyle/>
              <a:p>
                <a:r>
                  <a:rPr lang="en-US" sz="1600" dirty="0">
                    <a:latin typeface="Symbol" panose="05050102010706020507" pitchFamily="18" charset="2"/>
                  </a:rPr>
                  <a:t>D</a:t>
                </a:r>
                <a:r>
                  <a:rPr lang="en-US" sz="1600" dirty="0"/>
                  <a:t>L</a:t>
                </a:r>
              </a:p>
            </p:txBody>
          </p:sp>
        </p:grpSp>
        <p:sp>
          <p:nvSpPr>
            <p:cNvPr id="4" name="Rectangle 3">
              <a:extLst>
                <a:ext uri="{FF2B5EF4-FFF2-40B4-BE49-F238E27FC236}">
                  <a16:creationId xmlns:a16="http://schemas.microsoft.com/office/drawing/2014/main" id="{99964293-D1AE-2E52-FA32-402422D6C13E}"/>
                </a:ext>
              </a:extLst>
            </p:cNvPr>
            <p:cNvSpPr/>
            <p:nvPr/>
          </p:nvSpPr>
          <p:spPr bwMode="auto">
            <a:xfrm>
              <a:off x="558412" y="2645697"/>
              <a:ext cx="2813002" cy="233115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8" name="TextBox 7">
            <a:extLst>
              <a:ext uri="{FF2B5EF4-FFF2-40B4-BE49-F238E27FC236}">
                <a16:creationId xmlns:a16="http://schemas.microsoft.com/office/drawing/2014/main" id="{64A2383C-FF29-B016-0C4A-452B2AD52BC5}"/>
              </a:ext>
            </a:extLst>
          </p:cNvPr>
          <p:cNvSpPr txBox="1"/>
          <p:nvPr/>
        </p:nvSpPr>
        <p:spPr>
          <a:xfrm>
            <a:off x="457200" y="951400"/>
            <a:ext cx="8052188" cy="338554"/>
          </a:xfrm>
          <a:prstGeom prst="rect">
            <a:avLst/>
          </a:prstGeom>
          <a:noFill/>
          <a:ln>
            <a:noFill/>
          </a:ln>
        </p:spPr>
        <p:txBody>
          <a:bodyPr wrap="square" rtlCol="0">
            <a:spAutoFit/>
          </a:bodyPr>
          <a:lstStyle/>
          <a:p>
            <a:pPr algn="l"/>
            <a:r>
              <a:rPr lang="en-US" sz="1600" dirty="0"/>
              <a:t>Can heat energy be converted to mechanical work?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r>
              <a:rPr lang="en-US"/>
              <a:t>W. Udo Schröder 2023</a:t>
            </a:r>
          </a:p>
        </p:txBody>
      </p:sp>
      <p:sp>
        <p:nvSpPr>
          <p:cNvPr id="10" name="Footer Placeholder 2"/>
          <p:cNvSpPr>
            <a:spLocks noGrp="1"/>
          </p:cNvSpPr>
          <p:nvPr>
            <p:ph type="ftr" sz="quarter" idx="11"/>
          </p:nvPr>
        </p:nvSpPr>
        <p:spPr/>
        <p:txBody>
          <a:bodyPr/>
          <a:lstStyle/>
          <a:p>
            <a:r>
              <a:rPr lang="en-US"/>
              <a:t>Compl MP TD</a:t>
            </a:r>
          </a:p>
        </p:txBody>
      </p:sp>
      <p:sp>
        <p:nvSpPr>
          <p:cNvPr id="11" name="Slide Number Placeholder 3"/>
          <p:cNvSpPr>
            <a:spLocks noGrp="1"/>
          </p:cNvSpPr>
          <p:nvPr>
            <p:ph type="sldNum" sz="quarter" idx="12"/>
          </p:nvPr>
        </p:nvSpPr>
        <p:spPr/>
        <p:txBody>
          <a:bodyPr/>
          <a:lstStyle/>
          <a:p>
            <a:fld id="{47A71393-EDF1-48B5-A74F-F5E159CB5EB6}" type="slidenum">
              <a:rPr lang="en-US"/>
              <a:pPr/>
              <a:t>22</a:t>
            </a:fld>
            <a:endParaRPr lang="en-US"/>
          </a:p>
        </p:txBody>
      </p:sp>
      <p:sp>
        <p:nvSpPr>
          <p:cNvPr id="5123" name="Text Box 3"/>
          <p:cNvSpPr txBox="1">
            <a:spLocks noChangeArrowheads="1"/>
          </p:cNvSpPr>
          <p:nvPr/>
        </p:nvSpPr>
        <p:spPr bwMode="auto">
          <a:xfrm>
            <a:off x="4183148" y="1104931"/>
            <a:ext cx="4578265" cy="32645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Performing (any kind of) work on a </a:t>
            </a:r>
            <a:r>
              <a:rPr lang="en-US" sz="1600" dirty="0">
                <a:solidFill>
                  <a:srgbClr val="0000FF"/>
                </a:solidFill>
                <a:latin typeface="+mj-lt"/>
                <a:cs typeface="Times New Roman" panose="02020603050405020304" pitchFamily="18" charset="0"/>
              </a:rPr>
              <a:t>complex system</a:t>
            </a:r>
            <a:r>
              <a:rPr lang="en-US" sz="1600" dirty="0">
                <a:latin typeface="+mj-lt"/>
                <a:cs typeface="Times New Roman" panose="02020603050405020304" pitchFamily="18" charset="0"/>
              </a:rPr>
              <a:t> or transferring heat to it has eventually the same effect. </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sym typeface="Wingdings" panose="05000000000000000000" pitchFamily="2" charset="2"/>
              </a:rPr>
              <a:t> </a:t>
            </a:r>
            <a:r>
              <a:rPr lang="en-US" sz="1600" dirty="0">
                <a:latin typeface="+mj-lt"/>
                <a:cs typeface="Times New Roman" panose="02020603050405020304" pitchFamily="18" charset="0"/>
              </a:rPr>
              <a:t>A given energy state </a:t>
            </a:r>
            <a:r>
              <a:rPr lang="en-US" sz="1600" b="1" i="1" dirty="0">
                <a:latin typeface="+mj-lt"/>
                <a:cs typeface="Times New Roman" panose="02020603050405020304" pitchFamily="18" charset="0"/>
              </a:rPr>
              <a:t>U</a:t>
            </a:r>
            <a:r>
              <a:rPr lang="en-US" sz="1600" dirty="0">
                <a:latin typeface="+mj-lt"/>
                <a:cs typeface="Times New Roman" panose="02020603050405020304" pitchFamily="18" charset="0"/>
              </a:rPr>
              <a:t> can be reached along different pathways transferring energy</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All that counts is the total internal energy </a:t>
            </a:r>
            <a:r>
              <a:rPr lang="en-US" sz="1600" b="1" i="1" dirty="0">
                <a:latin typeface="+mj-lt"/>
                <a:cs typeface="Times New Roman" panose="02020603050405020304" pitchFamily="18" charset="0"/>
              </a:rPr>
              <a:t>U</a:t>
            </a:r>
            <a:r>
              <a:rPr lang="en-US" sz="1600" dirty="0">
                <a:latin typeface="+mj-lt"/>
                <a:cs typeface="Times New Roman" panose="02020603050405020304" pitchFamily="18" charset="0"/>
              </a:rPr>
              <a:t>= </a:t>
            </a:r>
            <a:r>
              <a:rPr lang="en-US" sz="1600" b="1" dirty="0" err="1">
                <a:latin typeface="+mj-lt"/>
                <a:cs typeface="Times New Roman" panose="02020603050405020304" pitchFamily="18" charset="0"/>
              </a:rPr>
              <a:t>w</a:t>
            </a:r>
            <a:r>
              <a:rPr lang="en-US" sz="1600" dirty="0" err="1">
                <a:latin typeface="+mj-lt"/>
                <a:cs typeface="Times New Roman" panose="02020603050405020304" pitchFamily="18" charset="0"/>
              </a:rPr>
              <a:t>+</a:t>
            </a:r>
            <a:r>
              <a:rPr lang="en-US" sz="1600" b="1" dirty="0" err="1">
                <a:latin typeface="+mj-lt"/>
                <a:cs typeface="Times New Roman" panose="02020603050405020304" pitchFamily="18" charset="0"/>
              </a:rPr>
              <a:t>q</a:t>
            </a:r>
            <a:r>
              <a:rPr lang="en-US" sz="1600" dirty="0">
                <a:latin typeface="+mj-lt"/>
                <a:cs typeface="Times New Roman" panose="02020603050405020304" pitchFamily="18" charset="0"/>
              </a:rPr>
              <a:t>, which in equilibrium (long times) is distributed evenly over all degrees of freedom. </a:t>
            </a:r>
            <a:br>
              <a:rPr lang="en-US" sz="1600" dirty="0">
                <a:latin typeface="+mj-lt"/>
                <a:cs typeface="Times New Roman" panose="02020603050405020304" pitchFamily="18" charset="0"/>
              </a:rPr>
            </a:br>
            <a:br>
              <a:rPr lang="en-US" sz="1600" dirty="0">
                <a:latin typeface="+mj-lt"/>
                <a:cs typeface="Times New Roman" panose="02020603050405020304" pitchFamily="18" charset="0"/>
              </a:rPr>
            </a:br>
            <a:r>
              <a:rPr lang="en-US" sz="1600" dirty="0">
                <a:solidFill>
                  <a:srgbClr val="0000FF"/>
                </a:solidFill>
                <a:latin typeface="+mj-lt"/>
                <a:cs typeface="Times New Roman" panose="02020603050405020304" pitchFamily="18" charset="0"/>
              </a:rPr>
              <a:t>For structure-less particles, </a:t>
            </a:r>
            <a:r>
              <a:rPr lang="en-US" sz="1600" b="1" i="1" dirty="0">
                <a:solidFill>
                  <a:srgbClr val="0000FF"/>
                </a:solidFill>
                <a:latin typeface="+mj-lt"/>
                <a:cs typeface="Times New Roman" panose="02020603050405020304" pitchFamily="18" charset="0"/>
              </a:rPr>
              <a:t>U</a:t>
            </a:r>
            <a:r>
              <a:rPr lang="en-US" sz="1600" dirty="0">
                <a:solidFill>
                  <a:srgbClr val="0000FF"/>
                </a:solidFill>
                <a:latin typeface="+mj-lt"/>
                <a:cs typeface="Times New Roman" panose="02020603050405020304" pitchFamily="18" charset="0"/>
              </a:rPr>
              <a:t> is entirely = kinetic energy.</a:t>
            </a:r>
          </a:p>
        </p:txBody>
      </p:sp>
      <p:sp>
        <p:nvSpPr>
          <p:cNvPr id="5124" name="Rectangle 4"/>
          <p:cNvSpPr>
            <a:spLocks noGrp="1" noChangeArrowheads="1"/>
          </p:cNvSpPr>
          <p:nvPr>
            <p:ph type="title" idx="4294967295"/>
          </p:nvPr>
        </p:nvSpPr>
        <p:spPr>
          <a:xfrm>
            <a:off x="457200" y="320652"/>
            <a:ext cx="8116888" cy="404813"/>
          </a:xfrm>
        </p:spPr>
        <p:txBody>
          <a:bodyPr/>
          <a:lstStyle/>
          <a:p>
            <a:r>
              <a:rPr lang="en-US" sz="2200" dirty="0">
                <a:cs typeface="Times New Roman" panose="02020603050405020304" pitchFamily="18" charset="0"/>
              </a:rPr>
              <a:t>Equivalence of Work and Heat Energy</a:t>
            </a:r>
          </a:p>
        </p:txBody>
      </p:sp>
      <p:sp>
        <p:nvSpPr>
          <p:cNvPr id="5125"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5130" name="Text Box 10"/>
          <p:cNvSpPr txBox="1">
            <a:spLocks noChangeArrowheads="1"/>
          </p:cNvSpPr>
          <p:nvPr/>
        </p:nvSpPr>
        <p:spPr bwMode="auto">
          <a:xfrm>
            <a:off x="419893" y="5298565"/>
            <a:ext cx="8304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opposite is also true, e.g., when the system does work or emits heat: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The energy loss suffered is equal to the sum of work done and  heat emitted by the system.</a:t>
            </a:r>
          </a:p>
        </p:txBody>
      </p:sp>
      <p:sp>
        <p:nvSpPr>
          <p:cNvPr id="2" name="Rectangle 1"/>
          <p:cNvSpPr/>
          <p:nvPr/>
        </p:nvSpPr>
        <p:spPr>
          <a:xfrm rot="18933371">
            <a:off x="924000" y="3346641"/>
            <a:ext cx="1338829" cy="338554"/>
          </a:xfrm>
          <a:prstGeom prst="rect">
            <a:avLst/>
          </a:prstGeom>
        </p:spPr>
        <p:txBody>
          <a:bodyPr wrap="none">
            <a:spAutoFit/>
          </a:bodyPr>
          <a:lstStyle/>
          <a:p>
            <a:r>
              <a:rPr lang="en-US" sz="1600" b="1" dirty="0"/>
              <a:t>E = const.</a:t>
            </a:r>
          </a:p>
        </p:txBody>
      </p:sp>
      <p:grpSp>
        <p:nvGrpSpPr>
          <p:cNvPr id="6" name="Group 5"/>
          <p:cNvGrpSpPr/>
          <p:nvPr/>
        </p:nvGrpSpPr>
        <p:grpSpPr>
          <a:xfrm>
            <a:off x="465893" y="928723"/>
            <a:ext cx="3863975" cy="4086255"/>
            <a:chOff x="533400" y="609600"/>
            <a:chExt cx="3863975" cy="4086255"/>
          </a:xfrm>
        </p:grpSpPr>
        <p:grpSp>
          <p:nvGrpSpPr>
            <p:cNvPr id="4" name="Group 3"/>
            <p:cNvGrpSpPr/>
            <p:nvPr/>
          </p:nvGrpSpPr>
          <p:grpSpPr>
            <a:xfrm>
              <a:off x="533400" y="609600"/>
              <a:ext cx="3863975" cy="3886200"/>
              <a:chOff x="533400" y="609600"/>
              <a:chExt cx="3863975" cy="3886200"/>
            </a:xfrm>
          </p:grpSpPr>
          <p:pic>
            <p:nvPicPr>
              <p:cNvPr id="5128" name="Picture 8" descr="wq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3863975"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4220" y="2001873"/>
                <a:ext cx="325205" cy="400110"/>
              </a:xfrm>
              <a:prstGeom prst="rect">
                <a:avLst/>
              </a:prstGeom>
              <a:solidFill>
                <a:srgbClr val="FF99CC"/>
              </a:solidFill>
            </p:spPr>
            <p:txBody>
              <a:bodyPr wrap="square" rtlCol="0">
                <a:spAutoFit/>
              </a:bodyPr>
              <a:lstStyle/>
              <a:p>
                <a:r>
                  <a:rPr lang="en-US" b="1" i="1" dirty="0"/>
                  <a:t>U</a:t>
                </a:r>
              </a:p>
            </p:txBody>
          </p:sp>
        </p:grpSp>
        <p:sp>
          <p:nvSpPr>
            <p:cNvPr id="5" name="TextBox 4"/>
            <p:cNvSpPr txBox="1"/>
            <p:nvPr/>
          </p:nvSpPr>
          <p:spPr>
            <a:xfrm>
              <a:off x="771525" y="904875"/>
              <a:ext cx="2990403" cy="400110"/>
            </a:xfrm>
            <a:prstGeom prst="rect">
              <a:avLst/>
            </a:prstGeom>
            <a:noFill/>
          </p:spPr>
          <p:txBody>
            <a:bodyPr wrap="square" rtlCol="0">
              <a:spAutoFit/>
            </a:bodyPr>
            <a:lstStyle/>
            <a:p>
              <a:pPr algn="l"/>
              <a:r>
                <a:rPr lang="en-US" dirty="0">
                  <a:latin typeface="+mn-lt"/>
                </a:rPr>
                <a:t>absorbed by system</a:t>
              </a:r>
            </a:p>
          </p:txBody>
        </p:sp>
        <p:sp>
          <p:nvSpPr>
            <p:cNvPr id="14" name="TextBox 13"/>
            <p:cNvSpPr txBox="1"/>
            <p:nvPr/>
          </p:nvSpPr>
          <p:spPr>
            <a:xfrm>
              <a:off x="2238906" y="4295745"/>
              <a:ext cx="2105821" cy="400110"/>
            </a:xfrm>
            <a:prstGeom prst="rect">
              <a:avLst/>
            </a:prstGeom>
            <a:noFill/>
          </p:spPr>
          <p:txBody>
            <a:bodyPr wrap="square" rtlCol="0">
              <a:spAutoFit/>
            </a:bodyPr>
            <a:lstStyle/>
            <a:p>
              <a:pPr algn="l"/>
              <a:r>
                <a:rPr lang="en-US" dirty="0">
                  <a:latin typeface="+mn-lt"/>
                </a:rPr>
                <a:t>done on system</a:t>
              </a:r>
            </a:p>
          </p:txBody>
        </p:sp>
      </p:grpSp>
      <p:sp>
        <p:nvSpPr>
          <p:cNvPr id="16" name="TextBox 15">
            <a:extLst>
              <a:ext uri="{FF2B5EF4-FFF2-40B4-BE49-F238E27FC236}">
                <a16:creationId xmlns:a16="http://schemas.microsoft.com/office/drawing/2014/main" id="{7EFD4817-62A2-54A0-3C01-499EBD7EB964}"/>
              </a:ext>
            </a:extLst>
          </p:cNvPr>
          <p:cNvSpPr txBox="1"/>
          <p:nvPr/>
        </p:nvSpPr>
        <p:spPr>
          <a:xfrm>
            <a:off x="4454479" y="6020453"/>
            <a:ext cx="4365525" cy="338554"/>
          </a:xfrm>
          <a:prstGeom prst="rect">
            <a:avLst/>
          </a:prstGeom>
          <a:solidFill>
            <a:srgbClr val="FFFDE5"/>
          </a:solidFill>
          <a:ln>
            <a:solidFill>
              <a:schemeClr val="tx1"/>
            </a:solidFill>
          </a:ln>
        </p:spPr>
        <p:txBody>
          <a:bodyPr wrap="square" rtlCol="0">
            <a:spAutoFit/>
          </a:bodyPr>
          <a:lstStyle/>
          <a:p>
            <a:pPr algn="l"/>
            <a:r>
              <a:rPr lang="en-US" sz="1600" dirty="0"/>
              <a:t>Convert heat energy to mechanical work</a:t>
            </a:r>
          </a:p>
        </p:txBody>
      </p:sp>
      <p:sp>
        <p:nvSpPr>
          <p:cNvPr id="17" name="Arrow: Right 16">
            <a:extLst>
              <a:ext uri="{FF2B5EF4-FFF2-40B4-BE49-F238E27FC236}">
                <a16:creationId xmlns:a16="http://schemas.microsoft.com/office/drawing/2014/main" id="{EB2384D3-8D35-2BBD-0013-ED6C98E446B7}"/>
              </a:ext>
            </a:extLst>
          </p:cNvPr>
          <p:cNvSpPr/>
          <p:nvPr/>
        </p:nvSpPr>
        <p:spPr>
          <a:xfrm>
            <a:off x="8722829" y="5928120"/>
            <a:ext cx="233202"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8125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6487D9-4EAD-B015-F33B-801F22A40C9B}"/>
              </a:ext>
            </a:extLst>
          </p:cNvPr>
          <p:cNvSpPr/>
          <p:nvPr/>
        </p:nvSpPr>
        <p:spPr bwMode="auto">
          <a:xfrm>
            <a:off x="1186626" y="5902037"/>
            <a:ext cx="2031224" cy="486727"/>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8436" name="Rectangle 4"/>
          <p:cNvSpPr>
            <a:spLocks noGrp="1" noChangeArrowheads="1"/>
          </p:cNvSpPr>
          <p:nvPr>
            <p:ph type="subTitle" idx="1"/>
          </p:nvPr>
        </p:nvSpPr>
        <p:spPr>
          <a:xfrm>
            <a:off x="375289" y="1200246"/>
            <a:ext cx="8393422" cy="4555798"/>
          </a:xfrm>
        </p:spPr>
        <p:txBody>
          <a:bodyPr/>
          <a:lstStyle/>
          <a:p>
            <a:pPr marL="285750" indent="-285750" algn="l">
              <a:buFont typeface="Arial" pitchFamily="34" charset="0"/>
              <a:buChar char="•"/>
              <a:tabLst>
                <a:tab pos="344488" algn="l"/>
              </a:tabLst>
            </a:pPr>
            <a:r>
              <a:rPr lang="en-US" sz="1600" dirty="0">
                <a:latin typeface="+mj-lt"/>
              </a:rPr>
              <a:t>Energy transferred to </a:t>
            </a:r>
            <a:r>
              <a:rPr lang="en-US" sz="1600" b="1" i="1" dirty="0">
                <a:latin typeface="+mj-lt"/>
              </a:rPr>
              <a:t>N</a:t>
            </a:r>
            <a:r>
              <a:rPr lang="en-US" sz="1600" dirty="0">
                <a:latin typeface="+mj-lt"/>
              </a:rPr>
              <a:t>-particle system (e.g., a gas volume) by mechanical (or other) work is randomized by multiple interactions of system constituents (particles in a gas or solid lattice).</a:t>
            </a:r>
            <a:br>
              <a:rPr lang="en-US" sz="1600" dirty="0">
                <a:latin typeface="+mj-lt"/>
              </a:rPr>
            </a:br>
            <a:endParaRPr lang="en-US" sz="1600" dirty="0">
              <a:latin typeface="+mj-lt"/>
            </a:endParaRPr>
          </a:p>
          <a:p>
            <a:pPr marL="285750" indent="-285750" algn="l">
              <a:buFont typeface="Arial" pitchFamily="34" charset="0"/>
              <a:buChar char="•"/>
              <a:tabLst>
                <a:tab pos="344488" algn="l"/>
              </a:tabLst>
            </a:pPr>
            <a:r>
              <a:rPr lang="en-US" sz="1600" dirty="0">
                <a:latin typeface="+mj-lt"/>
              </a:rPr>
              <a:t>This energy dissipation process takes some time.</a:t>
            </a:r>
          </a:p>
          <a:p>
            <a:pPr algn="l">
              <a:tabLst>
                <a:tab pos="344488" algn="l"/>
              </a:tabLst>
            </a:pPr>
            <a:r>
              <a:rPr lang="en-US" sz="1600" dirty="0">
                <a:latin typeface="+mj-lt"/>
              </a:rPr>
              <a:t>	After “relaxation time,” all </a:t>
            </a:r>
            <a:r>
              <a:rPr lang="en-US" sz="1600" b="1" i="1" dirty="0">
                <a:latin typeface="+mj-lt"/>
              </a:rPr>
              <a:t>N </a:t>
            </a:r>
            <a:r>
              <a:rPr lang="en-US" sz="1600" dirty="0">
                <a:latin typeface="+mj-lt"/>
              </a:rPr>
              <a:t>system particles move </a:t>
            </a:r>
            <a:br>
              <a:rPr lang="en-US" sz="1600" dirty="0">
                <a:latin typeface="+mj-lt"/>
              </a:rPr>
            </a:br>
            <a:r>
              <a:rPr lang="en-US" sz="1600" dirty="0">
                <a:latin typeface="+mj-lt"/>
              </a:rPr>
              <a:t>	randomly &amp; share total energy on average equally: </a:t>
            </a:r>
          </a:p>
          <a:p>
            <a:pPr algn="l">
              <a:tabLst>
                <a:tab pos="344488" algn="l"/>
              </a:tabLst>
            </a:pPr>
            <a:endParaRPr lang="en-US" sz="1600" dirty="0">
              <a:solidFill>
                <a:srgbClr val="0C38F4"/>
              </a:solidFill>
              <a:latin typeface="+mj-lt"/>
            </a:endParaRPr>
          </a:p>
          <a:p>
            <a:pPr marL="285750" indent="-285750" algn="l">
              <a:buFont typeface="Arial" pitchFamily="34" charset="0"/>
              <a:buChar char="•"/>
              <a:tabLst>
                <a:tab pos="344488" algn="l"/>
              </a:tabLst>
            </a:pPr>
            <a:r>
              <a:rPr lang="en-US" sz="1600" dirty="0">
                <a:latin typeface="+mj-lt"/>
              </a:rPr>
              <a:t>Stationary random </a:t>
            </a:r>
            <a:r>
              <a:rPr lang="en-US" sz="1600" i="1" dirty="0">
                <a:latin typeface="+mj-lt"/>
              </a:rPr>
              <a:t>macroscopic</a:t>
            </a:r>
            <a:r>
              <a:rPr lang="en-US" sz="1600" dirty="0">
                <a:latin typeface="+mj-lt"/>
              </a:rPr>
              <a:t> state =</a:t>
            </a:r>
            <a:r>
              <a:rPr lang="en-US" sz="1600" dirty="0">
                <a:solidFill>
                  <a:srgbClr val="0C38F4"/>
                </a:solidFill>
                <a:latin typeface="+mj-lt"/>
              </a:rPr>
              <a:t> “</a:t>
            </a:r>
            <a:r>
              <a:rPr lang="en-US" sz="1600" b="1" dirty="0">
                <a:solidFill>
                  <a:srgbClr val="0C38F4"/>
                </a:solidFill>
                <a:latin typeface="+mj-lt"/>
              </a:rPr>
              <a:t>Thermal Equilibrium.</a:t>
            </a:r>
            <a:r>
              <a:rPr lang="en-US" sz="1600" dirty="0">
                <a:solidFill>
                  <a:srgbClr val="0C38F4"/>
                </a:solidFill>
                <a:latin typeface="+mj-lt"/>
              </a:rPr>
              <a:t>”</a:t>
            </a:r>
          </a:p>
          <a:p>
            <a:pPr algn="l">
              <a:tabLst>
                <a:tab pos="344488" algn="l"/>
              </a:tabLst>
            </a:pPr>
            <a:r>
              <a:rPr lang="en-US" sz="1600" dirty="0">
                <a:solidFill>
                  <a:srgbClr val="0C38F4"/>
                </a:solidFill>
                <a:latin typeface="+mj-lt"/>
              </a:rPr>
              <a:t>	</a:t>
            </a:r>
            <a:r>
              <a:rPr lang="en-US" sz="1600" dirty="0">
                <a:latin typeface="+mj-lt"/>
              </a:rPr>
              <a:t>In this stationary </a:t>
            </a:r>
            <a:r>
              <a:rPr lang="en-US" sz="1600" i="1" dirty="0">
                <a:latin typeface="+mj-lt"/>
              </a:rPr>
              <a:t>macro-</a:t>
            </a:r>
            <a:r>
              <a:rPr lang="en-US" sz="1600" dirty="0">
                <a:latin typeface="+mj-lt"/>
              </a:rPr>
              <a:t>state, microscopic configurations fluctuate 	over 	entire range </a:t>
            </a:r>
            <a:r>
              <a:rPr lang="en-US" sz="1600" dirty="0">
                <a:latin typeface="+mj-lt"/>
                <a:sym typeface="Wingdings" panose="05000000000000000000" pitchFamily="2" charset="2"/>
              </a:rPr>
              <a:t> </a:t>
            </a:r>
            <a:r>
              <a:rPr lang="en-US" sz="1600" dirty="0">
                <a:latin typeface="+mj-lt"/>
              </a:rPr>
              <a:t>all memory of history is lost. Mode of previous energy 	transfer (work or heat ?) cannot be answered. </a:t>
            </a:r>
          </a:p>
          <a:p>
            <a:pPr algn="l">
              <a:tabLst>
                <a:tab pos="344488" algn="l"/>
              </a:tabLst>
            </a:pPr>
            <a:r>
              <a:rPr lang="en-US" sz="1600" dirty="0">
                <a:latin typeface="+mj-lt"/>
              </a:rPr>
              <a:t>	</a:t>
            </a:r>
            <a:r>
              <a:rPr lang="en-US" sz="1600" dirty="0">
                <a:latin typeface="+mj-lt"/>
                <a:sym typeface="Wingdings" panose="05000000000000000000" pitchFamily="2" charset="2"/>
              </a:rPr>
              <a:t> </a:t>
            </a:r>
            <a:r>
              <a:rPr lang="en-US" sz="1600" dirty="0">
                <a:latin typeface="+mj-lt"/>
              </a:rPr>
              <a:t>Neither applied work nor transferred heat are </a:t>
            </a:r>
            <a:r>
              <a:rPr lang="en-US" sz="1600" i="1" dirty="0">
                <a:solidFill>
                  <a:srgbClr val="0000FF"/>
                </a:solidFill>
                <a:latin typeface="+mj-lt"/>
              </a:rPr>
              <a:t>state functions</a:t>
            </a:r>
            <a:r>
              <a:rPr lang="en-US" sz="1600" dirty="0">
                <a:latin typeface="+mj-lt"/>
              </a:rPr>
              <a:t>.</a:t>
            </a:r>
          </a:p>
          <a:p>
            <a:pPr marL="285750" indent="-285750" algn="l">
              <a:buFont typeface="Arial" pitchFamily="34" charset="0"/>
              <a:buChar char="•"/>
              <a:tabLst>
                <a:tab pos="344488" algn="l"/>
              </a:tabLst>
            </a:pPr>
            <a:endParaRPr lang="en-US" sz="1600" dirty="0">
              <a:solidFill>
                <a:srgbClr val="FF0000"/>
              </a:solidFill>
              <a:effectLst>
                <a:outerShdw blurRad="38100" dist="38100" dir="2700000" algn="tl">
                  <a:srgbClr val="000000">
                    <a:alpha val="43137"/>
                  </a:srgbClr>
                </a:outerShdw>
              </a:effectLst>
              <a:latin typeface="+mj-lt"/>
            </a:endParaRPr>
          </a:p>
          <a:p>
            <a:pPr marL="285750" indent="-285750" algn="l">
              <a:buFont typeface="Arial" pitchFamily="34" charset="0"/>
              <a:buChar char="•"/>
              <a:tabLst>
                <a:tab pos="344488" algn="l"/>
              </a:tabLst>
            </a:pPr>
            <a:r>
              <a:rPr lang="en-US" sz="1600" dirty="0">
                <a:solidFill>
                  <a:srgbClr val="FF0000"/>
                </a:solidFill>
                <a:effectLst>
                  <a:outerShdw blurRad="38100" dist="38100" dir="2700000" algn="tl">
                    <a:srgbClr val="000000">
                      <a:alpha val="43137"/>
                    </a:srgbClr>
                  </a:outerShdw>
                </a:effectLst>
                <a:latin typeface="+mj-lt"/>
              </a:rPr>
              <a:t>(Total) Energy </a:t>
            </a:r>
            <a:r>
              <a:rPr lang="en-US" sz="1600" b="1" i="1" dirty="0">
                <a:solidFill>
                  <a:srgbClr val="FF0000"/>
                </a:solidFill>
                <a:effectLst>
                  <a:outerShdw blurRad="38100" dist="38100" dir="2700000" algn="tl">
                    <a:srgbClr val="000000">
                      <a:alpha val="43137"/>
                    </a:srgbClr>
                  </a:outerShdw>
                </a:effectLst>
                <a:latin typeface="+mj-lt"/>
              </a:rPr>
              <a:t>U(N) </a:t>
            </a:r>
            <a:r>
              <a:rPr lang="en-US" sz="1600" dirty="0">
                <a:solidFill>
                  <a:srgbClr val="FF0000"/>
                </a:solidFill>
                <a:effectLst>
                  <a:outerShdw blurRad="38100" dist="38100" dir="2700000" algn="tl">
                    <a:srgbClr val="000000">
                      <a:alpha val="43137"/>
                    </a:srgbClr>
                  </a:outerShdw>
                </a:effectLst>
                <a:latin typeface="+mj-lt"/>
              </a:rPr>
              <a:t>is an </a:t>
            </a:r>
            <a:r>
              <a:rPr lang="en-US" sz="1600" i="1" dirty="0">
                <a:solidFill>
                  <a:srgbClr val="FF0000"/>
                </a:solidFill>
                <a:effectLst>
                  <a:outerShdw blurRad="38100" dist="38100" dir="2700000" algn="tl">
                    <a:srgbClr val="000000">
                      <a:alpha val="43137"/>
                    </a:srgbClr>
                  </a:outerShdw>
                </a:effectLst>
                <a:latin typeface="+mj-lt"/>
              </a:rPr>
              <a:t>extensive</a:t>
            </a:r>
            <a:r>
              <a:rPr lang="en-US" sz="1600" dirty="0">
                <a:solidFill>
                  <a:srgbClr val="FF0000"/>
                </a:solidFill>
                <a:effectLst>
                  <a:outerShdw blurRad="38100" dist="38100" dir="2700000" algn="tl">
                    <a:srgbClr val="000000">
                      <a:alpha val="43137"/>
                    </a:srgbClr>
                  </a:outerShdw>
                </a:effectLst>
                <a:latin typeface="+mj-lt"/>
              </a:rPr>
              <a:t> state variable </a:t>
            </a:r>
            <a:r>
              <a:rPr lang="en-US" sz="1600" dirty="0">
                <a:effectLst>
                  <a:outerShdw blurRad="38100" dist="38100" dir="2700000" algn="tl">
                    <a:srgbClr val="000000">
                      <a:alpha val="43137"/>
                    </a:srgbClr>
                  </a:outerShdw>
                </a:effectLst>
                <a:latin typeface="+mj-lt"/>
              </a:rPr>
              <a:t>(“state function”), characteristic of the (macroscopic) state of the system, </a:t>
            </a:r>
            <a:r>
              <a:rPr lang="en-US" sz="1600" i="1" dirty="0">
                <a:solidFill>
                  <a:srgbClr val="FF0000"/>
                </a:solidFill>
                <a:effectLst>
                  <a:outerShdw blurRad="38100" dist="38100" dir="2700000" algn="tl">
                    <a:srgbClr val="000000">
                      <a:alpha val="43137"/>
                    </a:srgbClr>
                  </a:outerShdw>
                </a:effectLst>
                <a:latin typeface="+mj-lt"/>
              </a:rPr>
              <a:t>scales with size</a:t>
            </a:r>
            <a:r>
              <a:rPr lang="en-US" sz="1600" dirty="0">
                <a:effectLst>
                  <a:outerShdw blurRad="38100" dist="38100" dir="2700000" algn="tl">
                    <a:srgbClr val="000000">
                      <a:alpha val="43137"/>
                    </a:srgbClr>
                  </a:outerShdw>
                </a:effectLst>
                <a:latin typeface="+mj-lt"/>
              </a:rPr>
              <a:t>.</a:t>
            </a:r>
            <a:r>
              <a:rPr lang="en-US" sz="1600" dirty="0">
                <a:solidFill>
                  <a:srgbClr val="FF0000"/>
                </a:solidFill>
                <a:effectLst>
                  <a:outerShdw blurRad="38100" dist="38100" dir="2700000" algn="tl">
                    <a:srgbClr val="000000">
                      <a:alpha val="43137"/>
                    </a:srgbClr>
                  </a:outerShdw>
                </a:effectLst>
                <a:latin typeface="+mj-lt"/>
              </a:rPr>
              <a:t> </a:t>
            </a:r>
            <a:br>
              <a:rPr lang="en-US" sz="1600" dirty="0">
                <a:solidFill>
                  <a:srgbClr val="FF0000"/>
                </a:solidFill>
                <a:effectLst>
                  <a:outerShdw blurRad="38100" dist="38100" dir="2700000" algn="tl">
                    <a:srgbClr val="000000">
                      <a:alpha val="43137"/>
                    </a:srgbClr>
                  </a:outerShdw>
                </a:effectLst>
                <a:latin typeface="+mj-lt"/>
              </a:rPr>
            </a:br>
            <a:br>
              <a:rPr lang="en-US" sz="1800" dirty="0">
                <a:solidFill>
                  <a:srgbClr val="0C38F4"/>
                </a:solidFill>
                <a:latin typeface="+mj-lt"/>
              </a:rPr>
            </a:br>
            <a:endParaRPr lang="en-US" sz="1800" dirty="0">
              <a:solidFill>
                <a:srgbClr val="0C38F4"/>
              </a:solidFill>
              <a:latin typeface="+mj-lt"/>
            </a:endParaRPr>
          </a:p>
        </p:txBody>
      </p:sp>
      <p:sp>
        <p:nvSpPr>
          <p:cNvPr id="18437" name="Rectangle 5"/>
          <p:cNvSpPr>
            <a:spLocks noGrp="1" noChangeArrowheads="1"/>
          </p:cNvSpPr>
          <p:nvPr>
            <p:ph type="ctrTitle"/>
          </p:nvPr>
        </p:nvSpPr>
        <p:spPr>
          <a:xfrm>
            <a:off x="457201" y="229907"/>
            <a:ext cx="8191208" cy="605118"/>
          </a:xfrm>
          <a:noFill/>
          <a:ln/>
        </p:spPr>
        <p:txBody>
          <a:bodyPr anchor="ctr"/>
          <a:lstStyle/>
          <a:p>
            <a:r>
              <a:rPr lang="en-US" sz="2200" dirty="0">
                <a:effectLst>
                  <a:outerShdw blurRad="38100" dist="38100" dir="2700000" algn="tl">
                    <a:srgbClr val="C0C0C0"/>
                  </a:outerShdw>
                </a:effectLst>
              </a:rPr>
              <a:t>Energy Transfer between System &amp; Surroundings</a:t>
            </a:r>
          </a:p>
        </p:txBody>
      </p:sp>
      <p:graphicFrame>
        <p:nvGraphicFramePr>
          <p:cNvPr id="2" name="Object 1"/>
          <p:cNvGraphicFramePr>
            <a:graphicFrameLocks noChangeAspect="1"/>
          </p:cNvGraphicFramePr>
          <p:nvPr/>
        </p:nvGraphicFramePr>
        <p:xfrm>
          <a:off x="6127507" y="2739395"/>
          <a:ext cx="1879600" cy="393700"/>
        </p:xfrm>
        <a:graphic>
          <a:graphicData uri="http://schemas.openxmlformats.org/presentationml/2006/ole">
            <mc:AlternateContent xmlns:mc="http://schemas.openxmlformats.org/markup-compatibility/2006">
              <mc:Choice xmlns:v="urn:schemas-microsoft-com:vml" Requires="v">
                <p:oleObj name="Equation" r:id="rId3" imgW="1879560" imgH="393480" progId="Equation.DSMT4">
                  <p:embed/>
                </p:oleObj>
              </mc:Choice>
              <mc:Fallback>
                <p:oleObj name="Equation" r:id="rId3" imgW="1879560" imgH="393480" progId="Equation.DSMT4">
                  <p:embed/>
                  <p:pic>
                    <p:nvPicPr>
                      <p:cNvPr id="2" name="Object 1"/>
                      <p:cNvPicPr/>
                      <p:nvPr/>
                    </p:nvPicPr>
                    <p:blipFill>
                      <a:blip r:embed="rId4"/>
                      <a:stretch>
                        <a:fillRect/>
                      </a:stretch>
                    </p:blipFill>
                    <p:spPr>
                      <a:xfrm>
                        <a:off x="6127507" y="2739395"/>
                        <a:ext cx="1879600" cy="393700"/>
                      </a:xfrm>
                      <a:prstGeom prst="rect">
                        <a:avLst/>
                      </a:prstGeom>
                      <a:noFill/>
                    </p:spPr>
                  </p:pic>
                </p:oleObj>
              </mc:Fallback>
            </mc:AlternateContent>
          </a:graphicData>
        </a:graphic>
      </p:graphicFrame>
      <p:graphicFrame>
        <p:nvGraphicFramePr>
          <p:cNvPr id="3" name="Object 2"/>
          <p:cNvGraphicFramePr>
            <a:graphicFrameLocks noChangeAspect="1"/>
          </p:cNvGraphicFramePr>
          <p:nvPr/>
        </p:nvGraphicFramePr>
        <p:xfrm>
          <a:off x="1273175" y="5989638"/>
          <a:ext cx="6557963" cy="395287"/>
        </p:xfrm>
        <a:graphic>
          <a:graphicData uri="http://schemas.openxmlformats.org/presentationml/2006/ole">
            <mc:AlternateContent xmlns:mc="http://schemas.openxmlformats.org/markup-compatibility/2006">
              <mc:Choice xmlns:v="urn:schemas-microsoft-com:vml" Requires="v">
                <p:oleObj name="Equation" r:id="rId5" imgW="5486400" imgH="330120" progId="Equation.DSMT4">
                  <p:embed/>
                </p:oleObj>
              </mc:Choice>
              <mc:Fallback>
                <p:oleObj name="Equation" r:id="rId5" imgW="5486400" imgH="330120" progId="Equation.DSMT4">
                  <p:embed/>
                  <p:pic>
                    <p:nvPicPr>
                      <p:cNvPr id="3" name="Object 2"/>
                      <p:cNvPicPr/>
                      <p:nvPr/>
                    </p:nvPicPr>
                    <p:blipFill>
                      <a:blip r:embed="rId6"/>
                      <a:stretch>
                        <a:fillRect/>
                      </a:stretch>
                    </p:blipFill>
                    <p:spPr>
                      <a:xfrm>
                        <a:off x="1273175" y="5989638"/>
                        <a:ext cx="6557963" cy="395287"/>
                      </a:xfrm>
                      <a:prstGeom prst="rect">
                        <a:avLst/>
                      </a:prstGeom>
                    </p:spPr>
                  </p:pic>
                </p:oleObj>
              </mc:Fallback>
            </mc:AlternateContent>
          </a:graphicData>
        </a:graphic>
      </p:graphicFrame>
    </p:spTree>
    <p:extLst>
      <p:ext uri="{BB962C8B-B14F-4D97-AF65-F5344CB8AC3E}">
        <p14:creationId xmlns:p14="http://schemas.microsoft.com/office/powerpoint/2010/main" val="132271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457199" y="407482"/>
            <a:ext cx="8171895" cy="337045"/>
          </a:xfrm>
        </p:spPr>
        <p:txBody>
          <a:bodyPr>
            <a:normAutofit fontScale="90000"/>
          </a:bodyPr>
          <a:lstStyle/>
          <a:p>
            <a:r>
              <a:rPr lang="en-US" sz="2400" dirty="0"/>
              <a:t>Classification: Random Statistical Ensembles</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457200" y="1119316"/>
            <a:ext cx="7867650" cy="595097"/>
          </a:xfrm>
        </p:spPr>
        <p:txBody>
          <a:bodyPr/>
          <a:lstStyle/>
          <a:p>
            <a:pPr algn="l"/>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total energy,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a:t>
            </a:r>
            <a:r>
              <a:rPr lang="en-US" sz="1800" dirty="0">
                <a:latin typeface="Arial" panose="020B0604020202020204" pitchFamily="34" charset="0"/>
                <a:cs typeface="Arial" panose="020B0604020202020204" pitchFamily="34" charset="0"/>
              </a:rPr>
              <a:t>: containment volume,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n-US" sz="1800" dirty="0">
                <a:latin typeface="Arial" panose="020B0604020202020204" pitchFamily="34" charset="0"/>
                <a:cs typeface="Arial" panose="020B0604020202020204" pitchFamily="34" charset="0"/>
              </a:rPr>
              <a:t>: constituent number</a:t>
            </a:r>
          </a:p>
          <a:p>
            <a:pPr algn="l"/>
            <a:r>
              <a:rPr lang="en-US" sz="1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Ensemble:</a:t>
            </a:r>
            <a:r>
              <a:rPr lang="en-US" sz="1800" dirty="0">
                <a:latin typeface="Arial" panose="020B0604020202020204" pitchFamily="34" charset="0"/>
                <a:cs typeface="Arial" panose="020B0604020202020204" pitchFamily="34" charset="0"/>
              </a:rPr>
              <a:t> many identically prepared systems </a:t>
            </a:r>
          </a:p>
        </p:txBody>
      </p:sp>
      <p:grpSp>
        <p:nvGrpSpPr>
          <p:cNvPr id="27" name="Group 26">
            <a:extLst>
              <a:ext uri="{FF2B5EF4-FFF2-40B4-BE49-F238E27FC236}">
                <a16:creationId xmlns:a16="http://schemas.microsoft.com/office/drawing/2014/main" id="{F8066880-C4F4-4EE3-9668-AF8DF1BD6B57}"/>
              </a:ext>
            </a:extLst>
          </p:cNvPr>
          <p:cNvGrpSpPr/>
          <p:nvPr/>
        </p:nvGrpSpPr>
        <p:grpSpPr>
          <a:xfrm>
            <a:off x="912858" y="2202876"/>
            <a:ext cx="7602492" cy="1477328"/>
            <a:chOff x="912858" y="2265137"/>
            <a:chExt cx="7602492" cy="1477328"/>
          </a:xfrm>
        </p:grpSpPr>
        <p:grpSp>
          <p:nvGrpSpPr>
            <p:cNvPr id="10" name="Group 9">
              <a:extLst>
                <a:ext uri="{FF2B5EF4-FFF2-40B4-BE49-F238E27FC236}">
                  <a16:creationId xmlns:a16="http://schemas.microsoft.com/office/drawing/2014/main" id="{86ED28EF-6A5A-45CC-89AB-8AE7D94F2DF1}"/>
                </a:ext>
              </a:extLst>
            </p:cNvPr>
            <p:cNvGrpSpPr/>
            <p:nvPr/>
          </p:nvGrpSpPr>
          <p:grpSpPr>
            <a:xfrm>
              <a:off x="912858" y="2387962"/>
              <a:ext cx="1435113" cy="1218478"/>
              <a:chOff x="713283" y="1688088"/>
              <a:chExt cx="1059180" cy="868680"/>
            </a:xfrm>
          </p:grpSpPr>
          <p:sp>
            <p:nvSpPr>
              <p:cNvPr id="8" name="Cube 7">
                <a:extLst>
                  <a:ext uri="{FF2B5EF4-FFF2-40B4-BE49-F238E27FC236}">
                    <a16:creationId xmlns:a16="http://schemas.microsoft.com/office/drawing/2014/main" id="{2282ACDC-A212-4B5F-902C-3A91DD6A0CF0}"/>
                  </a:ext>
                </a:extLst>
              </p:cNvPr>
              <p:cNvSpPr/>
              <p:nvPr/>
            </p:nvSpPr>
            <p:spPr>
              <a:xfrm>
                <a:off x="713283" y="1688088"/>
                <a:ext cx="1059180" cy="8686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3">
                <a:extLst>
                  <a:ext uri="{FF2B5EF4-FFF2-40B4-BE49-F238E27FC236}">
                    <a16:creationId xmlns:a16="http://schemas.microsoft.com/office/drawing/2014/main" id="{4237CEA8-4B55-4CCF-A909-037BC4E5C025}"/>
                  </a:ext>
                </a:extLst>
              </p:cNvPr>
              <p:cNvSpPr txBox="1"/>
              <p:nvPr/>
            </p:nvSpPr>
            <p:spPr>
              <a:xfrm>
                <a:off x="812344" y="1958932"/>
                <a:ext cx="670560" cy="5105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hangingPunct="0">
                  <a:spcBef>
                    <a:spcPts val="0"/>
                  </a:spcBef>
                  <a:spcAft>
                    <a:spcPts val="0"/>
                  </a:spcAft>
                </a:pPr>
                <a:r>
                  <a:rPr lang="en-US" sz="2000" b="1" i="1" dirty="0">
                    <a:effectLst/>
                    <a:latin typeface="Arial" panose="020B0604020202020204" pitchFamily="34" charset="0"/>
                    <a:ea typeface="Times New Roman" panose="02020603050405020304" pitchFamily="18" charset="0"/>
                  </a:rPr>
                  <a:t>E,  N,</a:t>
                </a:r>
                <a:br>
                  <a:rPr lang="en-US" sz="2000" b="1" i="1" dirty="0">
                    <a:effectLst/>
                    <a:latin typeface="Arial" panose="020B0604020202020204" pitchFamily="34" charset="0"/>
                    <a:ea typeface="Times New Roman" panose="02020603050405020304" pitchFamily="18" charset="0"/>
                  </a:rPr>
                </a:br>
                <a:r>
                  <a:rPr lang="en-US" sz="2000" b="1" i="1" dirty="0">
                    <a:effectLst/>
                    <a:latin typeface="Arial" panose="020B0604020202020204" pitchFamily="34" charset="0"/>
                    <a:ea typeface="Times New Roman" panose="02020603050405020304" pitchFamily="18" charset="0"/>
                  </a:rPr>
                  <a:t>V</a:t>
                </a:r>
                <a:endParaRPr lang="en-US" sz="2000" dirty="0">
                  <a:effectLst/>
                  <a:latin typeface="Times New Roman" panose="02020603050405020304" pitchFamily="18" charset="0"/>
                  <a:ea typeface="Times New Roman" panose="02020603050405020304" pitchFamily="18" charset="0"/>
                </a:endParaRPr>
              </a:p>
            </p:txBody>
          </p:sp>
        </p:grpSp>
        <p:sp>
          <p:nvSpPr>
            <p:cNvPr id="11" name="TextBox 10">
              <a:extLst>
                <a:ext uri="{FF2B5EF4-FFF2-40B4-BE49-F238E27FC236}">
                  <a16:creationId xmlns:a16="http://schemas.microsoft.com/office/drawing/2014/main" id="{B2F224EB-ABA9-4ED7-966F-3E7644550D39}"/>
                </a:ext>
              </a:extLst>
            </p:cNvPr>
            <p:cNvSpPr txBox="1"/>
            <p:nvPr/>
          </p:nvSpPr>
          <p:spPr>
            <a:xfrm>
              <a:off x="2778711" y="2265137"/>
              <a:ext cx="5736639" cy="1477328"/>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Micro-canonical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Isolated systems:</a:t>
              </a:r>
              <a:r>
                <a:rPr lang="en-US" sz="1800" b="1" i="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Total energy E, linear and angular momentum are well defined and conserved. Particle number </a:t>
              </a:r>
              <a:r>
                <a:rPr lang="en-US" sz="1800" i="1" dirty="0">
                  <a:effectLst/>
                  <a:latin typeface="Arial" panose="020B0604020202020204" pitchFamily="34" charset="0"/>
                  <a:ea typeface="Times New Roman" panose="02020603050405020304" pitchFamily="18" charset="0"/>
                  <a:cs typeface="Arial" panose="020B0604020202020204" pitchFamily="34" charset="0"/>
                </a:rPr>
                <a:t>N</a:t>
              </a:r>
              <a:r>
                <a:rPr lang="en-US" sz="1800" dirty="0">
                  <a:effectLst/>
                  <a:latin typeface="Arial" panose="020B0604020202020204" pitchFamily="34" charset="0"/>
                  <a:ea typeface="Times New Roman" panose="02020603050405020304" pitchFamily="18" charset="0"/>
                  <a:cs typeface="Arial" panose="020B0604020202020204" pitchFamily="34" charset="0"/>
                </a:rPr>
                <a:t> and system volume </a:t>
              </a:r>
              <a:r>
                <a:rPr lang="en-US" sz="1800" i="1" dirty="0">
                  <a:effectLst/>
                  <a:latin typeface="Arial" panose="020B0604020202020204" pitchFamily="34" charset="0"/>
                  <a:ea typeface="Times New Roman" panose="02020603050405020304" pitchFamily="18" charset="0"/>
                  <a:cs typeface="Arial" panose="020B0604020202020204" pitchFamily="34" charset="0"/>
                </a:rPr>
                <a:t>V</a:t>
              </a:r>
              <a:r>
                <a:rPr lang="en-US" sz="1800" dirty="0">
                  <a:effectLst/>
                  <a:latin typeface="Arial" panose="020B0604020202020204" pitchFamily="34" charset="0"/>
                  <a:ea typeface="Times New Roman" panose="02020603050405020304" pitchFamily="18" charset="0"/>
                  <a:cs typeface="Arial" panose="020B0604020202020204" pitchFamily="34" charset="0"/>
                </a:rPr>
                <a:t> are well defined and conserved. </a:t>
              </a:r>
              <a:r>
                <a:rPr lang="en-US" sz="1800" i="1"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t>Macro-state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characterized by </a:t>
              </a:r>
              <a:r>
                <a:rPr lang="en-US" sz="1800" b="1" i="1" dirty="0">
                  <a:solidFill>
                    <a:srgbClr val="FF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E, N,V</a:t>
              </a:r>
              <a:endPar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B7B5422-2429-497B-82B5-398FC452B2F0}"/>
              </a:ext>
            </a:extLst>
          </p:cNvPr>
          <p:cNvGrpSpPr/>
          <p:nvPr/>
        </p:nvGrpSpPr>
        <p:grpSpPr>
          <a:xfrm>
            <a:off x="713283" y="4054992"/>
            <a:ext cx="7915812" cy="2031325"/>
            <a:chOff x="713283" y="3839349"/>
            <a:chExt cx="7915812" cy="2031325"/>
          </a:xfrm>
        </p:grpSpPr>
        <p:grpSp>
          <p:nvGrpSpPr>
            <p:cNvPr id="24" name="Group 23">
              <a:extLst>
                <a:ext uri="{FF2B5EF4-FFF2-40B4-BE49-F238E27FC236}">
                  <a16:creationId xmlns:a16="http://schemas.microsoft.com/office/drawing/2014/main" id="{89CBA416-4BEB-4F91-ADCD-2CE9B1BE11F6}"/>
                </a:ext>
              </a:extLst>
            </p:cNvPr>
            <p:cNvGrpSpPr/>
            <p:nvPr/>
          </p:nvGrpSpPr>
          <p:grpSpPr>
            <a:xfrm>
              <a:off x="713283" y="4134104"/>
              <a:ext cx="1882140" cy="1655445"/>
              <a:chOff x="713283" y="4134104"/>
              <a:chExt cx="1882140" cy="1655445"/>
            </a:xfrm>
          </p:grpSpPr>
          <p:pic>
            <p:nvPicPr>
              <p:cNvPr id="14" name="Picture 13">
                <a:extLst>
                  <a:ext uri="{FF2B5EF4-FFF2-40B4-BE49-F238E27FC236}">
                    <a16:creationId xmlns:a16="http://schemas.microsoft.com/office/drawing/2014/main" id="{B3E1999C-DD9D-4E7C-839F-773A09B0D50E}"/>
                  </a:ext>
                </a:extLst>
              </p:cNvPr>
              <p:cNvPicPr/>
              <p:nvPr/>
            </p:nvPicPr>
            <p:blipFill>
              <a:blip r:embed="rId3">
                <a:extLst>
                  <a:ext uri="{28A0092B-C50C-407E-A947-70E740481C1C}">
                    <a14:useLocalDpi xmlns:a14="http://schemas.microsoft.com/office/drawing/2010/main" val="0"/>
                  </a:ext>
                </a:extLst>
              </a:blip>
              <a:stretch>
                <a:fillRect/>
              </a:stretch>
            </p:blipFill>
            <p:spPr>
              <a:xfrm>
                <a:off x="713283" y="4134104"/>
                <a:ext cx="1882140" cy="1655445"/>
              </a:xfrm>
              <a:prstGeom prst="rect">
                <a:avLst/>
              </a:prstGeom>
            </p:spPr>
          </p:pic>
          <p:grpSp>
            <p:nvGrpSpPr>
              <p:cNvPr id="23" name="Group 22">
                <a:extLst>
                  <a:ext uri="{FF2B5EF4-FFF2-40B4-BE49-F238E27FC236}">
                    <a16:creationId xmlns:a16="http://schemas.microsoft.com/office/drawing/2014/main" id="{6CE258EF-F90C-4024-8A98-D1A059321EC7}"/>
                  </a:ext>
                </a:extLst>
              </p:cNvPr>
              <p:cNvGrpSpPr/>
              <p:nvPr/>
            </p:nvGrpSpPr>
            <p:grpSpPr>
              <a:xfrm>
                <a:off x="949503" y="4258539"/>
                <a:ext cx="1365310" cy="1287780"/>
                <a:chOff x="3331273" y="5440604"/>
                <a:chExt cx="1365310" cy="1287780"/>
              </a:xfrm>
            </p:grpSpPr>
            <p:cxnSp>
              <p:nvCxnSpPr>
                <p:cNvPr id="15" name="Straight Arrow Connector 14">
                  <a:extLst>
                    <a:ext uri="{FF2B5EF4-FFF2-40B4-BE49-F238E27FC236}">
                      <a16:creationId xmlns:a16="http://schemas.microsoft.com/office/drawing/2014/main" id="{1B1C16A5-0493-434C-B379-42AA7059867A}"/>
                    </a:ext>
                  </a:extLst>
                </p:cNvPr>
                <p:cNvCxnSpPr/>
                <p:nvPr/>
              </p:nvCxnSpPr>
              <p:spPr>
                <a:xfrm>
                  <a:off x="4330823" y="6085572"/>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8F4B36-1AF5-44FA-B1F5-EBD4AF1DD464}"/>
                    </a:ext>
                  </a:extLst>
                </p:cNvPr>
                <p:cNvCxnSpPr/>
                <p:nvPr/>
              </p:nvCxnSpPr>
              <p:spPr>
                <a:xfrm>
                  <a:off x="3331273" y="6085572"/>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25F4E8-B0B4-46FB-9ABE-8F76301BEFC2}"/>
                    </a:ext>
                  </a:extLst>
                </p:cNvPr>
                <p:cNvCxnSpPr/>
                <p:nvPr/>
              </p:nvCxnSpPr>
              <p:spPr>
                <a:xfrm rot="5400000">
                  <a:off x="3838183" y="5623484"/>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74D701-BADF-4434-BF24-2ECB328DF509}"/>
                    </a:ext>
                  </a:extLst>
                </p:cNvPr>
                <p:cNvCxnSpPr/>
                <p:nvPr/>
              </p:nvCxnSpPr>
              <p:spPr>
                <a:xfrm rot="5400000">
                  <a:off x="3862229" y="6545504"/>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69C53BBC-707C-4BAB-9BF0-5A5C982DF269}"/>
                </a:ext>
              </a:extLst>
            </p:cNvPr>
            <p:cNvSpPr txBox="1"/>
            <p:nvPr/>
          </p:nvSpPr>
          <p:spPr>
            <a:xfrm>
              <a:off x="2822765" y="3839349"/>
              <a:ext cx="5806330" cy="2031325"/>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Closed systems:</a:t>
              </a:r>
              <a:r>
                <a:rPr lang="en-US" sz="1800" b="1" i="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Particle number </a:t>
              </a:r>
              <a:r>
                <a:rPr lang="en-US" sz="1800" i="1" dirty="0">
                  <a:effectLst/>
                  <a:latin typeface="Arial" panose="020B0604020202020204" pitchFamily="34" charset="0"/>
                  <a:ea typeface="Times New Roman" panose="02020603050405020304" pitchFamily="18" charset="0"/>
                  <a:cs typeface="Arial" panose="020B0604020202020204" pitchFamily="34" charset="0"/>
                </a:rPr>
                <a:t>N</a:t>
              </a:r>
              <a:r>
                <a:rPr lang="en-US" sz="1800" dirty="0">
                  <a:effectLst/>
                  <a:latin typeface="Arial" panose="020B0604020202020204" pitchFamily="34" charset="0"/>
                  <a:ea typeface="Times New Roman" panose="02020603050405020304" pitchFamily="18" charset="0"/>
                  <a:cs typeface="Arial" panose="020B0604020202020204" pitchFamily="34" charset="0"/>
                </a:rPr>
                <a:t> and system volume </a:t>
              </a:r>
              <a:r>
                <a:rPr lang="en-US" sz="1800" i="1" dirty="0">
                  <a:effectLst/>
                  <a:latin typeface="Arial" panose="020B0604020202020204" pitchFamily="34" charset="0"/>
                  <a:ea typeface="Times New Roman" panose="02020603050405020304" pitchFamily="18" charset="0"/>
                  <a:cs typeface="Arial" panose="020B0604020202020204" pitchFamily="34" charset="0"/>
                </a:rPr>
                <a:t>V</a:t>
              </a:r>
              <a:r>
                <a:rPr lang="en-US" sz="1800" dirty="0">
                  <a:effectLst/>
                  <a:latin typeface="Arial" panose="020B0604020202020204" pitchFamily="34" charset="0"/>
                  <a:ea typeface="Times New Roman" panose="02020603050405020304" pitchFamily="18" charset="0"/>
                  <a:cs typeface="Arial" panose="020B0604020202020204" pitchFamily="34" charset="0"/>
                </a:rPr>
                <a:t> are well defined and conserved. </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Exchange of energy (and other kinematic quantities) with surrounding “Heat Bath”</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fluctuate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br>
                <a:rPr lang="en-US" sz="1800"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i="1"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t>Stationary macro-state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characterized by </a:t>
              </a:r>
              <a:r>
                <a:rPr lang="en-US" sz="1800" b="1" i="1" dirty="0">
                  <a:solidFill>
                    <a:srgbClr val="FF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T,N,V</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 </a:t>
              </a:r>
              <a:r>
                <a:rPr lang="en-US" sz="1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Combined, system and reservoirs = isolated system</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67C025-6E57-49DE-AC20-EBA6B4AE1B04}"/>
                </a:ext>
              </a:extLst>
            </p:cNvPr>
            <p:cNvSpPr txBox="1"/>
            <p:nvPr/>
          </p:nvSpPr>
          <p:spPr>
            <a:xfrm>
              <a:off x="1745829" y="3930064"/>
              <a:ext cx="822953" cy="261610"/>
            </a:xfrm>
            <a:prstGeom prst="rect">
              <a:avLst/>
            </a:prstGeom>
            <a:noFill/>
          </p:spPr>
          <p:txBody>
            <a:bodyPr wrap="square" rtlCol="0">
              <a:spAutoFit/>
            </a:bodyPr>
            <a:lstStyle/>
            <a:p>
              <a:r>
                <a:rPr lang="en-US" sz="1100" dirty="0">
                  <a:effectLst/>
                  <a:latin typeface="Arial" panose="020B0604020202020204" pitchFamily="34" charset="0"/>
                  <a:ea typeface="Times New Roman" panose="02020603050405020304" pitchFamily="18" charset="0"/>
                  <a:cs typeface="Arial" panose="020B0604020202020204" pitchFamily="34" charset="0"/>
                </a:rPr>
                <a:t>Heat Bath</a:t>
              </a:r>
              <a:endParaRPr lang="en-US" sz="1100" dirty="0">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060D4DDD-B8EA-6F46-DB46-87A33EE62B03}"/>
              </a:ext>
            </a:extLst>
          </p:cNvPr>
          <p:cNvSpPr txBox="1"/>
          <p:nvPr/>
        </p:nvSpPr>
        <p:spPr>
          <a:xfrm>
            <a:off x="1401503" y="4904589"/>
            <a:ext cx="492302" cy="523220"/>
          </a:xfrm>
          <a:prstGeom prst="rect">
            <a:avLst/>
          </a:prstGeom>
          <a:solidFill>
            <a:srgbClr val="FFFF00"/>
          </a:solidFill>
        </p:spPr>
        <p:txBody>
          <a:bodyPr wrap="square" rtlCol="0">
            <a:spAutoFit/>
          </a:bodyPr>
          <a:lstStyle/>
          <a:p>
            <a:r>
              <a:rPr lang="en-US" sz="1400" dirty="0"/>
              <a:t>N</a:t>
            </a:r>
            <a:br>
              <a:rPr lang="en-US" sz="1400" dirty="0"/>
            </a:br>
            <a:r>
              <a:rPr lang="en-US" sz="1400" dirty="0"/>
              <a:t>V,T</a:t>
            </a:r>
          </a:p>
        </p:txBody>
      </p:sp>
    </p:spTree>
    <p:extLst>
      <p:ext uri="{BB962C8B-B14F-4D97-AF65-F5344CB8AC3E}">
        <p14:creationId xmlns:p14="http://schemas.microsoft.com/office/powerpoint/2010/main" val="3576590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5894D0B6-C719-46FE-BC22-2A6F61B2924C}"/>
              </a:ext>
            </a:extLst>
          </p:cNvPr>
          <p:cNvSpPr txBox="1">
            <a:spLocks/>
          </p:cNvSpPr>
          <p:nvPr/>
        </p:nvSpPr>
        <p:spPr>
          <a:xfrm>
            <a:off x="483924" y="1138192"/>
            <a:ext cx="7867650" cy="7165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total energy,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a:t>
            </a:r>
            <a:r>
              <a:rPr lang="en-US" sz="1800" dirty="0">
                <a:latin typeface="Arial" panose="020B0604020202020204" pitchFamily="34" charset="0"/>
                <a:cs typeface="Arial" panose="020B0604020202020204" pitchFamily="34" charset="0"/>
              </a:rPr>
              <a:t>: containment volume,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n-US" sz="1800" dirty="0">
                <a:latin typeface="Arial" panose="020B0604020202020204" pitchFamily="34" charset="0"/>
                <a:cs typeface="Arial" panose="020B0604020202020204" pitchFamily="34" charset="0"/>
              </a:rPr>
              <a:t>: constituent number</a:t>
            </a:r>
          </a:p>
          <a:p>
            <a:pPr algn="l"/>
            <a:r>
              <a:rPr lang="en-US" sz="1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Ensemble: </a:t>
            </a:r>
            <a:r>
              <a:rPr lang="en-US" sz="1800" dirty="0">
                <a:latin typeface="Arial" panose="020B0604020202020204" pitchFamily="34" charset="0"/>
                <a:cs typeface="Arial" panose="020B0604020202020204" pitchFamily="34" charset="0"/>
              </a:rPr>
              <a:t>many identically prepared systems </a:t>
            </a:r>
          </a:p>
        </p:txBody>
      </p:sp>
      <p:grpSp>
        <p:nvGrpSpPr>
          <p:cNvPr id="11" name="Group 10">
            <a:extLst>
              <a:ext uri="{FF2B5EF4-FFF2-40B4-BE49-F238E27FC236}">
                <a16:creationId xmlns:a16="http://schemas.microsoft.com/office/drawing/2014/main" id="{2C1FF2F8-7551-451A-9F93-0BCD6D51F91C}"/>
              </a:ext>
            </a:extLst>
          </p:cNvPr>
          <p:cNvGrpSpPr/>
          <p:nvPr/>
        </p:nvGrpSpPr>
        <p:grpSpPr>
          <a:xfrm>
            <a:off x="647700" y="2263849"/>
            <a:ext cx="2080260" cy="1775460"/>
            <a:chOff x="0" y="0"/>
            <a:chExt cx="2080260" cy="1775460"/>
          </a:xfrm>
        </p:grpSpPr>
        <p:pic>
          <p:nvPicPr>
            <p:cNvPr id="29" name="Picture 28">
              <a:extLst>
                <a:ext uri="{FF2B5EF4-FFF2-40B4-BE49-F238E27FC236}">
                  <a16:creationId xmlns:a16="http://schemas.microsoft.com/office/drawing/2014/main" id="{4958B372-3C7F-4864-8DEA-2A13ECB7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80260" cy="1775460"/>
            </a:xfrm>
            <a:prstGeom prst="rect">
              <a:avLst/>
            </a:prstGeom>
          </p:spPr>
        </p:pic>
        <p:cxnSp>
          <p:nvCxnSpPr>
            <p:cNvPr id="13" name="Straight Arrow Connector 12">
              <a:extLst>
                <a:ext uri="{FF2B5EF4-FFF2-40B4-BE49-F238E27FC236}">
                  <a16:creationId xmlns:a16="http://schemas.microsoft.com/office/drawing/2014/main" id="{851D474F-1D15-4F72-B1AC-76D5404F1ED0}"/>
                </a:ext>
              </a:extLst>
            </p:cNvPr>
            <p:cNvCxnSpPr/>
            <p:nvPr/>
          </p:nvCxnSpPr>
          <p:spPr>
            <a:xfrm>
              <a:off x="1333500" y="792480"/>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89C66F-EF03-4ECA-88FC-8574762A1BF5}"/>
                </a:ext>
              </a:extLst>
            </p:cNvPr>
            <p:cNvCxnSpPr/>
            <p:nvPr/>
          </p:nvCxnSpPr>
          <p:spPr>
            <a:xfrm>
              <a:off x="365760" y="784860"/>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E4FFF4E-6656-47DD-B485-97C8FBD203D6}"/>
                </a:ext>
              </a:extLst>
            </p:cNvPr>
            <p:cNvCxnSpPr/>
            <p:nvPr/>
          </p:nvCxnSpPr>
          <p:spPr>
            <a:xfrm rot="5400000">
              <a:off x="862965" y="295275"/>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A0FAF0-3299-4E54-89DF-919770A12D12}"/>
                </a:ext>
              </a:extLst>
            </p:cNvPr>
            <p:cNvCxnSpPr/>
            <p:nvPr/>
          </p:nvCxnSpPr>
          <p:spPr>
            <a:xfrm rot="5400000">
              <a:off x="870585" y="1331595"/>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8528C15-5C25-49F7-8159-86BC0C4AF09F}"/>
                </a:ext>
              </a:extLst>
            </p:cNvPr>
            <p:cNvGrpSpPr/>
            <p:nvPr/>
          </p:nvGrpSpPr>
          <p:grpSpPr>
            <a:xfrm>
              <a:off x="1394460" y="205740"/>
              <a:ext cx="304800" cy="291465"/>
              <a:chOff x="-53340" y="-76200"/>
              <a:chExt cx="304800" cy="291465"/>
            </a:xfrm>
          </p:grpSpPr>
          <p:sp>
            <p:nvSpPr>
              <p:cNvPr id="27" name="Oval 26">
                <a:extLst>
                  <a:ext uri="{FF2B5EF4-FFF2-40B4-BE49-F238E27FC236}">
                    <a16:creationId xmlns:a16="http://schemas.microsoft.com/office/drawing/2014/main" id="{D9887474-8D00-4137-A160-61D3E2098EB7}"/>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8" name="Straight Arrow Connector 27">
                <a:extLst>
                  <a:ext uri="{FF2B5EF4-FFF2-40B4-BE49-F238E27FC236}">
                    <a16:creationId xmlns:a16="http://schemas.microsoft.com/office/drawing/2014/main" id="{911DBD6C-4C38-4519-9F40-1494A35B6680}"/>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AF9A8BC-E58F-40BD-A36B-5D284B78999C}"/>
                </a:ext>
              </a:extLst>
            </p:cNvPr>
            <p:cNvGrpSpPr/>
            <p:nvPr/>
          </p:nvGrpSpPr>
          <p:grpSpPr>
            <a:xfrm>
              <a:off x="434340" y="1051560"/>
              <a:ext cx="304800" cy="291465"/>
              <a:chOff x="-53340" y="-76200"/>
              <a:chExt cx="304800" cy="291465"/>
            </a:xfrm>
          </p:grpSpPr>
          <p:sp>
            <p:nvSpPr>
              <p:cNvPr id="25" name="Oval 24">
                <a:extLst>
                  <a:ext uri="{FF2B5EF4-FFF2-40B4-BE49-F238E27FC236}">
                    <a16:creationId xmlns:a16="http://schemas.microsoft.com/office/drawing/2014/main" id="{722782BC-4AE8-4B75-B649-E9E6461BE0BB}"/>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Arrow Connector 25">
                <a:extLst>
                  <a:ext uri="{FF2B5EF4-FFF2-40B4-BE49-F238E27FC236}">
                    <a16:creationId xmlns:a16="http://schemas.microsoft.com/office/drawing/2014/main" id="{D7C418A4-AA68-411E-A97C-93D306F6D720}"/>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F413BEB-716F-4E91-9DE0-605F3DA603E1}"/>
                </a:ext>
              </a:extLst>
            </p:cNvPr>
            <p:cNvGrpSpPr/>
            <p:nvPr/>
          </p:nvGrpSpPr>
          <p:grpSpPr>
            <a:xfrm rot="16200000">
              <a:off x="1388428" y="1056959"/>
              <a:ext cx="304800" cy="291465"/>
              <a:chOff x="-53340" y="-76200"/>
              <a:chExt cx="304800" cy="291465"/>
            </a:xfrm>
          </p:grpSpPr>
          <p:sp>
            <p:nvSpPr>
              <p:cNvPr id="23" name="Oval 22">
                <a:extLst>
                  <a:ext uri="{FF2B5EF4-FFF2-40B4-BE49-F238E27FC236}">
                    <a16:creationId xmlns:a16="http://schemas.microsoft.com/office/drawing/2014/main" id="{140A3DA8-2B65-480F-A957-306B9AED54FE}"/>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4" name="Straight Arrow Connector 23">
                <a:extLst>
                  <a:ext uri="{FF2B5EF4-FFF2-40B4-BE49-F238E27FC236}">
                    <a16:creationId xmlns:a16="http://schemas.microsoft.com/office/drawing/2014/main" id="{F48A8030-DF59-4078-B584-596C1D6135B7}"/>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2BE399F-50CA-42C1-9A30-DD9C696725BA}"/>
                </a:ext>
              </a:extLst>
            </p:cNvPr>
            <p:cNvGrpSpPr/>
            <p:nvPr/>
          </p:nvGrpSpPr>
          <p:grpSpPr>
            <a:xfrm rot="16200000">
              <a:off x="451168" y="218759"/>
              <a:ext cx="304800" cy="291465"/>
              <a:chOff x="-53340" y="-76200"/>
              <a:chExt cx="304800" cy="291465"/>
            </a:xfrm>
          </p:grpSpPr>
          <p:sp>
            <p:nvSpPr>
              <p:cNvPr id="21" name="Oval 20">
                <a:extLst>
                  <a:ext uri="{FF2B5EF4-FFF2-40B4-BE49-F238E27FC236}">
                    <a16:creationId xmlns:a16="http://schemas.microsoft.com/office/drawing/2014/main" id="{A02C5BF3-9E82-4884-A5AB-52F16F98D0B2}"/>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Arrow Connector 21">
                <a:extLst>
                  <a:ext uri="{FF2B5EF4-FFF2-40B4-BE49-F238E27FC236}">
                    <a16:creationId xmlns:a16="http://schemas.microsoft.com/office/drawing/2014/main" id="{21EC4FB2-A4A9-4EFF-9787-B3458F6FB1AA}"/>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10279E02-8721-48DD-88E2-9B05CD916E72}"/>
              </a:ext>
            </a:extLst>
          </p:cNvPr>
          <p:cNvSpPr txBox="1"/>
          <p:nvPr/>
        </p:nvSpPr>
        <p:spPr>
          <a:xfrm>
            <a:off x="2766060" y="2327666"/>
            <a:ext cx="5965694" cy="1754326"/>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Grand-canonical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Open systems: Exchange of energy and particles occur with surrounding particle reservoir and ”Heat Bath.”</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Stationary macro-state</a:t>
            </a:r>
            <a:r>
              <a:rPr lang="en-US" sz="1800" dirty="0">
                <a:effectLst/>
                <a:latin typeface="Arial" panose="020B0604020202020204" pitchFamily="34" charset="0"/>
                <a:ea typeface="Times New Roman" panose="02020603050405020304" pitchFamily="18" charset="0"/>
                <a:cs typeface="Arial" panose="020B0604020202020204" pitchFamily="34" charset="0"/>
              </a:rPr>
              <a:t> is characterized by </a:t>
            </a:r>
            <a:r>
              <a:rPr lang="en-US" sz="1800" b="1" i="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 </a:t>
            </a:r>
            <a:r>
              <a:rPr lang="en-US" sz="1800" b="1" i="1" dirty="0">
                <a:solidFill>
                  <a:srgbClr val="FF0000"/>
                </a:solidFill>
                <a:effectLst>
                  <a:outerShdw blurRad="38100" dist="38100" dir="2700000" algn="tl">
                    <a:srgbClr val="000000">
                      <a:alpha val="43137"/>
                    </a:srgbClr>
                  </a:outerShdw>
                </a:effectLst>
                <a:latin typeface="Symbol" panose="05050102010706020507" pitchFamily="18" charset="2"/>
                <a:ea typeface="Times New Roman" panose="02020603050405020304" pitchFamily="18" charset="0"/>
                <a:cs typeface="Arial" panose="020B0604020202020204" pitchFamily="34" charset="0"/>
              </a:rPr>
              <a:t>m</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b="1" i="1" dirty="0">
                <a:effectLst/>
                <a:latin typeface="Symbol" panose="05050102010706020507" pitchFamily="18" charset="2"/>
                <a:ea typeface="Times New Roman" panose="02020603050405020304" pitchFamily="18" charset="0"/>
                <a:cs typeface="Arial" panose="020B0604020202020204" pitchFamily="34" charset="0"/>
              </a:rPr>
              <a:t>m</a:t>
            </a:r>
            <a:r>
              <a:rPr lang="en-US" sz="1800" dirty="0">
                <a:effectLst/>
                <a:latin typeface="Arial" panose="020B0604020202020204" pitchFamily="34" charset="0"/>
                <a:ea typeface="Times New Roman" panose="02020603050405020304" pitchFamily="18" charset="0"/>
                <a:cs typeface="Arial" panose="020B0604020202020204" pitchFamily="34" charset="0"/>
              </a:rPr>
              <a:t> : chemical potential energy per particle.</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1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Combined, system and reservoirs = isolated system</a:t>
            </a:r>
            <a:endParaRPr lang="en-US" dirty="0">
              <a:solidFill>
                <a:srgbClr val="0000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0B88A51-D5DA-4F5F-A74B-778006227AE3}"/>
              </a:ext>
            </a:extLst>
          </p:cNvPr>
          <p:cNvSpPr txBox="1"/>
          <p:nvPr/>
        </p:nvSpPr>
        <p:spPr>
          <a:xfrm>
            <a:off x="685534" y="4322203"/>
            <a:ext cx="7796259" cy="646331"/>
          </a:xfrm>
          <a:prstGeom prst="rect">
            <a:avLst/>
          </a:prstGeom>
          <a:noFill/>
        </p:spPr>
        <p:txBody>
          <a:bodyPr wrap="square" rtlCol="0">
            <a:spAutoFit/>
          </a:bodyPr>
          <a:lstStyle/>
          <a:p>
            <a:r>
              <a:rPr lang="en-US" sz="1800" dirty="0">
                <a:effectLst/>
                <a:latin typeface="Verdana" panose="020B0604030504040204" pitchFamily="34" charset="0"/>
                <a:ea typeface="Times New Roman" panose="02020603050405020304" pitchFamily="18" charset="0"/>
                <a:cs typeface="Times New Roman" panose="02020603050405020304" pitchFamily="18" charset="0"/>
              </a:rPr>
              <a:t>Homogenous subparts of a heterogenous system are its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phases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800" i="1" dirty="0">
                <a:effectLst/>
                <a:latin typeface="Verdana" panose="020B0604030504040204" pitchFamily="34" charset="0"/>
                <a:ea typeface="Times New Roman" panose="02020603050405020304" pitchFamily="18" charset="0"/>
                <a:cs typeface="Times New Roman" panose="02020603050405020304" pitchFamily="18" charset="0"/>
              </a:rPr>
              <a:t>solid, liquid, gas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separating surfaces are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phase boundaries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en-US" dirty="0"/>
          </a:p>
        </p:txBody>
      </p:sp>
      <p:sp>
        <p:nvSpPr>
          <p:cNvPr id="34" name="TextBox 33">
            <a:extLst>
              <a:ext uri="{FF2B5EF4-FFF2-40B4-BE49-F238E27FC236}">
                <a16:creationId xmlns:a16="http://schemas.microsoft.com/office/drawing/2014/main" id="{A3FA2EF7-000F-4016-9F4E-C4415AFE99C8}"/>
              </a:ext>
            </a:extLst>
          </p:cNvPr>
          <p:cNvSpPr txBox="1"/>
          <p:nvPr/>
        </p:nvSpPr>
        <p:spPr>
          <a:xfrm>
            <a:off x="685534" y="5156022"/>
            <a:ext cx="7695068" cy="1200329"/>
          </a:xfrm>
          <a:prstGeom prst="rect">
            <a:avLst/>
          </a:prstGeom>
          <a:noFill/>
        </p:spPr>
        <p:txBody>
          <a:bodyPr wrap="square" rtlCol="0">
            <a:spAutoFit/>
          </a:bodyPr>
          <a:lstStyle/>
          <a:p>
            <a:r>
              <a:rPr lang="en-US" sz="1800" b="1" i="1" dirty="0">
                <a:effectLst/>
                <a:latin typeface="Times New Roman" panose="02020603050405020304" pitchFamily="18" charset="0"/>
                <a:ea typeface="Times New Roman" panose="02020603050405020304" pitchFamily="18" charset="0"/>
              </a:rPr>
              <a:t>Extensive (additive) state variables</a:t>
            </a:r>
            <a:r>
              <a:rPr lang="en-US" sz="1800" dirty="0">
                <a:effectLst/>
                <a:latin typeface="Times New Roman" panose="02020603050405020304" pitchFamily="18" charset="0"/>
                <a:ea typeface="Times New Roman" panose="02020603050405020304" pitchFamily="18" charset="0"/>
              </a:rPr>
              <a:t> </a:t>
            </a:r>
            <a:r>
              <a:rPr lang="en-US" sz="1800" b="1" i="1" dirty="0">
                <a:effectLst/>
                <a:latin typeface="Times New Roman" panose="02020603050405020304" pitchFamily="18" charset="0"/>
                <a:ea typeface="Times New Roman" panose="02020603050405020304" pitchFamily="18" charset="0"/>
              </a:rPr>
              <a:t>scale</a:t>
            </a:r>
            <a:r>
              <a:rPr lang="en-US" sz="1800" dirty="0">
                <a:effectLst/>
                <a:latin typeface="Times New Roman" panose="02020603050405020304" pitchFamily="18" charset="0"/>
                <a:ea typeface="Times New Roman" panose="02020603050405020304" pitchFamily="18" charset="0"/>
              </a:rPr>
              <a:t> in proportion </a:t>
            </a:r>
            <a:r>
              <a:rPr lang="en-US" dirty="0">
                <a:latin typeface="Times New Roman" panose="02020603050405020304" pitchFamily="18" charset="0"/>
                <a:ea typeface="Times New Roman" panose="02020603050405020304" pitchFamily="18" charset="0"/>
              </a:rPr>
              <a:t>to system </a:t>
            </a:r>
            <a:r>
              <a:rPr lang="en-US" sz="1800" dirty="0">
                <a:effectLst/>
                <a:latin typeface="Times New Roman" panose="02020603050405020304" pitchFamily="18" charset="0"/>
                <a:ea typeface="Times New Roman" panose="02020603050405020304" pitchFamily="18" charset="0"/>
              </a:rPr>
              <a:t>mass (number of particles).  Examples: volume and total energy.</a:t>
            </a:r>
            <a:br>
              <a:rPr lang="en-US" sz="1800" dirty="0">
                <a:effectLst/>
                <a:latin typeface="Times New Roman" panose="02020603050405020304" pitchFamily="18" charset="0"/>
                <a:ea typeface="Times New Roman" panose="02020603050405020304" pitchFamily="18" charset="0"/>
              </a:rPr>
            </a:br>
            <a:r>
              <a:rPr lang="en-US" sz="1800" b="1" i="1" dirty="0">
                <a:effectLst/>
                <a:latin typeface="Times New Roman" panose="02020603050405020304" pitchFamily="18" charset="0"/>
                <a:ea typeface="Times New Roman" panose="02020603050405020304" pitchFamily="18" charset="0"/>
              </a:rPr>
              <a:t>Intensive state variables do not scale</a:t>
            </a:r>
            <a:r>
              <a:rPr lang="en-US" sz="1800" dirty="0">
                <a:effectLst/>
                <a:latin typeface="Times New Roman" panose="02020603050405020304" pitchFamily="18" charset="0"/>
                <a:ea typeface="Times New Roman" panose="02020603050405020304" pitchFamily="18" charset="0"/>
              </a:rPr>
              <a:t> with the size of the system. Examples are pressure, temperature, refractive index</a:t>
            </a:r>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C09018F-951C-EF9C-40B9-B6A4F4E2A503}"/>
              </a:ext>
            </a:extLst>
          </p:cNvPr>
          <p:cNvSpPr txBox="1">
            <a:spLocks/>
          </p:cNvSpPr>
          <p:nvPr/>
        </p:nvSpPr>
        <p:spPr bwMode="auto">
          <a:xfrm>
            <a:off x="457199" y="407482"/>
            <a:ext cx="8171895" cy="337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82500" lnSpcReduction="20000"/>
          </a:bodyPr>
          <a:lst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a:lstStyle>
          <a:p>
            <a:r>
              <a:rPr lang="en-US" kern="0"/>
              <a:t>Classification: Random Statistical Ensembles</a:t>
            </a:r>
            <a:endParaRPr lang="en-US" kern="0" dirty="0"/>
          </a:p>
        </p:txBody>
      </p:sp>
      <p:sp>
        <p:nvSpPr>
          <p:cNvPr id="2" name="Title 1">
            <a:extLst>
              <a:ext uri="{FF2B5EF4-FFF2-40B4-BE49-F238E27FC236}">
                <a16:creationId xmlns:a16="http://schemas.microsoft.com/office/drawing/2014/main" id="{D273BC72-027C-C09C-0C1B-22F5AB5751E7}"/>
              </a:ext>
            </a:extLst>
          </p:cNvPr>
          <p:cNvSpPr txBox="1">
            <a:spLocks noGrp="1"/>
          </p:cNvSpPr>
          <p:nvPr>
            <p:ph type="ctrTitle"/>
          </p:nvPr>
        </p:nvSpPr>
        <p:spPr>
          <a:xfrm>
            <a:off x="1422701" y="2786266"/>
            <a:ext cx="584199" cy="523220"/>
          </a:xfrm>
          <a:prstGeom prst="rect">
            <a:avLst/>
          </a:prstGeom>
          <a:solidFill>
            <a:srgbClr val="FFFF00"/>
          </a:solidFill>
        </p:spPr>
        <p:txBody>
          <a:bodyPr wrap="square" rtlCol="0">
            <a:spAutoFit/>
          </a:bodyPr>
          <a:lstStyle/>
          <a:p>
            <a:r>
              <a:rPr lang="en-US" sz="1400" dirty="0"/>
              <a:t>T</a:t>
            </a:r>
            <a:br>
              <a:rPr lang="en-US" sz="1400" dirty="0"/>
            </a:br>
            <a:r>
              <a:rPr lang="en-US" sz="1400" dirty="0">
                <a:latin typeface="Symbol" panose="05050102010706020507" pitchFamily="18" charset="2"/>
              </a:rPr>
              <a:t>m</a:t>
            </a:r>
          </a:p>
        </p:txBody>
      </p:sp>
    </p:spTree>
    <p:extLst>
      <p:ext uri="{BB962C8B-B14F-4D97-AF65-F5344CB8AC3E}">
        <p14:creationId xmlns:p14="http://schemas.microsoft.com/office/powerpoint/2010/main" val="232417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478971" y="332155"/>
            <a:ext cx="8169438" cy="450010"/>
          </a:xfrm>
        </p:spPr>
        <p:txBody>
          <a:bodyPr>
            <a:normAutofit fontScale="90000"/>
          </a:bodyPr>
          <a:lstStyle/>
          <a:p>
            <a:r>
              <a:rPr lang="en-US" sz="2400" dirty="0"/>
              <a:t>Laws of Statistical Thermodynamics </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28650" y="1250933"/>
            <a:ext cx="7886700" cy="3824407"/>
          </a:xfrm>
        </p:spPr>
        <p:txBody>
          <a:bodyPr/>
          <a:lstStyle/>
          <a:p>
            <a:pPr algn="l">
              <a:tabLst>
                <a:tab pos="403225" algn="l"/>
              </a:tabLst>
            </a:pPr>
            <a:r>
              <a:rPr lang="en-US" sz="1800" b="1" dirty="0">
                <a:latin typeface="Arial" panose="020B0604020202020204" pitchFamily="34" charset="0"/>
                <a:cs typeface="Arial" panose="020B0604020202020204" pitchFamily="34" charset="0"/>
              </a:rPr>
              <a:t>0)</a:t>
            </a:r>
            <a:r>
              <a:rPr lang="en-US" sz="1800" dirty="0">
                <a:latin typeface="Arial" panose="020B0604020202020204" pitchFamily="34" charset="0"/>
                <a:cs typeface="Arial" panose="020B0604020202020204" pitchFamily="34" charset="0"/>
              </a:rPr>
              <a:t> 	For two systems in contact, mean kinetic energies	 equalize 	(“equilibrate”). Equal temperatures for </a:t>
            </a:r>
            <a:r>
              <a:rPr lang="en-US" sz="1800" i="1" dirty="0">
                <a:latin typeface="Arial" panose="020B0604020202020204" pitchFamily="34" charset="0"/>
                <a:cs typeface="Arial" panose="020B0604020202020204" pitchFamily="34" charset="0"/>
              </a:rPr>
              <a:t>canonical</a:t>
            </a:r>
            <a:r>
              <a:rPr lang="en-US" sz="1800" dirty="0">
                <a:latin typeface="Arial" panose="020B0604020202020204" pitchFamily="34" charset="0"/>
                <a:cs typeface="Arial" panose="020B0604020202020204" pitchFamily="34" charset="0"/>
              </a:rPr>
              <a:t> and </a:t>
            </a:r>
            <a:r>
              <a:rPr lang="en-US" sz="1800" i="1" dirty="0">
                <a:latin typeface="Arial" panose="020B0604020202020204" pitchFamily="34" charset="0"/>
                <a:cs typeface="Arial" panose="020B0604020202020204" pitchFamily="34" charset="0"/>
              </a:rPr>
              <a:t>grand canonical</a:t>
            </a:r>
            <a:r>
              <a:rPr lang="en-US" sz="1800" dirty="0">
                <a:latin typeface="Arial" panose="020B0604020202020204" pitchFamily="34" charset="0"/>
                <a:cs typeface="Arial" panose="020B0604020202020204" pitchFamily="34" charset="0"/>
              </a:rPr>
              <a:t> 	ensembles.</a:t>
            </a:r>
          </a:p>
          <a:p>
            <a:pPr algn="l">
              <a:tabLst>
                <a:tab pos="403225" algn="l"/>
              </a:tabLst>
            </a:pPr>
            <a:endParaRPr lang="en-US" sz="1800" dirty="0">
              <a:latin typeface="Arial" panose="020B0604020202020204" pitchFamily="34" charset="0"/>
              <a:cs typeface="Arial" panose="020B0604020202020204" pitchFamily="34" charset="0"/>
            </a:endParaRPr>
          </a:p>
          <a:p>
            <a:pPr algn="l">
              <a:tabLst>
                <a:tab pos="403225" algn="l"/>
              </a:tabLst>
            </a:pPr>
            <a:r>
              <a:rPr lang="en-US" sz="1800" b="1"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Energy (of system plus surroundings) is conserved.</a:t>
            </a:r>
          </a:p>
          <a:p>
            <a:pPr algn="l">
              <a:tabLst>
                <a:tab pos="403225" algn="l"/>
              </a:tabLst>
            </a:pPr>
            <a:r>
              <a:rPr lang="en-US" sz="1800" dirty="0">
                <a:latin typeface="Arial" panose="020B0604020202020204" pitchFamily="34" charset="0"/>
                <a:cs typeface="Arial" panose="020B0604020202020204" pitchFamily="34" charset="0"/>
              </a:rPr>
              <a:t>	</a:t>
            </a:r>
          </a:p>
          <a:p>
            <a:pPr algn="l">
              <a:tabLst>
                <a:tab pos="403225" algn="l"/>
              </a:tabLst>
            </a:pPr>
            <a:r>
              <a:rPr lang="en-US" sz="1800" b="1"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Spontaneous processes increase complexity (Entropy).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Corollary: Processes between equivalent complex states are reversible. </a:t>
            </a:r>
          </a:p>
          <a:p>
            <a:pPr algn="l">
              <a:tabLst>
                <a:tab pos="403225" algn="l"/>
              </a:tabLst>
            </a:pPr>
            <a:r>
              <a:rPr lang="en-US" sz="1800" dirty="0">
                <a:latin typeface="Arial" panose="020B0604020202020204" pitchFamily="34" charset="0"/>
                <a:cs typeface="Arial" panose="020B0604020202020204" pitchFamily="34" charset="0"/>
              </a:rPr>
              <a:t>	</a:t>
            </a:r>
          </a:p>
          <a:p>
            <a:pPr algn="l">
              <a:tabLst>
                <a:tab pos="403225" algn="l"/>
              </a:tabLst>
            </a:pPr>
            <a:r>
              <a:rPr lang="en-US" sz="1800" b="1"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There exists an absolute “zero point” at which energy and 	complexity 	are at a minimum for any system.</a:t>
            </a:r>
          </a:p>
        </p:txBody>
      </p:sp>
    </p:spTree>
    <p:extLst>
      <p:ext uri="{BB962C8B-B14F-4D97-AF65-F5344CB8AC3E}">
        <p14:creationId xmlns:p14="http://schemas.microsoft.com/office/powerpoint/2010/main" val="1655399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a:t>W. Udo Schröder 2023</a:t>
            </a:r>
          </a:p>
        </p:txBody>
      </p:sp>
      <p:sp>
        <p:nvSpPr>
          <p:cNvPr id="5" name="Footer Placeholder 4"/>
          <p:cNvSpPr>
            <a:spLocks noGrp="1"/>
          </p:cNvSpPr>
          <p:nvPr>
            <p:ph type="ftr" sz="quarter" idx="11"/>
          </p:nvPr>
        </p:nvSpPr>
        <p:spPr/>
        <p:txBody>
          <a:bodyPr/>
          <a:lstStyle/>
          <a:p>
            <a:r>
              <a:rPr lang="en-US"/>
              <a:t>Compl MP TD</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27</a:t>
            </a:fld>
            <a:endParaRPr lang="en-US">
              <a:solidFill>
                <a:srgbClr val="C0C0C0"/>
              </a:solidFill>
            </a:endParaRPr>
          </a:p>
        </p:txBody>
      </p:sp>
      <p:sp>
        <p:nvSpPr>
          <p:cNvPr id="7" name="Rectangle 6"/>
          <p:cNvSpPr/>
          <p:nvPr/>
        </p:nvSpPr>
        <p:spPr>
          <a:xfrm>
            <a:off x="741476" y="2967335"/>
            <a:ext cx="7661072" cy="1754326"/>
          </a:xfrm>
          <a:prstGeom prst="rect">
            <a:avLst/>
          </a:prstGeom>
          <a:noFill/>
        </p:spPr>
        <p:txBody>
          <a:bodyPr wrap="none" lIns="91440" tIns="45720" rIns="91440" bIns="45720">
            <a:spAutoFit/>
          </a:bodyPr>
          <a:lstStyle/>
          <a:p>
            <a:pPr algn="ctr"/>
            <a: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End </a:t>
            </a:r>
          </a:p>
          <a:p>
            <a:pPr algn="ctr"/>
            <a: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Complex N-Particle Systems </a:t>
            </a:r>
            <a:b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98552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FD9C01F0-F466-4B96-BAA3-C80EBE5B7E2F}"/>
              </a:ext>
            </a:extLst>
          </p:cNvPr>
          <p:cNvSpPr>
            <a:spLocks noGrp="1" noChangeArrowheads="1"/>
          </p:cNvSpPr>
          <p:nvPr>
            <p:ph type="ctrTitle"/>
          </p:nvPr>
        </p:nvSpPr>
        <p:spPr>
          <a:xfrm>
            <a:off x="762000" y="228600"/>
            <a:ext cx="7772400" cy="609600"/>
          </a:xfrm>
        </p:spPr>
        <p:txBody>
          <a:bodyPr anchor="ctr"/>
          <a:lstStyle/>
          <a:p>
            <a:pPr eaLnBrk="1" hangingPunct="1">
              <a:defRPr/>
            </a:pPr>
            <a:r>
              <a:rPr lang="en-US" altLang="en-US" sz="2200" dirty="0">
                <a:latin typeface="Arial" panose="020B0604020202020204" pitchFamily="34" charset="0"/>
                <a:cs typeface="Arial" panose="020B0604020202020204" pitchFamily="34" charset="0"/>
              </a:rPr>
              <a:t>Potential Interacting Energies</a:t>
            </a:r>
          </a:p>
        </p:txBody>
      </p:sp>
      <p:sp>
        <p:nvSpPr>
          <p:cNvPr id="7172" name="Rectangle 4">
            <a:extLst>
              <a:ext uri="{FF2B5EF4-FFF2-40B4-BE49-F238E27FC236}">
                <a16:creationId xmlns:a16="http://schemas.microsoft.com/office/drawing/2014/main" id="{6E990A13-5D74-4172-8C7D-17D5E485FA79}"/>
              </a:ext>
            </a:extLst>
          </p:cNvPr>
          <p:cNvSpPr>
            <a:spLocks noGrp="1" noChangeArrowheads="1"/>
          </p:cNvSpPr>
          <p:nvPr>
            <p:ph type="subTitle" idx="1"/>
          </p:nvPr>
        </p:nvSpPr>
        <p:spPr>
          <a:xfrm>
            <a:off x="4735686" y="937166"/>
            <a:ext cx="3505200" cy="1371600"/>
          </a:xfrm>
        </p:spPr>
        <p:txBody>
          <a:bodyPr/>
          <a:lstStyle/>
          <a:p>
            <a:pPr algn="l" eaLnBrk="1" hangingPunct="1"/>
            <a:r>
              <a:rPr lang="en-US" altLang="en-US" sz="16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Multi-Particle Systems (3D):  N</a:t>
            </a:r>
            <a:r>
              <a:rPr lang="en-US" altLang="en-US" sz="1600" b="1" dirty="0">
                <a:solidFill>
                  <a:srgbClr val="0000FF"/>
                </a:solidFill>
                <a:effectLst>
                  <a:outerShdw blurRad="38100" dist="38100" dir="2700000" algn="tl">
                    <a:srgbClr val="000000">
                      <a:alpha val="43137"/>
                    </a:srgbClr>
                  </a:outerShdw>
                </a:effectLst>
                <a:latin typeface="Mathcad UniMath" panose="02000503020000020003" pitchFamily="50" charset="0"/>
                <a:cs typeface="Arial" panose="020B0604020202020204" pitchFamily="34" charset="0"/>
              </a:rPr>
              <a:t>≫1</a:t>
            </a:r>
            <a:br>
              <a:rPr lang="en-US" altLang="en-US" sz="1600" b="1" dirty="0">
                <a:solidFill>
                  <a:srgbClr val="CC0000"/>
                </a:solidFill>
                <a:latin typeface="Arial" panose="020B0604020202020204" pitchFamily="34" charset="0"/>
                <a:cs typeface="Arial" panose="020B0604020202020204" pitchFamily="34" charset="0"/>
              </a:rPr>
            </a:br>
            <a:br>
              <a:rPr lang="en-US" altLang="en-US" sz="1600" b="1" dirty="0">
                <a:solidFill>
                  <a:srgbClr val="CC0000"/>
                </a:solidFill>
                <a:latin typeface="Arial" panose="020B0604020202020204" pitchFamily="34" charset="0"/>
                <a:cs typeface="Arial" panose="020B0604020202020204" pitchFamily="34" charset="0"/>
              </a:rPr>
            </a:br>
            <a:r>
              <a:rPr lang="en-US" altLang="en-US" sz="1600" b="1" dirty="0">
                <a:solidFill>
                  <a:srgbClr val="CC0000"/>
                </a:solidFill>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 Attractive (&lt; 0) at intermediate &amp; large distances, repulsive at small distances</a:t>
            </a:r>
          </a:p>
        </p:txBody>
      </p:sp>
      <p:graphicFrame>
        <p:nvGraphicFramePr>
          <p:cNvPr id="7174" name="Object 16">
            <a:extLst>
              <a:ext uri="{FF2B5EF4-FFF2-40B4-BE49-F238E27FC236}">
                <a16:creationId xmlns:a16="http://schemas.microsoft.com/office/drawing/2014/main" id="{387A67F3-FE45-42B9-AFCF-CA6330742488}"/>
              </a:ext>
            </a:extLst>
          </p:cNvPr>
          <p:cNvGraphicFramePr>
            <a:graphicFrameLocks noChangeAspect="1"/>
          </p:cNvGraphicFramePr>
          <p:nvPr>
            <p:extLst>
              <p:ext uri="{D42A27DB-BD31-4B8C-83A1-F6EECF244321}">
                <p14:modId xmlns:p14="http://schemas.microsoft.com/office/powerpoint/2010/main" val="1622263869"/>
              </p:ext>
            </p:extLst>
          </p:nvPr>
        </p:nvGraphicFramePr>
        <p:xfrm>
          <a:off x="5367280" y="3276600"/>
          <a:ext cx="2489200" cy="711200"/>
        </p:xfrm>
        <a:graphic>
          <a:graphicData uri="http://schemas.openxmlformats.org/presentationml/2006/ole">
            <mc:AlternateContent xmlns:mc="http://schemas.openxmlformats.org/markup-compatibility/2006">
              <mc:Choice xmlns:v="urn:schemas-microsoft-com:vml" Requires="v">
                <p:oleObj name="Equation" r:id="rId3" imgW="2489040" imgH="711000" progId="Equation.DSMT4">
                  <p:embed/>
                </p:oleObj>
              </mc:Choice>
              <mc:Fallback>
                <p:oleObj name="Equation" r:id="rId3" imgW="2489040" imgH="711000" progId="Equation.DSMT4">
                  <p:embed/>
                  <p:pic>
                    <p:nvPicPr>
                      <p:cNvPr id="7174" name="Object 16">
                        <a:extLst>
                          <a:ext uri="{FF2B5EF4-FFF2-40B4-BE49-F238E27FC236}">
                            <a16:creationId xmlns:a16="http://schemas.microsoft.com/office/drawing/2014/main" id="{387A67F3-FE45-42B9-AFCF-CA6330742488}"/>
                          </a:ext>
                        </a:extLst>
                      </p:cNvPr>
                      <p:cNvPicPr>
                        <a:picLocks noChangeAspect="1" noChangeArrowheads="1"/>
                      </p:cNvPicPr>
                      <p:nvPr/>
                    </p:nvPicPr>
                    <p:blipFill>
                      <a:blip r:embed="rId4"/>
                      <a:srcRect/>
                      <a:stretch>
                        <a:fillRect/>
                      </a:stretch>
                    </p:blipFill>
                    <p:spPr bwMode="auto">
                      <a:xfrm>
                        <a:off x="5367280" y="3276600"/>
                        <a:ext cx="24892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5" name="Object 17">
            <a:extLst>
              <a:ext uri="{FF2B5EF4-FFF2-40B4-BE49-F238E27FC236}">
                <a16:creationId xmlns:a16="http://schemas.microsoft.com/office/drawing/2014/main" id="{71DF3267-2704-4C3A-9340-533E50975CB3}"/>
              </a:ext>
            </a:extLst>
          </p:cNvPr>
          <p:cNvGraphicFramePr>
            <a:graphicFrameLocks noChangeAspect="1"/>
          </p:cNvGraphicFramePr>
          <p:nvPr>
            <p:extLst>
              <p:ext uri="{D42A27DB-BD31-4B8C-83A1-F6EECF244321}">
                <p14:modId xmlns:p14="http://schemas.microsoft.com/office/powerpoint/2010/main" val="2390131228"/>
              </p:ext>
            </p:extLst>
          </p:nvPr>
        </p:nvGraphicFramePr>
        <p:xfrm>
          <a:off x="5405438" y="4492248"/>
          <a:ext cx="2998787" cy="1471612"/>
        </p:xfrm>
        <a:graphic>
          <a:graphicData uri="http://schemas.openxmlformats.org/presentationml/2006/ole">
            <mc:AlternateContent xmlns:mc="http://schemas.openxmlformats.org/markup-compatibility/2006">
              <mc:Choice xmlns:v="urn:schemas-microsoft-com:vml" Requires="v">
                <p:oleObj name="Equation" r:id="rId5" imgW="2641320" imgH="1295280" progId="Equation.DSMT4">
                  <p:embed/>
                </p:oleObj>
              </mc:Choice>
              <mc:Fallback>
                <p:oleObj name="Equation" r:id="rId5" imgW="2641320" imgH="1295280" progId="Equation.DSMT4">
                  <p:embed/>
                  <p:pic>
                    <p:nvPicPr>
                      <p:cNvPr id="7175" name="Object 17">
                        <a:extLst>
                          <a:ext uri="{FF2B5EF4-FFF2-40B4-BE49-F238E27FC236}">
                            <a16:creationId xmlns:a16="http://schemas.microsoft.com/office/drawing/2014/main" id="{71DF3267-2704-4C3A-9340-533E50975CB3}"/>
                          </a:ext>
                        </a:extLst>
                      </p:cNvPr>
                      <p:cNvPicPr>
                        <a:picLocks noChangeAspect="1" noChangeArrowheads="1"/>
                      </p:cNvPicPr>
                      <p:nvPr/>
                    </p:nvPicPr>
                    <p:blipFill>
                      <a:blip r:embed="rId6"/>
                      <a:srcRect/>
                      <a:stretch>
                        <a:fillRect/>
                      </a:stretch>
                    </p:blipFill>
                    <p:spPr bwMode="auto">
                      <a:xfrm>
                        <a:off x="5405438" y="4492248"/>
                        <a:ext cx="2998787" cy="1471612"/>
                      </a:xfrm>
                      <a:prstGeom prst="rect">
                        <a:avLst/>
                      </a:prstGeom>
                      <a:noFill/>
                      <a:ln>
                        <a:noFill/>
                      </a:ln>
                      <a:effectLst/>
                    </p:spPr>
                  </p:pic>
                </p:oleObj>
              </mc:Fallback>
            </mc:AlternateContent>
          </a:graphicData>
        </a:graphic>
      </p:graphicFrame>
      <p:sp>
        <p:nvSpPr>
          <p:cNvPr id="7177" name="Line 19">
            <a:extLst>
              <a:ext uri="{FF2B5EF4-FFF2-40B4-BE49-F238E27FC236}">
                <a16:creationId xmlns:a16="http://schemas.microsoft.com/office/drawing/2014/main" id="{22A94271-EB1C-4C1D-BC56-6C118799CCC1}"/>
              </a:ext>
            </a:extLst>
          </p:cNvPr>
          <p:cNvSpPr>
            <a:spLocks noChangeShapeType="1"/>
          </p:cNvSpPr>
          <p:nvPr/>
        </p:nvSpPr>
        <p:spPr bwMode="auto">
          <a:xfrm>
            <a:off x="6759112" y="26670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20">
            <a:extLst>
              <a:ext uri="{FF2B5EF4-FFF2-40B4-BE49-F238E27FC236}">
                <a16:creationId xmlns:a16="http://schemas.microsoft.com/office/drawing/2014/main" id="{81ECF85E-C6A1-421C-9C1E-FA179A9755BD}"/>
              </a:ext>
            </a:extLst>
          </p:cNvPr>
          <p:cNvSpPr>
            <a:spLocks noChangeShapeType="1"/>
          </p:cNvSpPr>
          <p:nvPr/>
        </p:nvSpPr>
        <p:spPr bwMode="auto">
          <a:xfrm>
            <a:off x="7471092" y="25908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a:t>   </a:t>
            </a:r>
          </a:p>
        </p:txBody>
      </p:sp>
      <p:grpSp>
        <p:nvGrpSpPr>
          <p:cNvPr id="9" name="Group 8">
            <a:extLst>
              <a:ext uri="{FF2B5EF4-FFF2-40B4-BE49-F238E27FC236}">
                <a16:creationId xmlns:a16="http://schemas.microsoft.com/office/drawing/2014/main" id="{B8E7B10D-7DFB-4D4B-A64F-B261AE6E4460}"/>
              </a:ext>
            </a:extLst>
          </p:cNvPr>
          <p:cNvGrpSpPr/>
          <p:nvPr/>
        </p:nvGrpSpPr>
        <p:grpSpPr>
          <a:xfrm>
            <a:off x="914400" y="914400"/>
            <a:ext cx="3611563" cy="5565775"/>
            <a:chOff x="914400" y="914400"/>
            <a:chExt cx="3611563" cy="5565775"/>
          </a:xfrm>
        </p:grpSpPr>
        <p:grpSp>
          <p:nvGrpSpPr>
            <p:cNvPr id="13" name="Group 12">
              <a:extLst>
                <a:ext uri="{FF2B5EF4-FFF2-40B4-BE49-F238E27FC236}">
                  <a16:creationId xmlns:a16="http://schemas.microsoft.com/office/drawing/2014/main" id="{9F58BC6F-54BC-44C7-A126-C308965B539E}"/>
                </a:ext>
              </a:extLst>
            </p:cNvPr>
            <p:cNvGrpSpPr/>
            <p:nvPr/>
          </p:nvGrpSpPr>
          <p:grpSpPr>
            <a:xfrm>
              <a:off x="914400" y="914400"/>
              <a:ext cx="3611563" cy="5565775"/>
              <a:chOff x="914400" y="914400"/>
              <a:chExt cx="3611563" cy="5565775"/>
            </a:xfrm>
          </p:grpSpPr>
          <p:grpSp>
            <p:nvGrpSpPr>
              <p:cNvPr id="7173" name="Group 15">
                <a:extLst>
                  <a:ext uri="{FF2B5EF4-FFF2-40B4-BE49-F238E27FC236}">
                    <a16:creationId xmlns:a16="http://schemas.microsoft.com/office/drawing/2014/main" id="{9E86F68F-65F1-4D56-90EC-F20EE6BFF99D}"/>
                  </a:ext>
                </a:extLst>
              </p:cNvPr>
              <p:cNvGrpSpPr>
                <a:grpSpLocks/>
              </p:cNvGrpSpPr>
              <p:nvPr/>
            </p:nvGrpSpPr>
            <p:grpSpPr bwMode="auto">
              <a:xfrm>
                <a:off x="914400" y="914400"/>
                <a:ext cx="3611563" cy="5565775"/>
                <a:chOff x="576" y="576"/>
                <a:chExt cx="2275" cy="3506"/>
              </a:xfrm>
            </p:grpSpPr>
            <p:pic>
              <p:nvPicPr>
                <p:cNvPr id="7179" name="Picture 7">
                  <a:extLst>
                    <a:ext uri="{FF2B5EF4-FFF2-40B4-BE49-F238E27FC236}">
                      <a16:creationId xmlns:a16="http://schemas.microsoft.com/office/drawing/2014/main" id="{E43848E7-901B-4939-ABC2-22417E97B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 y="576"/>
                  <a:ext cx="2275" cy="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8">
                  <a:extLst>
                    <a:ext uri="{FF2B5EF4-FFF2-40B4-BE49-F238E27FC236}">
                      <a16:creationId xmlns:a16="http://schemas.microsoft.com/office/drawing/2014/main" id="{0C3D56D5-CA3D-4E36-B3A7-C0407DB259A2}"/>
                    </a:ext>
                  </a:extLst>
                </p:cNvPr>
                <p:cNvGrpSpPr>
                  <a:grpSpLocks/>
                </p:cNvGrpSpPr>
                <p:nvPr/>
              </p:nvGrpSpPr>
              <p:grpSpPr bwMode="auto">
                <a:xfrm>
                  <a:off x="1488" y="912"/>
                  <a:ext cx="1272" cy="120"/>
                  <a:chOff x="6240" y="3270"/>
                  <a:chExt cx="3180" cy="300"/>
                </a:xfrm>
              </p:grpSpPr>
              <p:grpSp>
                <p:nvGrpSpPr>
                  <p:cNvPr id="7181" name="Group 9">
                    <a:extLst>
                      <a:ext uri="{FF2B5EF4-FFF2-40B4-BE49-F238E27FC236}">
                        <a16:creationId xmlns:a16="http://schemas.microsoft.com/office/drawing/2014/main" id="{AA003C37-B55D-42E9-9B76-4FC14CB17BBB}"/>
                      </a:ext>
                    </a:extLst>
                  </p:cNvPr>
                  <p:cNvGrpSpPr>
                    <a:grpSpLocks/>
                  </p:cNvGrpSpPr>
                  <p:nvPr/>
                </p:nvGrpSpPr>
                <p:grpSpPr bwMode="auto">
                  <a:xfrm>
                    <a:off x="8280" y="3270"/>
                    <a:ext cx="1140" cy="300"/>
                    <a:chOff x="8280" y="3270"/>
                    <a:chExt cx="1140" cy="300"/>
                  </a:xfrm>
                </p:grpSpPr>
                <p:sp>
                  <p:nvSpPr>
                    <p:cNvPr id="7185" name="Oval 10">
                      <a:extLst>
                        <a:ext uri="{FF2B5EF4-FFF2-40B4-BE49-F238E27FC236}">
                          <a16:creationId xmlns:a16="http://schemas.microsoft.com/office/drawing/2014/main" id="{79A99382-5580-4ECD-9454-7038F5061EAE}"/>
                        </a:ext>
                      </a:extLst>
                    </p:cNvPr>
                    <p:cNvSpPr>
                      <a:spLocks noChangeArrowheads="1"/>
                    </p:cNvSpPr>
                    <p:nvPr/>
                  </p:nvSpPr>
                  <p:spPr bwMode="auto">
                    <a:xfrm>
                      <a:off x="8280" y="327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6" name="Oval 11">
                      <a:extLst>
                        <a:ext uri="{FF2B5EF4-FFF2-40B4-BE49-F238E27FC236}">
                          <a16:creationId xmlns:a16="http://schemas.microsoft.com/office/drawing/2014/main" id="{1462BB16-E8C5-4A63-92AA-D87FE9BDA7BE}"/>
                        </a:ext>
                      </a:extLst>
                    </p:cNvPr>
                    <p:cNvSpPr>
                      <a:spLocks noChangeArrowheads="1"/>
                    </p:cNvSpPr>
                    <p:nvPr/>
                  </p:nvSpPr>
                  <p:spPr bwMode="auto">
                    <a:xfrm>
                      <a:off x="9120" y="327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182" name="Group 12">
                    <a:extLst>
                      <a:ext uri="{FF2B5EF4-FFF2-40B4-BE49-F238E27FC236}">
                        <a16:creationId xmlns:a16="http://schemas.microsoft.com/office/drawing/2014/main" id="{DAF97AAF-F48B-44D2-8919-6759010C1E8B}"/>
                      </a:ext>
                    </a:extLst>
                  </p:cNvPr>
                  <p:cNvGrpSpPr>
                    <a:grpSpLocks/>
                  </p:cNvGrpSpPr>
                  <p:nvPr/>
                </p:nvGrpSpPr>
                <p:grpSpPr bwMode="auto">
                  <a:xfrm>
                    <a:off x="6240" y="3270"/>
                    <a:ext cx="720" cy="300"/>
                    <a:chOff x="7320" y="5130"/>
                    <a:chExt cx="720" cy="300"/>
                  </a:xfrm>
                </p:grpSpPr>
                <p:sp>
                  <p:nvSpPr>
                    <p:cNvPr id="7183" name="Oval 13">
                      <a:extLst>
                        <a:ext uri="{FF2B5EF4-FFF2-40B4-BE49-F238E27FC236}">
                          <a16:creationId xmlns:a16="http://schemas.microsoft.com/office/drawing/2014/main" id="{31BB23EA-EC0C-432D-AF05-60EA4A6B9F75}"/>
                        </a:ext>
                      </a:extLst>
                    </p:cNvPr>
                    <p:cNvSpPr>
                      <a:spLocks noChangeArrowheads="1"/>
                    </p:cNvSpPr>
                    <p:nvPr/>
                  </p:nvSpPr>
                  <p:spPr bwMode="auto">
                    <a:xfrm>
                      <a:off x="7740" y="513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4" name="Oval 14">
                      <a:extLst>
                        <a:ext uri="{FF2B5EF4-FFF2-40B4-BE49-F238E27FC236}">
                          <a16:creationId xmlns:a16="http://schemas.microsoft.com/office/drawing/2014/main" id="{7A10719B-BD06-4C3A-B05E-09A3AE3C43A1}"/>
                        </a:ext>
                      </a:extLst>
                    </p:cNvPr>
                    <p:cNvSpPr>
                      <a:spLocks noChangeArrowheads="1"/>
                    </p:cNvSpPr>
                    <p:nvPr/>
                  </p:nvSpPr>
                  <p:spPr bwMode="auto">
                    <a:xfrm>
                      <a:off x="7320" y="513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grpSp>
          <p:grpSp>
            <p:nvGrpSpPr>
              <p:cNvPr id="12" name="Group 11">
                <a:extLst>
                  <a:ext uri="{FF2B5EF4-FFF2-40B4-BE49-F238E27FC236}">
                    <a16:creationId xmlns:a16="http://schemas.microsoft.com/office/drawing/2014/main" id="{08B3F573-FECF-4298-B7B9-329EBFC9F000}"/>
                  </a:ext>
                </a:extLst>
              </p:cNvPr>
              <p:cNvGrpSpPr/>
              <p:nvPr/>
            </p:nvGrpSpPr>
            <p:grpSpPr>
              <a:xfrm>
                <a:off x="2286000" y="2522162"/>
                <a:ext cx="2095500" cy="602038"/>
                <a:chOff x="2286000" y="2522162"/>
                <a:chExt cx="2095500" cy="602038"/>
              </a:xfrm>
            </p:grpSpPr>
            <p:cxnSp>
              <p:nvCxnSpPr>
                <p:cNvPr id="3" name="Straight Connector 2">
                  <a:extLst>
                    <a:ext uri="{FF2B5EF4-FFF2-40B4-BE49-F238E27FC236}">
                      <a16:creationId xmlns:a16="http://schemas.microsoft.com/office/drawing/2014/main" id="{A1358026-A252-49CC-8181-277129A4319D}"/>
                    </a:ext>
                  </a:extLst>
                </p:cNvPr>
                <p:cNvCxnSpPr/>
                <p:nvPr/>
              </p:nvCxnSpPr>
              <p:spPr>
                <a:xfrm>
                  <a:off x="2286000" y="31242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A53AF1-CE16-4DC6-8288-0FFAC1E55BCF}"/>
                    </a:ext>
                  </a:extLst>
                </p:cNvPr>
                <p:cNvCxnSpPr>
                  <a:cxnSpLocks/>
                </p:cNvCxnSpPr>
                <p:nvPr/>
              </p:nvCxnSpPr>
              <p:spPr>
                <a:xfrm>
                  <a:off x="2362200" y="2522162"/>
                  <a:ext cx="20193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 name="Straight Connector 3">
              <a:extLst>
                <a:ext uri="{FF2B5EF4-FFF2-40B4-BE49-F238E27FC236}">
                  <a16:creationId xmlns:a16="http://schemas.microsoft.com/office/drawing/2014/main" id="{1FA43EC8-B496-4B42-8FAE-3342640605C1}"/>
                </a:ext>
              </a:extLst>
            </p:cNvPr>
            <p:cNvCxnSpPr>
              <a:cxnSpLocks/>
            </p:cNvCxnSpPr>
            <p:nvPr/>
          </p:nvCxnSpPr>
          <p:spPr>
            <a:xfrm>
              <a:off x="1752600" y="2514600"/>
              <a:ext cx="6177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0120892D-383A-4D62-842D-D0EBDE14404D}"/>
              </a:ext>
            </a:extLst>
          </p:cNvPr>
          <p:cNvSpPr/>
          <p:nvPr/>
        </p:nvSpPr>
        <p:spPr>
          <a:xfrm>
            <a:off x="2216630" y="3278191"/>
            <a:ext cx="591080" cy="60959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914DDF9-D8EB-47B6-88C4-497115B2452A}"/>
              </a:ext>
            </a:extLst>
          </p:cNvPr>
          <p:cNvCxnSpPr>
            <a:cxnSpLocks/>
          </p:cNvCxnSpPr>
          <p:nvPr/>
        </p:nvCxnSpPr>
        <p:spPr>
          <a:xfrm>
            <a:off x="1934994" y="5029200"/>
            <a:ext cx="24465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2" name="Object 1">
            <a:extLst>
              <a:ext uri="{FF2B5EF4-FFF2-40B4-BE49-F238E27FC236}">
                <a16:creationId xmlns:a16="http://schemas.microsoft.com/office/drawing/2014/main" id="{3377A033-926D-0AE1-4E39-1F8B52435B39}"/>
              </a:ext>
            </a:extLst>
          </p:cNvPr>
          <p:cNvGraphicFramePr>
            <a:graphicFrameLocks noChangeAspect="1"/>
          </p:cNvGraphicFramePr>
          <p:nvPr>
            <p:extLst>
              <p:ext uri="{D42A27DB-BD31-4B8C-83A1-F6EECF244321}">
                <p14:modId xmlns:p14="http://schemas.microsoft.com/office/powerpoint/2010/main" val="1118587826"/>
              </p:ext>
            </p:extLst>
          </p:nvPr>
        </p:nvGraphicFramePr>
        <p:xfrm>
          <a:off x="1910313" y="2402886"/>
          <a:ext cx="165100" cy="228600"/>
        </p:xfrm>
        <a:graphic>
          <a:graphicData uri="http://schemas.openxmlformats.org/presentationml/2006/ole">
            <mc:AlternateContent xmlns:mc="http://schemas.openxmlformats.org/markup-compatibility/2006">
              <mc:Choice xmlns:v="urn:schemas-microsoft-com:vml" Requires="v">
                <p:oleObj name="Equation" r:id="rId8" imgW="164880" imgH="228600" progId="Equation.DSMT4">
                  <p:embed/>
                </p:oleObj>
              </mc:Choice>
              <mc:Fallback>
                <p:oleObj name="Equation" r:id="rId8" imgW="164880" imgH="228600" progId="Equation.DSMT4">
                  <p:embed/>
                  <p:pic>
                    <p:nvPicPr>
                      <p:cNvPr id="0" name=""/>
                      <p:cNvPicPr/>
                      <p:nvPr/>
                    </p:nvPicPr>
                    <p:blipFill>
                      <a:blip r:embed="rId9"/>
                      <a:stretch>
                        <a:fillRect/>
                      </a:stretch>
                    </p:blipFill>
                    <p:spPr>
                      <a:xfrm>
                        <a:off x="1910313" y="2402886"/>
                        <a:ext cx="165100" cy="228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F6634E8-3CAB-705A-7BA5-0130EA3AFB5B}"/>
              </a:ext>
            </a:extLst>
          </p:cNvPr>
          <p:cNvGraphicFramePr>
            <a:graphicFrameLocks noChangeAspect="1"/>
          </p:cNvGraphicFramePr>
          <p:nvPr>
            <p:extLst>
              <p:ext uri="{D42A27DB-BD31-4B8C-83A1-F6EECF244321}">
                <p14:modId xmlns:p14="http://schemas.microsoft.com/office/powerpoint/2010/main" val="1728161687"/>
              </p:ext>
            </p:extLst>
          </p:nvPr>
        </p:nvGraphicFramePr>
        <p:xfrm>
          <a:off x="1941974" y="4922674"/>
          <a:ext cx="166687" cy="228600"/>
        </p:xfrm>
        <a:graphic>
          <a:graphicData uri="http://schemas.openxmlformats.org/presentationml/2006/ole">
            <mc:AlternateContent xmlns:mc="http://schemas.openxmlformats.org/markup-compatibility/2006">
              <mc:Choice xmlns:v="urn:schemas-microsoft-com:vml" Requires="v">
                <p:oleObj name="Equation" r:id="rId10" imgW="166243" imgH="228567" progId="Equation.DSMT4">
                  <p:embed/>
                </p:oleObj>
              </mc:Choice>
              <mc:Fallback>
                <p:oleObj name="Equation" r:id="rId10" imgW="166243" imgH="228567" progId="Equation.DSMT4">
                  <p:embed/>
                  <p:pic>
                    <p:nvPicPr>
                      <p:cNvPr id="0" name=""/>
                      <p:cNvPicPr/>
                      <p:nvPr/>
                    </p:nvPicPr>
                    <p:blipFill>
                      <a:blip r:embed="rId11"/>
                      <a:stretch>
                        <a:fillRect/>
                      </a:stretch>
                    </p:blipFill>
                    <p:spPr>
                      <a:xfrm>
                        <a:off x="1941974" y="4922674"/>
                        <a:ext cx="166687" cy="2286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F700F1A-7FED-4BEB-670D-06D7ABB9DABE}"/>
              </a:ext>
            </a:extLst>
          </p:cNvPr>
          <p:cNvGraphicFramePr>
            <a:graphicFrameLocks noChangeAspect="1"/>
          </p:cNvGraphicFramePr>
          <p:nvPr>
            <p:extLst>
              <p:ext uri="{D42A27DB-BD31-4B8C-83A1-F6EECF244321}">
                <p14:modId xmlns:p14="http://schemas.microsoft.com/office/powerpoint/2010/main" val="1759872546"/>
              </p:ext>
            </p:extLst>
          </p:nvPr>
        </p:nvGraphicFramePr>
        <p:xfrm>
          <a:off x="1263045" y="4813300"/>
          <a:ext cx="450850" cy="431800"/>
        </p:xfrm>
        <a:graphic>
          <a:graphicData uri="http://schemas.openxmlformats.org/presentationml/2006/ole">
            <mc:AlternateContent xmlns:mc="http://schemas.openxmlformats.org/markup-compatibility/2006">
              <mc:Choice xmlns:v="urn:schemas-microsoft-com:vml" Requires="v">
                <p:oleObj name="Equation" r:id="rId12" imgW="583920" imgH="431640" progId="Equation.DSMT4">
                  <p:embed/>
                </p:oleObj>
              </mc:Choice>
              <mc:Fallback>
                <p:oleObj name="Equation" r:id="rId12" imgW="583920" imgH="431640" progId="Equation.DSMT4">
                  <p:embed/>
                  <p:pic>
                    <p:nvPicPr>
                      <p:cNvPr id="0" name=""/>
                      <p:cNvPicPr/>
                      <p:nvPr/>
                    </p:nvPicPr>
                    <p:blipFill>
                      <a:blip r:embed="rId13"/>
                      <a:stretch>
                        <a:fillRect/>
                      </a:stretch>
                    </p:blipFill>
                    <p:spPr>
                      <a:xfrm>
                        <a:off x="1263045" y="4813300"/>
                        <a:ext cx="450850" cy="431800"/>
                      </a:xfrm>
                      <a:prstGeom prst="rect">
                        <a:avLst/>
                      </a:prstGeom>
                      <a:solidFill>
                        <a:schemeClr val="bg1">
                          <a:lumMod val="95000"/>
                        </a:schemeClr>
                      </a:solidFill>
                    </p:spPr>
                  </p:pic>
                </p:oleObj>
              </mc:Fallback>
            </mc:AlternateContent>
          </a:graphicData>
        </a:graphic>
      </p:graphicFrame>
      <p:sp>
        <p:nvSpPr>
          <p:cNvPr id="17" name="Text Box 18">
            <a:extLst>
              <a:ext uri="{FF2B5EF4-FFF2-40B4-BE49-F238E27FC236}">
                <a16:creationId xmlns:a16="http://schemas.microsoft.com/office/drawing/2014/main" id="{F1CF98D5-AC2F-6DB9-7BA1-172BBA633CC5}"/>
              </a:ext>
            </a:extLst>
          </p:cNvPr>
          <p:cNvSpPr txBox="1">
            <a:spLocks noChangeArrowheads="1"/>
          </p:cNvSpPr>
          <p:nvPr/>
        </p:nvSpPr>
        <p:spPr bwMode="auto">
          <a:xfrm>
            <a:off x="4721960" y="3035195"/>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a:t>
            </a:r>
          </a:p>
        </p:txBody>
      </p:sp>
      <p:sp>
        <p:nvSpPr>
          <p:cNvPr id="18" name="Text Box 18">
            <a:extLst>
              <a:ext uri="{FF2B5EF4-FFF2-40B4-BE49-F238E27FC236}">
                <a16:creationId xmlns:a16="http://schemas.microsoft.com/office/drawing/2014/main" id="{70E15D31-4E86-84D3-58ED-88E627C9C4E6}"/>
              </a:ext>
            </a:extLst>
          </p:cNvPr>
          <p:cNvSpPr txBox="1">
            <a:spLocks noChangeArrowheads="1"/>
          </p:cNvSpPr>
          <p:nvPr/>
        </p:nvSpPr>
        <p:spPr bwMode="auto">
          <a:xfrm>
            <a:off x="4830592" y="4286250"/>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Force</a:t>
            </a:r>
          </a:p>
        </p:txBody>
      </p:sp>
      <p:sp>
        <p:nvSpPr>
          <p:cNvPr id="21" name="Text Box 18">
            <a:extLst>
              <a:ext uri="{FF2B5EF4-FFF2-40B4-BE49-F238E27FC236}">
                <a16:creationId xmlns:a16="http://schemas.microsoft.com/office/drawing/2014/main" id="{6300AB96-56D4-B5FD-02CF-22427D7BCED7}"/>
              </a:ext>
            </a:extLst>
          </p:cNvPr>
          <p:cNvSpPr txBox="1">
            <a:spLocks noChangeArrowheads="1"/>
          </p:cNvSpPr>
          <p:nvPr/>
        </p:nvSpPr>
        <p:spPr bwMode="auto">
          <a:xfrm>
            <a:off x="6155912" y="2461083"/>
            <a:ext cx="2057396" cy="338554"/>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latin typeface="Arial" panose="020B0604020202020204" pitchFamily="34" charset="0"/>
                <a:cs typeface="Arial" panose="020B0604020202020204" pitchFamily="34" charset="0"/>
              </a:rPr>
              <a:t>depth       range</a:t>
            </a:r>
          </a:p>
        </p:txBody>
      </p:sp>
      <p:grpSp>
        <p:nvGrpSpPr>
          <p:cNvPr id="22" name="Group 21">
            <a:extLst>
              <a:ext uri="{FF2B5EF4-FFF2-40B4-BE49-F238E27FC236}">
                <a16:creationId xmlns:a16="http://schemas.microsoft.com/office/drawing/2014/main" id="{9FDF586B-874F-4151-9949-86CF5F83ED5E}"/>
              </a:ext>
            </a:extLst>
          </p:cNvPr>
          <p:cNvGrpSpPr/>
          <p:nvPr/>
        </p:nvGrpSpPr>
        <p:grpSpPr>
          <a:xfrm>
            <a:off x="3789505" y="1399269"/>
            <a:ext cx="438220" cy="287740"/>
            <a:chOff x="986135" y="1903913"/>
            <a:chExt cx="2120033" cy="287740"/>
          </a:xfrm>
        </p:grpSpPr>
        <p:grpSp>
          <p:nvGrpSpPr>
            <p:cNvPr id="23" name="Group 22">
              <a:extLst>
                <a:ext uri="{FF2B5EF4-FFF2-40B4-BE49-F238E27FC236}">
                  <a16:creationId xmlns:a16="http://schemas.microsoft.com/office/drawing/2014/main" id="{6E7AF669-ADAE-32C0-34FC-E84A30A8DCF9}"/>
                </a:ext>
              </a:extLst>
            </p:cNvPr>
            <p:cNvGrpSpPr/>
            <p:nvPr/>
          </p:nvGrpSpPr>
          <p:grpSpPr>
            <a:xfrm>
              <a:off x="986135" y="1903913"/>
              <a:ext cx="2120033" cy="287740"/>
              <a:chOff x="977221" y="1956766"/>
              <a:chExt cx="1028443" cy="228022"/>
            </a:xfrm>
          </p:grpSpPr>
          <p:cxnSp>
            <p:nvCxnSpPr>
              <p:cNvPr id="36" name="Straight Connector 35">
                <a:extLst>
                  <a:ext uri="{FF2B5EF4-FFF2-40B4-BE49-F238E27FC236}">
                    <a16:creationId xmlns:a16="http://schemas.microsoft.com/office/drawing/2014/main" id="{858A38C5-FE8E-1F78-971F-C5BCB4448B04}"/>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EF0FDBF-A6C7-960B-D4F4-3A2909E4085B}"/>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85E1792-3F0C-B604-F905-CA4E25BCA532}"/>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17337EF5-2931-6B8C-001F-D37B91508305}"/>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36683DB-1338-F386-FB1F-D3A636AB8FB9}"/>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B0B291CF-C48A-AEE0-5CE6-C00798E5C610}"/>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24" name="Straight Connector 23">
              <a:extLst>
                <a:ext uri="{FF2B5EF4-FFF2-40B4-BE49-F238E27FC236}">
                  <a16:creationId xmlns:a16="http://schemas.microsoft.com/office/drawing/2014/main" id="{5FC0CAF1-59A0-F3E2-397E-DE1B08B42062}"/>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4EEECB4C-7327-C8BF-B675-3DE8BB80FE84}"/>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53EF328-F4C4-1897-C93E-76ABCA52F0E5}"/>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0F6D539-E021-F854-4163-4C89908B7FA8}"/>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78686AE-8261-D1D2-9D69-A1C3FB5FFE6D}"/>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grpSp>
        <p:nvGrpSpPr>
          <p:cNvPr id="43" name="Group 42">
            <a:extLst>
              <a:ext uri="{FF2B5EF4-FFF2-40B4-BE49-F238E27FC236}">
                <a16:creationId xmlns:a16="http://schemas.microsoft.com/office/drawing/2014/main" id="{112DB151-4252-1389-3D74-5484E078B239}"/>
              </a:ext>
            </a:extLst>
          </p:cNvPr>
          <p:cNvGrpSpPr/>
          <p:nvPr/>
        </p:nvGrpSpPr>
        <p:grpSpPr>
          <a:xfrm>
            <a:off x="2513773" y="1412960"/>
            <a:ext cx="162854" cy="287740"/>
            <a:chOff x="986135" y="1903913"/>
            <a:chExt cx="2120033" cy="287740"/>
          </a:xfrm>
        </p:grpSpPr>
        <p:grpSp>
          <p:nvGrpSpPr>
            <p:cNvPr id="44" name="Group 43">
              <a:extLst>
                <a:ext uri="{FF2B5EF4-FFF2-40B4-BE49-F238E27FC236}">
                  <a16:creationId xmlns:a16="http://schemas.microsoft.com/office/drawing/2014/main" id="{57854178-8769-A67E-CF9B-7D223F7E3D35}"/>
                </a:ext>
              </a:extLst>
            </p:cNvPr>
            <p:cNvGrpSpPr/>
            <p:nvPr/>
          </p:nvGrpSpPr>
          <p:grpSpPr>
            <a:xfrm>
              <a:off x="986135" y="1903913"/>
              <a:ext cx="2120033" cy="287740"/>
              <a:chOff x="977221" y="1956766"/>
              <a:chExt cx="1028443" cy="228022"/>
            </a:xfrm>
          </p:grpSpPr>
          <p:cxnSp>
            <p:nvCxnSpPr>
              <p:cNvPr id="50" name="Straight Connector 49">
                <a:extLst>
                  <a:ext uri="{FF2B5EF4-FFF2-40B4-BE49-F238E27FC236}">
                    <a16:creationId xmlns:a16="http://schemas.microsoft.com/office/drawing/2014/main" id="{F96A452A-2A83-58BD-CD22-D09A14CBBD0B}"/>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D3FF0DD-CD1D-5621-BFFE-EF37330136A4}"/>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55744FB-9F84-E4A7-2832-BF8CE93D1818}"/>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59D0729B-5899-7B37-8256-E4DE5BACE7F3}"/>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35E12AD-AB2B-4F2E-3CF8-5A68D5B1F09B}"/>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3C9148D3-7A75-A67E-2CCA-7F3249BC6A79}"/>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45" name="Straight Connector 44">
              <a:extLst>
                <a:ext uri="{FF2B5EF4-FFF2-40B4-BE49-F238E27FC236}">
                  <a16:creationId xmlns:a16="http://schemas.microsoft.com/office/drawing/2014/main" id="{EB64CEDB-8834-FB39-4718-8A1504B49177}"/>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7CE8A5A-331D-F9CB-A48C-6C661674BA2E}"/>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9B62053C-8657-89E6-9352-E951798F202E}"/>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D54C9275-8C64-E2E7-4649-9EFC5FFCB582}"/>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161F7A7D-8A11-ED4A-43DE-60690ED866EC}"/>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cxnSp>
        <p:nvCxnSpPr>
          <p:cNvPr id="57" name="Connector: Elbow 56">
            <a:extLst>
              <a:ext uri="{FF2B5EF4-FFF2-40B4-BE49-F238E27FC236}">
                <a16:creationId xmlns:a16="http://schemas.microsoft.com/office/drawing/2014/main" id="{B49E291F-EE7E-7736-3E5B-109F209E026E}"/>
              </a:ext>
            </a:extLst>
          </p:cNvPr>
          <p:cNvCxnSpPr/>
          <p:nvPr/>
        </p:nvCxnSpPr>
        <p:spPr bwMode="auto">
          <a:xfrm rot="16200000" flipH="1">
            <a:off x="2102773" y="3977274"/>
            <a:ext cx="1362347" cy="605464"/>
          </a:xfrm>
          <a:prstGeom prst="bentConnector3">
            <a:avLst>
              <a:gd name="adj1" fmla="val 83816"/>
            </a:avLst>
          </a:prstGeom>
          <a:solidFill>
            <a:schemeClr val="accent1"/>
          </a:solidFill>
          <a:ln w="19050" cap="flat" cmpd="sng" algn="ctr">
            <a:solidFill>
              <a:srgbClr val="FF0000"/>
            </a:solidFill>
            <a:prstDash val="dash"/>
            <a:round/>
            <a:headEnd type="none" w="med" len="med"/>
            <a:tailEnd type="triangle"/>
          </a:ln>
          <a:effectLst/>
        </p:spPr>
      </p:cxnSp>
      <p:sp>
        <p:nvSpPr>
          <p:cNvPr id="60" name="TextBox 59">
            <a:extLst>
              <a:ext uri="{FF2B5EF4-FFF2-40B4-BE49-F238E27FC236}">
                <a16:creationId xmlns:a16="http://schemas.microsoft.com/office/drawing/2014/main" id="{6E55842F-962E-E962-8B8E-F1CFBD1634AD}"/>
              </a:ext>
            </a:extLst>
          </p:cNvPr>
          <p:cNvSpPr txBox="1"/>
          <p:nvPr/>
        </p:nvSpPr>
        <p:spPr>
          <a:xfrm>
            <a:off x="1910313" y="925160"/>
            <a:ext cx="2553805" cy="338554"/>
          </a:xfrm>
          <a:prstGeom prst="rect">
            <a:avLst/>
          </a:prstGeom>
          <a:solidFill>
            <a:schemeClr val="bg1"/>
          </a:solidFill>
        </p:spPr>
        <p:txBody>
          <a:bodyPr wrap="square">
            <a:spAutoFit/>
          </a:bodyPr>
          <a:lstStyle/>
          <a:p>
            <a:r>
              <a:rPr lang="en-US" altLang="en-US" sz="1600" b="1" dirty="0">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a:t>
            </a:r>
            <a:endParaRPr lang="en-US" sz="1600" dirty="0"/>
          </a:p>
        </p:txBody>
      </p:sp>
      <p:cxnSp>
        <p:nvCxnSpPr>
          <p:cNvPr id="63" name="Straight Arrow Connector 62">
            <a:extLst>
              <a:ext uri="{FF2B5EF4-FFF2-40B4-BE49-F238E27FC236}">
                <a16:creationId xmlns:a16="http://schemas.microsoft.com/office/drawing/2014/main" id="{E930C409-153F-E0F1-DE71-84CF87EF4A3F}"/>
              </a:ext>
            </a:extLst>
          </p:cNvPr>
          <p:cNvCxnSpPr/>
          <p:nvPr/>
        </p:nvCxnSpPr>
        <p:spPr bwMode="auto">
          <a:xfrm>
            <a:off x="3737611" y="1786919"/>
            <a:ext cx="524229" cy="0"/>
          </a:xfrm>
          <a:prstGeom prst="straightConnector1">
            <a:avLst/>
          </a:prstGeom>
          <a:solidFill>
            <a:schemeClr val="accent1"/>
          </a:solidFill>
          <a:ln w="19050" cap="flat" cmpd="sng" algn="ctr">
            <a:solidFill>
              <a:schemeClr val="tx1"/>
            </a:solidFill>
            <a:prstDash val="solid"/>
            <a:round/>
            <a:headEnd type="arrow" w="med" len="med"/>
            <a:tailEnd type="arrow" w="med" len="med"/>
          </a:ln>
          <a:effectLst/>
        </p:spPr>
      </p:cxnSp>
      <p:graphicFrame>
        <p:nvGraphicFramePr>
          <p:cNvPr id="7168" name="Object 7167">
            <a:extLst>
              <a:ext uri="{FF2B5EF4-FFF2-40B4-BE49-F238E27FC236}">
                <a16:creationId xmlns:a16="http://schemas.microsoft.com/office/drawing/2014/main" id="{AAC01C85-C36A-D8AC-BB9D-6274E839A3B0}"/>
              </a:ext>
            </a:extLst>
          </p:cNvPr>
          <p:cNvGraphicFramePr>
            <a:graphicFrameLocks noChangeAspect="1"/>
          </p:cNvGraphicFramePr>
          <p:nvPr>
            <p:extLst>
              <p:ext uri="{D42A27DB-BD31-4B8C-83A1-F6EECF244321}">
                <p14:modId xmlns:p14="http://schemas.microsoft.com/office/powerpoint/2010/main" val="2658388258"/>
              </p:ext>
            </p:extLst>
          </p:nvPr>
        </p:nvGraphicFramePr>
        <p:xfrm>
          <a:off x="3939811" y="1793018"/>
          <a:ext cx="127000" cy="139700"/>
        </p:xfrm>
        <a:graphic>
          <a:graphicData uri="http://schemas.openxmlformats.org/presentationml/2006/ole">
            <mc:AlternateContent xmlns:mc="http://schemas.openxmlformats.org/markup-compatibility/2006">
              <mc:Choice xmlns:v="urn:schemas-microsoft-com:vml" Requires="v">
                <p:oleObj name="Equation" r:id="rId14" imgW="126720" imgH="139680" progId="Equation.DSMT4">
                  <p:embed/>
                </p:oleObj>
              </mc:Choice>
              <mc:Fallback>
                <p:oleObj name="Equation" r:id="rId14" imgW="126720" imgH="139680" progId="Equation.DSMT4">
                  <p:embed/>
                  <p:pic>
                    <p:nvPicPr>
                      <p:cNvPr id="0" name=""/>
                      <p:cNvPicPr/>
                      <p:nvPr/>
                    </p:nvPicPr>
                    <p:blipFill>
                      <a:blip r:embed="rId15"/>
                      <a:stretch>
                        <a:fillRect/>
                      </a:stretch>
                    </p:blipFill>
                    <p:spPr>
                      <a:xfrm>
                        <a:off x="3939811" y="1793018"/>
                        <a:ext cx="127000" cy="139700"/>
                      </a:xfrm>
                      <a:prstGeom prst="rect">
                        <a:avLst/>
                      </a:prstGeom>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ctrTitle"/>
          </p:nvPr>
        </p:nvSpPr>
        <p:spPr>
          <a:xfrm>
            <a:off x="838200" y="0"/>
            <a:ext cx="7772400" cy="838200"/>
          </a:xfrm>
        </p:spPr>
        <p:txBody>
          <a:bodyPr anchor="ctr"/>
          <a:lstStyle/>
          <a:p>
            <a:r>
              <a:rPr lang="en-US" dirty="0">
                <a:effectLst>
                  <a:outerShdw blurRad="38100" dist="38100" dir="2700000" algn="tl">
                    <a:srgbClr val="C0C0C0"/>
                  </a:outerShdw>
                </a:effectLst>
              </a:rPr>
              <a:t>Randomization through Multiple Interactions</a:t>
            </a:r>
          </a:p>
        </p:txBody>
      </p:sp>
      <p:sp>
        <p:nvSpPr>
          <p:cNvPr id="11268" name="Rectangle 4"/>
          <p:cNvSpPr>
            <a:spLocks noGrp="1" noChangeArrowheads="1"/>
          </p:cNvSpPr>
          <p:nvPr>
            <p:ph type="subTitle" idx="1"/>
          </p:nvPr>
        </p:nvSpPr>
        <p:spPr>
          <a:xfrm>
            <a:off x="4429125" y="981635"/>
            <a:ext cx="4267200" cy="3581400"/>
          </a:xfrm>
        </p:spPr>
        <p:txBody>
          <a:bodyPr/>
          <a:lstStyle/>
          <a:p>
            <a:pPr algn="just"/>
            <a:r>
              <a:rPr lang="en-US" sz="1600" dirty="0">
                <a:latin typeface="+mj-lt"/>
              </a:rPr>
              <a:t>A number “projectile” particles enter the system at various positions from the right with identical momenta (e.g., kicked by racket).</a:t>
            </a:r>
          </a:p>
          <a:p>
            <a:pPr algn="just"/>
            <a:r>
              <a:rPr lang="en-US" sz="1600" dirty="0">
                <a:latin typeface="+mj-lt"/>
              </a:rPr>
              <a:t> </a:t>
            </a:r>
          </a:p>
          <a:p>
            <a:pPr algn="just"/>
            <a:r>
              <a:rPr lang="en-US" sz="1600" dirty="0">
                <a:latin typeface="+mj-lt"/>
              </a:rPr>
              <a:t>A lattice of very heavy (</a:t>
            </a:r>
            <a:r>
              <a:rPr lang="en-US" sz="1600" i="1" dirty="0">
                <a:latin typeface="+mj-lt"/>
              </a:rPr>
              <a:t>M</a:t>
            </a:r>
            <a:r>
              <a:rPr lang="en-US" sz="1600" dirty="0">
                <a:latin typeface="+mj-lt"/>
              </a:rPr>
              <a:t>) bound atoms or ions is hit by fast projectiles (m « M). </a:t>
            </a:r>
          </a:p>
          <a:p>
            <a:pPr algn="just"/>
            <a:endParaRPr lang="en-US" sz="1600" dirty="0">
              <a:latin typeface="+mj-lt"/>
            </a:endParaRPr>
          </a:p>
          <a:p>
            <a:pPr algn="just"/>
            <a:r>
              <a:rPr lang="en-US" sz="1600" dirty="0">
                <a:latin typeface="+mj-lt"/>
              </a:rPr>
              <a:t>Depending on how and where the first lattice particle is hit, the next few collisions and their momentum and energy transfers change. </a:t>
            </a:r>
          </a:p>
        </p:txBody>
      </p:sp>
      <p:sp>
        <p:nvSpPr>
          <p:cNvPr id="11270" name="Text Box 6"/>
          <p:cNvSpPr txBox="1">
            <a:spLocks noChangeArrowheads="1"/>
          </p:cNvSpPr>
          <p:nvPr/>
        </p:nvSpPr>
        <p:spPr bwMode="auto">
          <a:xfrm>
            <a:off x="381000" y="4789377"/>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pPr>
            <a:r>
              <a:rPr lang="en-US" sz="1400" dirty="0">
                <a:solidFill>
                  <a:srgbClr val="0C38F4"/>
                </a:solidFill>
                <a:latin typeface="+mj-lt"/>
              </a:rPr>
              <a:t>The result is a random pattern of projectile deflections, momenta and energies. The particles hit by the projectiles are also accelerated and deflected to various extents. They themselves become projectiles and collide with other gas particles. In this fashion, the energy of the projectile is dissipated over all particles in the system.</a:t>
            </a:r>
          </a:p>
          <a:p>
            <a:pPr algn="just">
              <a:spcBef>
                <a:spcPct val="20000"/>
              </a:spcBef>
            </a:pPr>
            <a:endParaRPr lang="en-US" sz="1400" dirty="0">
              <a:latin typeface="+mj-lt"/>
            </a:endParaRPr>
          </a:p>
          <a:p>
            <a:pPr algn="just">
              <a:spcBef>
                <a:spcPct val="20000"/>
              </a:spcBef>
            </a:pPr>
            <a:r>
              <a:rPr lang="en-US" sz="1600" dirty="0">
                <a:solidFill>
                  <a:srgbClr val="00B050"/>
                </a:solidFill>
                <a:latin typeface="+mj-lt"/>
              </a:rPr>
              <a:t>Collisions with unbound </a:t>
            </a:r>
            <a:r>
              <a:rPr lang="en-US" sz="1600" b="1" dirty="0">
                <a:solidFill>
                  <a:srgbClr val="00B050"/>
                </a:solidFill>
                <a:latin typeface="+mj-lt"/>
              </a:rPr>
              <a:t>gas</a:t>
            </a:r>
            <a:r>
              <a:rPr lang="en-US" sz="1600" dirty="0">
                <a:solidFill>
                  <a:srgbClr val="00B050"/>
                </a:solidFill>
                <a:latin typeface="+mj-lt"/>
              </a:rPr>
              <a:t> particles are “much more” random than collisions with a periodic solid-sate lattice structure.</a:t>
            </a:r>
          </a:p>
        </p:txBody>
      </p:sp>
      <p:graphicFrame>
        <p:nvGraphicFramePr>
          <p:cNvPr id="2" name="Object 1"/>
          <p:cNvGraphicFramePr>
            <a:graphicFrameLocks noChangeAspect="1"/>
          </p:cNvGraphicFramePr>
          <p:nvPr>
            <p:extLst>
              <p:ext uri="{D42A27DB-BD31-4B8C-83A1-F6EECF244321}">
                <p14:modId xmlns:p14="http://schemas.microsoft.com/office/powerpoint/2010/main" val="1547336313"/>
              </p:ext>
            </p:extLst>
          </p:nvPr>
        </p:nvGraphicFramePr>
        <p:xfrm>
          <a:off x="2194859" y="3897405"/>
          <a:ext cx="1776413" cy="685800"/>
        </p:xfrm>
        <a:graphic>
          <a:graphicData uri="http://schemas.openxmlformats.org/presentationml/2006/ole">
            <mc:AlternateContent xmlns:mc="http://schemas.openxmlformats.org/markup-compatibility/2006">
              <mc:Choice xmlns:v="urn:schemas-microsoft-com:vml" Requires="v">
                <p:oleObj name="Packager Shell Object" showAsIcon="1" r:id="rId5" imgW="1776960" imgH="685440" progId="Package">
                  <p:embed/>
                </p:oleObj>
              </mc:Choice>
              <mc:Fallback>
                <p:oleObj name="Packager Shell Object" showAsIcon="1" r:id="rId5" imgW="1776960" imgH="685440" progId="Package">
                  <p:embed/>
                  <p:pic>
                    <p:nvPicPr>
                      <p:cNvPr id="2" name="Object 1"/>
                      <p:cNvPicPr/>
                      <p:nvPr/>
                    </p:nvPicPr>
                    <p:blipFill>
                      <a:blip r:embed="rId6"/>
                      <a:stretch>
                        <a:fillRect/>
                      </a:stretch>
                    </p:blipFill>
                    <p:spPr>
                      <a:xfrm>
                        <a:off x="2194859" y="3897405"/>
                        <a:ext cx="1776413" cy="685800"/>
                      </a:xfrm>
                      <a:prstGeom prst="rect">
                        <a:avLst/>
                      </a:prstGeom>
                    </p:spPr>
                  </p:pic>
                </p:oleObj>
              </mc:Fallback>
            </mc:AlternateContent>
          </a:graphicData>
        </a:graphic>
      </p:graphicFrame>
      <p:pic>
        <p:nvPicPr>
          <p:cNvPr id="11269" name="Lattice_Scattering.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81000" y="1001805"/>
            <a:ext cx="3681399" cy="35814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62110" y="3476517"/>
            <a:ext cx="971740" cy="276999"/>
          </a:xfrm>
          <a:prstGeom prst="rect">
            <a:avLst/>
          </a:prstGeom>
          <a:noFill/>
        </p:spPr>
        <p:txBody>
          <a:bodyPr wrap="square" rtlCol="0">
            <a:spAutoFit/>
          </a:bodyPr>
          <a:lstStyle/>
          <a:p>
            <a:pPr algn="l"/>
            <a:r>
              <a:rPr lang="en-US" sz="1200" dirty="0"/>
              <a:t>Projectiles</a:t>
            </a:r>
          </a:p>
        </p:txBody>
      </p:sp>
      <p:grpSp>
        <p:nvGrpSpPr>
          <p:cNvPr id="6" name="Group 5"/>
          <p:cNvGrpSpPr/>
          <p:nvPr/>
        </p:nvGrpSpPr>
        <p:grpSpPr>
          <a:xfrm>
            <a:off x="3066475" y="2797872"/>
            <a:ext cx="590295" cy="653540"/>
            <a:chOff x="3118597" y="2797872"/>
            <a:chExt cx="601752" cy="653540"/>
          </a:xfrm>
        </p:grpSpPr>
        <p:sp>
          <p:nvSpPr>
            <p:cNvPr id="3" name="Oval 2"/>
            <p:cNvSpPr/>
            <p:nvPr/>
          </p:nvSpPr>
          <p:spPr bwMode="auto">
            <a:xfrm>
              <a:off x="3541058" y="328108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5" name="Up Arrow 4"/>
            <p:cNvSpPr/>
            <p:nvPr/>
          </p:nvSpPr>
          <p:spPr bwMode="auto">
            <a:xfrm rot="16200000">
              <a:off x="3275479" y="315266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Up Arrow 11"/>
            <p:cNvSpPr/>
            <p:nvPr/>
          </p:nvSpPr>
          <p:spPr bwMode="auto">
            <a:xfrm rot="16200000">
              <a:off x="3293406" y="292853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3" name="Oval 12"/>
            <p:cNvSpPr/>
            <p:nvPr/>
          </p:nvSpPr>
          <p:spPr bwMode="auto">
            <a:xfrm>
              <a:off x="3550019" y="303902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4" name="Up Arrow 13"/>
            <p:cNvSpPr/>
            <p:nvPr/>
          </p:nvSpPr>
          <p:spPr bwMode="auto">
            <a:xfrm rot="16200000">
              <a:off x="3283757" y="268738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5" name="Oval 14"/>
            <p:cNvSpPr/>
            <p:nvPr/>
          </p:nvSpPr>
          <p:spPr bwMode="auto">
            <a:xfrm>
              <a:off x="3540371" y="279787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8" name="Up Arrow 17"/>
          <p:cNvSpPr/>
          <p:nvPr/>
        </p:nvSpPr>
        <p:spPr bwMode="auto">
          <a:xfrm rot="16200000">
            <a:off x="3218881" y="2413264"/>
            <a:ext cx="85165" cy="391335"/>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9" name="Oval 18"/>
          <p:cNvSpPr/>
          <p:nvPr/>
        </p:nvSpPr>
        <p:spPr bwMode="auto">
          <a:xfrm>
            <a:off x="3471420" y="2519952"/>
            <a:ext cx="167087"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9" name="Object 8">
            <a:hlinkClick r:id="rId8" action="ppaction://hlinkfile"/>
          </p:cNvPr>
          <p:cNvGraphicFramePr>
            <a:graphicFrameLocks noChangeAspect="1"/>
          </p:cNvGraphicFramePr>
          <p:nvPr>
            <p:extLst>
              <p:ext uri="{D42A27DB-BD31-4B8C-83A1-F6EECF244321}">
                <p14:modId xmlns:p14="http://schemas.microsoft.com/office/powerpoint/2010/main" val="114637457"/>
              </p:ext>
            </p:extLst>
          </p:nvPr>
        </p:nvGraphicFramePr>
        <p:xfrm>
          <a:off x="3245643" y="4013498"/>
          <a:ext cx="1776413" cy="685800"/>
        </p:xfrm>
        <a:graphic>
          <a:graphicData uri="http://schemas.openxmlformats.org/presentationml/2006/ole">
            <mc:AlternateContent xmlns:mc="http://schemas.openxmlformats.org/markup-compatibility/2006">
              <mc:Choice xmlns:v="urn:schemas-microsoft-com:vml" Requires="v">
                <p:oleObj name="Packager Shell Object" showAsIcon="1" r:id="rId9" imgW="1776960" imgH="685800" progId="Package">
                  <p:embed/>
                </p:oleObj>
              </mc:Choice>
              <mc:Fallback>
                <p:oleObj name="Packager Shell Object" showAsIcon="1" r:id="rId9" imgW="1776960" imgH="685800" progId="Package">
                  <p:embed/>
                  <p:pic>
                    <p:nvPicPr>
                      <p:cNvPr id="9" name="Object 8">
                        <a:hlinkClick r:id="rId8" action="ppaction://hlinkfile"/>
                      </p:cNvPr>
                      <p:cNvPicPr/>
                      <p:nvPr/>
                    </p:nvPicPr>
                    <p:blipFill>
                      <a:blip r:embed="rId10"/>
                      <a:stretch>
                        <a:fillRect/>
                      </a:stretch>
                    </p:blipFill>
                    <p:spPr>
                      <a:xfrm>
                        <a:off x="3245643" y="4013498"/>
                        <a:ext cx="1776413" cy="685800"/>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D4F917EC-9D80-67E7-944F-EE9A570CBFA3}"/>
              </a:ext>
            </a:extLst>
          </p:cNvPr>
          <p:cNvSpPr/>
          <p:nvPr/>
        </p:nvSpPr>
        <p:spPr bwMode="auto">
          <a:xfrm>
            <a:off x="2664471" y="3065882"/>
            <a:ext cx="181484" cy="18148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0" name="Oval 19">
            <a:extLst>
              <a:ext uri="{FF2B5EF4-FFF2-40B4-BE49-F238E27FC236}">
                <a16:creationId xmlns:a16="http://schemas.microsoft.com/office/drawing/2014/main" id="{1D8A827F-21FE-09B8-D523-A0EE28EE2554}"/>
              </a:ext>
            </a:extLst>
          </p:cNvPr>
          <p:cNvSpPr/>
          <p:nvPr/>
        </p:nvSpPr>
        <p:spPr bwMode="auto">
          <a:xfrm>
            <a:off x="2511763" y="2461657"/>
            <a:ext cx="181484" cy="18148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730299416"/>
      </p:ext>
    </p:extLst>
  </p:cSld>
  <p:clrMapOvr>
    <a:masterClrMapping/>
  </p:clrMapOvr>
  <p:timing>
    <p:tnLst>
      <p:par>
        <p:cTn id="1" dur="indefinite" restart="never" nodeType="tmRoot">
          <p:childTnLst>
            <p:video>
              <p:cMediaNode vol="80000">
                <p:cTn id="2" fill="hold" display="0">
                  <p:stCondLst>
                    <p:cond delay="indefinite"/>
                  </p:stCondLst>
                </p:cTn>
                <p:tgtEl>
                  <p:spTgt spid="1126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25B9D05-218E-A9C6-14EC-EE304DA9669C}"/>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Random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5</a:t>
            </a:fld>
            <a:endParaRPr lang="en-US">
              <a:solidFill>
                <a:srgbClr val="C0C0C0"/>
              </a:solidFill>
            </a:endParaRPr>
          </a:p>
        </p:txBody>
      </p:sp>
      <p:grpSp>
        <p:nvGrpSpPr>
          <p:cNvPr id="67" name="Group 66">
            <a:extLst>
              <a:ext uri="{FF2B5EF4-FFF2-40B4-BE49-F238E27FC236}">
                <a16:creationId xmlns:a16="http://schemas.microsoft.com/office/drawing/2014/main" id="{776D86D7-BF18-0540-4BA2-FCE82CC7578A}"/>
              </a:ext>
            </a:extLst>
          </p:cNvPr>
          <p:cNvGrpSpPr/>
          <p:nvPr/>
        </p:nvGrpSpPr>
        <p:grpSpPr>
          <a:xfrm>
            <a:off x="466606" y="854218"/>
            <a:ext cx="3575348" cy="3338100"/>
            <a:chOff x="466606" y="1091542"/>
            <a:chExt cx="3575348" cy="3338100"/>
          </a:xfrm>
        </p:grpSpPr>
        <p:grpSp>
          <p:nvGrpSpPr>
            <p:cNvPr id="45" name="Group 44">
              <a:extLst>
                <a:ext uri="{FF2B5EF4-FFF2-40B4-BE49-F238E27FC236}">
                  <a16:creationId xmlns:a16="http://schemas.microsoft.com/office/drawing/2014/main" id="{E93EC656-8069-61A4-B35D-7BB99A621569}"/>
                </a:ext>
              </a:extLst>
            </p:cNvPr>
            <p:cNvGrpSpPr/>
            <p:nvPr/>
          </p:nvGrpSpPr>
          <p:grpSpPr>
            <a:xfrm>
              <a:off x="466606" y="2029727"/>
              <a:ext cx="2222368" cy="348039"/>
              <a:chOff x="466606" y="2294967"/>
              <a:chExt cx="2222368" cy="348039"/>
            </a:xfrm>
          </p:grpSpPr>
          <p:cxnSp>
            <p:nvCxnSpPr>
              <p:cNvPr id="31" name="Line 173">
                <a:extLst>
                  <a:ext uri="{FF2B5EF4-FFF2-40B4-BE49-F238E27FC236}">
                    <a16:creationId xmlns:a16="http://schemas.microsoft.com/office/drawing/2014/main" id="{451D06B7-A733-2411-0FDB-90F2AF6D0A06}"/>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Oval 8">
                <a:extLst>
                  <a:ext uri="{FF2B5EF4-FFF2-40B4-BE49-F238E27FC236}">
                    <a16:creationId xmlns:a16="http://schemas.microsoft.com/office/drawing/2014/main" id="{C8DC5074-335F-3815-921D-169C8966D3CF}"/>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3" name="Oval 8">
                <a:extLst>
                  <a:ext uri="{FF2B5EF4-FFF2-40B4-BE49-F238E27FC236}">
                    <a16:creationId xmlns:a16="http://schemas.microsoft.com/office/drawing/2014/main" id="{7ECC7801-D2F3-A982-B6A8-AF574C758A49}"/>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4" name="Arrow: Left 33">
                <a:extLst>
                  <a:ext uri="{FF2B5EF4-FFF2-40B4-BE49-F238E27FC236}">
                    <a16:creationId xmlns:a16="http://schemas.microsoft.com/office/drawing/2014/main" id="{DC059049-BBFC-0F51-582B-33A9D441401A}"/>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47" name="Group 46">
              <a:extLst>
                <a:ext uri="{FF2B5EF4-FFF2-40B4-BE49-F238E27FC236}">
                  <a16:creationId xmlns:a16="http://schemas.microsoft.com/office/drawing/2014/main" id="{D13BD211-DC34-02F8-D8E0-B7D227D93789}"/>
                </a:ext>
              </a:extLst>
            </p:cNvPr>
            <p:cNvGrpSpPr/>
            <p:nvPr/>
          </p:nvGrpSpPr>
          <p:grpSpPr>
            <a:xfrm>
              <a:off x="488620" y="3554494"/>
              <a:ext cx="2206171" cy="875148"/>
              <a:chOff x="488620" y="3366032"/>
              <a:chExt cx="2206171" cy="875148"/>
            </a:xfrm>
          </p:grpSpPr>
          <p:cxnSp>
            <p:nvCxnSpPr>
              <p:cNvPr id="41" name="Line 173">
                <a:extLst>
                  <a:ext uri="{FF2B5EF4-FFF2-40B4-BE49-F238E27FC236}">
                    <a16:creationId xmlns:a16="http://schemas.microsoft.com/office/drawing/2014/main" id="{8C0C2777-91F0-264D-CD17-97B74C0685CC}"/>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Oval 8">
                <a:extLst>
                  <a:ext uri="{FF2B5EF4-FFF2-40B4-BE49-F238E27FC236}">
                    <a16:creationId xmlns:a16="http://schemas.microsoft.com/office/drawing/2014/main" id="{24E2DE98-1725-1607-E85C-9007A0A31302}"/>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3" name="Oval 8">
                <a:extLst>
                  <a:ext uri="{FF2B5EF4-FFF2-40B4-BE49-F238E27FC236}">
                    <a16:creationId xmlns:a16="http://schemas.microsoft.com/office/drawing/2014/main" id="{1DDDCB79-70EF-101C-AE05-939CE925D944}"/>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4" name="Arrow: Left 43">
                <a:extLst>
                  <a:ext uri="{FF2B5EF4-FFF2-40B4-BE49-F238E27FC236}">
                    <a16:creationId xmlns:a16="http://schemas.microsoft.com/office/drawing/2014/main" id="{90F0F274-1921-F442-781A-3C23A7D095F7}"/>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6" name="Arrow: Left 45">
                <a:extLst>
                  <a:ext uri="{FF2B5EF4-FFF2-40B4-BE49-F238E27FC236}">
                    <a16:creationId xmlns:a16="http://schemas.microsoft.com/office/drawing/2014/main" id="{56CB3B39-F517-21AB-0200-4EC10A337447}"/>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53" name="Group 52">
              <a:extLst>
                <a:ext uri="{FF2B5EF4-FFF2-40B4-BE49-F238E27FC236}">
                  <a16:creationId xmlns:a16="http://schemas.microsoft.com/office/drawing/2014/main" id="{4C92A272-C702-00DF-C45F-8F0BB7B766EE}"/>
                </a:ext>
              </a:extLst>
            </p:cNvPr>
            <p:cNvGrpSpPr/>
            <p:nvPr/>
          </p:nvGrpSpPr>
          <p:grpSpPr>
            <a:xfrm>
              <a:off x="601616" y="1091542"/>
              <a:ext cx="3325134" cy="695112"/>
              <a:chOff x="601616" y="1091542"/>
              <a:chExt cx="3325134" cy="695112"/>
            </a:xfrm>
          </p:grpSpPr>
          <p:sp>
            <p:nvSpPr>
              <p:cNvPr id="18" name="Text Box 178">
                <a:extLst>
                  <a:ext uri="{FF2B5EF4-FFF2-40B4-BE49-F238E27FC236}">
                    <a16:creationId xmlns:a16="http://schemas.microsoft.com/office/drawing/2014/main" id="{B9D4E713-F3DC-E8CC-1C9A-B14F19071CE1}"/>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51" name="Group 50">
                <a:extLst>
                  <a:ext uri="{FF2B5EF4-FFF2-40B4-BE49-F238E27FC236}">
                    <a16:creationId xmlns:a16="http://schemas.microsoft.com/office/drawing/2014/main" id="{0E469F36-9CB6-F8B3-5FC4-7795DFA5DF73}"/>
                  </a:ext>
                </a:extLst>
              </p:cNvPr>
              <p:cNvGrpSpPr/>
              <p:nvPr/>
            </p:nvGrpSpPr>
            <p:grpSpPr>
              <a:xfrm>
                <a:off x="601616" y="1198630"/>
                <a:ext cx="2095500" cy="588024"/>
                <a:chOff x="601616" y="1198630"/>
                <a:chExt cx="2095500" cy="588024"/>
              </a:xfrm>
            </p:grpSpPr>
            <p:grpSp>
              <p:nvGrpSpPr>
                <p:cNvPr id="35" name="Group 34">
                  <a:extLst>
                    <a:ext uri="{FF2B5EF4-FFF2-40B4-BE49-F238E27FC236}">
                      <a16:creationId xmlns:a16="http://schemas.microsoft.com/office/drawing/2014/main" id="{059E9BC9-36AC-B352-CAD6-85017F5769A9}"/>
                    </a:ext>
                  </a:extLst>
                </p:cNvPr>
                <p:cNvGrpSpPr/>
                <p:nvPr/>
              </p:nvGrpSpPr>
              <p:grpSpPr>
                <a:xfrm>
                  <a:off x="601616" y="1442712"/>
                  <a:ext cx="2095500" cy="343942"/>
                  <a:chOff x="601616" y="1442712"/>
                  <a:chExt cx="2095500" cy="343942"/>
                </a:xfrm>
              </p:grpSpPr>
              <p:cxnSp>
                <p:nvCxnSpPr>
                  <p:cNvPr id="13" name="Line 173">
                    <a:extLst>
                      <a:ext uri="{FF2B5EF4-FFF2-40B4-BE49-F238E27FC236}">
                        <a16:creationId xmlns:a16="http://schemas.microsoft.com/office/drawing/2014/main" id="{D7D2FC13-E275-0DA0-21B4-AA3EB3CEDC99}"/>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Oval 8">
                    <a:extLst>
                      <a:ext uri="{FF2B5EF4-FFF2-40B4-BE49-F238E27FC236}">
                        <a16:creationId xmlns:a16="http://schemas.microsoft.com/office/drawing/2014/main" id="{C7D07313-9D41-7463-94B3-A2494D9367E2}"/>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9" name="Oval 8">
                    <a:extLst>
                      <a:ext uri="{FF2B5EF4-FFF2-40B4-BE49-F238E27FC236}">
                        <a16:creationId xmlns:a16="http://schemas.microsoft.com/office/drawing/2014/main" id="{F7E5C261-4B1B-3819-56E9-B89C3EC24153}"/>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0" name="Arrow: Left 29">
                    <a:extLst>
                      <a:ext uri="{FF2B5EF4-FFF2-40B4-BE49-F238E27FC236}">
                        <a16:creationId xmlns:a16="http://schemas.microsoft.com/office/drawing/2014/main" id="{E02BF278-4D6C-BFFF-0A72-3B3FDA1ABA02}"/>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49" name="Object 48">
                  <a:extLst>
                    <a:ext uri="{FF2B5EF4-FFF2-40B4-BE49-F238E27FC236}">
                      <a16:creationId xmlns:a16="http://schemas.microsoft.com/office/drawing/2014/main" id="{8DCB8FC8-71BE-CF23-5CC9-1EED8D8012AC}"/>
                    </a:ext>
                  </a:extLst>
                </p:cNvPr>
                <p:cNvGraphicFramePr>
                  <a:graphicFrameLocks noChangeAspect="1"/>
                </p:cNvGraphicFramePr>
                <p:nvPr>
                  <p:extLst>
                    <p:ext uri="{D42A27DB-BD31-4B8C-83A1-F6EECF244321}">
                      <p14:modId xmlns:p14="http://schemas.microsoft.com/office/powerpoint/2010/main" val="98316258"/>
                    </p:ext>
                  </p:extLst>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3" imgW="177480" imgH="241200" progId="Equation.DSMT4">
                        <p:embed/>
                      </p:oleObj>
                    </mc:Choice>
                    <mc:Fallback>
                      <p:oleObj name="Equation" r:id="rId3" imgW="177480" imgH="241200" progId="Equation.DSMT4">
                        <p:embed/>
                        <p:pic>
                          <p:nvPicPr>
                            <p:cNvPr id="0" name=""/>
                            <p:cNvPicPr/>
                            <p:nvPr/>
                          </p:nvPicPr>
                          <p:blipFill>
                            <a:blip r:embed="rId4"/>
                            <a:stretch>
                              <a:fillRect/>
                            </a:stretch>
                          </p:blipFill>
                          <p:spPr>
                            <a:xfrm>
                              <a:off x="1677373" y="1198630"/>
                              <a:ext cx="177800" cy="241300"/>
                            </a:xfrm>
                            <a:prstGeom prst="rect">
                              <a:avLst/>
                            </a:prstGeom>
                          </p:spPr>
                        </p:pic>
                      </p:oleObj>
                    </mc:Fallback>
                  </mc:AlternateContent>
                </a:graphicData>
              </a:graphic>
            </p:graphicFrame>
          </p:grpSp>
        </p:grpSp>
        <p:grpSp>
          <p:nvGrpSpPr>
            <p:cNvPr id="52" name="Group 51">
              <a:extLst>
                <a:ext uri="{FF2B5EF4-FFF2-40B4-BE49-F238E27FC236}">
                  <a16:creationId xmlns:a16="http://schemas.microsoft.com/office/drawing/2014/main" id="{EC7262E1-9E79-8BE7-FC6E-A6621245D5C0}"/>
                </a:ext>
              </a:extLst>
            </p:cNvPr>
            <p:cNvGrpSpPr/>
            <p:nvPr/>
          </p:nvGrpSpPr>
          <p:grpSpPr>
            <a:xfrm>
              <a:off x="607433" y="2658996"/>
              <a:ext cx="3434521" cy="845808"/>
              <a:chOff x="607433" y="2658996"/>
              <a:chExt cx="3434521" cy="845808"/>
            </a:xfrm>
          </p:grpSpPr>
          <p:grpSp>
            <p:nvGrpSpPr>
              <p:cNvPr id="36" name="Group 35">
                <a:extLst>
                  <a:ext uri="{FF2B5EF4-FFF2-40B4-BE49-F238E27FC236}">
                    <a16:creationId xmlns:a16="http://schemas.microsoft.com/office/drawing/2014/main" id="{C8C2FB29-AF64-03FC-BC61-452396552242}"/>
                  </a:ext>
                </a:extLst>
              </p:cNvPr>
              <p:cNvGrpSpPr/>
              <p:nvPr/>
            </p:nvGrpSpPr>
            <p:grpSpPr>
              <a:xfrm>
                <a:off x="607433" y="2838617"/>
                <a:ext cx="2095500" cy="530319"/>
                <a:chOff x="601616" y="1255293"/>
                <a:chExt cx="2095500" cy="530319"/>
              </a:xfrm>
            </p:grpSpPr>
            <p:cxnSp>
              <p:nvCxnSpPr>
                <p:cNvPr id="37" name="Line 173">
                  <a:extLst>
                    <a:ext uri="{FF2B5EF4-FFF2-40B4-BE49-F238E27FC236}">
                      <a16:creationId xmlns:a16="http://schemas.microsoft.com/office/drawing/2014/main" id="{4CD9694A-E9E7-93B2-A70F-4E8B9878E42B}"/>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Oval 8">
                  <a:extLst>
                    <a:ext uri="{FF2B5EF4-FFF2-40B4-BE49-F238E27FC236}">
                      <a16:creationId xmlns:a16="http://schemas.microsoft.com/office/drawing/2014/main" id="{5F7D48C9-C1C8-0CD4-9DA8-3FE9B38A8C5A}"/>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9" name="Oval 8">
                  <a:extLst>
                    <a:ext uri="{FF2B5EF4-FFF2-40B4-BE49-F238E27FC236}">
                      <a16:creationId xmlns:a16="http://schemas.microsoft.com/office/drawing/2014/main" id="{3F61EB55-E52B-B5CC-02F3-D282517FE8E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0" name="Arrow: Left 39">
                  <a:extLst>
                    <a:ext uri="{FF2B5EF4-FFF2-40B4-BE49-F238E27FC236}">
                      <a16:creationId xmlns:a16="http://schemas.microsoft.com/office/drawing/2014/main" id="{6A4209E7-37C5-4105-4936-1DCDE8F0A937}"/>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48" name="Text Box 178">
                <a:extLst>
                  <a:ext uri="{FF2B5EF4-FFF2-40B4-BE49-F238E27FC236}">
                    <a16:creationId xmlns:a16="http://schemas.microsoft.com/office/drawing/2014/main" id="{DDB4F905-A2B6-1B2B-1688-43734B34D17E}"/>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50" name="Object 49">
                <a:extLst>
                  <a:ext uri="{FF2B5EF4-FFF2-40B4-BE49-F238E27FC236}">
                    <a16:creationId xmlns:a16="http://schemas.microsoft.com/office/drawing/2014/main" id="{898300DD-9FB7-9694-AC1A-FA50517055C5}"/>
                  </a:ext>
                </a:extLst>
              </p:cNvPr>
              <p:cNvGraphicFramePr>
                <a:graphicFrameLocks noChangeAspect="1"/>
              </p:cNvGraphicFramePr>
              <p:nvPr>
                <p:extLst>
                  <p:ext uri="{D42A27DB-BD31-4B8C-83A1-F6EECF244321}">
                    <p14:modId xmlns:p14="http://schemas.microsoft.com/office/powerpoint/2010/main" val="3640717968"/>
                  </p:ext>
                </p:extLst>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5" imgW="177038" imgH="240825" progId="Equation.DSMT4">
                      <p:embed/>
                    </p:oleObj>
                  </mc:Choice>
                  <mc:Fallback>
                    <p:oleObj name="Equation" r:id="rId5" imgW="177038" imgH="240825" progId="Equation.DSMT4">
                      <p:embed/>
                      <p:pic>
                        <p:nvPicPr>
                          <p:cNvPr id="0" name=""/>
                          <p:cNvPicPr/>
                          <p:nvPr/>
                        </p:nvPicPr>
                        <p:blipFill>
                          <a:blip r:embed="rId6"/>
                          <a:stretch>
                            <a:fillRect/>
                          </a:stretch>
                        </p:blipFill>
                        <p:spPr>
                          <a:xfrm>
                            <a:off x="1720533" y="2658996"/>
                            <a:ext cx="177800" cy="241300"/>
                          </a:xfrm>
                          <a:prstGeom prst="rect">
                            <a:avLst/>
                          </a:prstGeom>
                        </p:spPr>
                      </p:pic>
                    </p:oleObj>
                  </mc:Fallback>
                </mc:AlternateContent>
              </a:graphicData>
            </a:graphic>
          </p:graphicFrame>
        </p:grpSp>
      </p:gr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extLst>
              <p:ext uri="{D42A27DB-BD31-4B8C-83A1-F6EECF244321}">
                <p14:modId xmlns:p14="http://schemas.microsoft.com/office/powerpoint/2010/main" val="1442622511"/>
              </p:ext>
            </p:extLst>
          </p:nvPr>
        </p:nvGraphicFramePr>
        <p:xfrm>
          <a:off x="3991792" y="2193925"/>
          <a:ext cx="4889500" cy="1727200"/>
        </p:xfrm>
        <a:graphic>
          <a:graphicData uri="http://schemas.openxmlformats.org/presentationml/2006/ole">
            <mc:AlternateContent xmlns:mc="http://schemas.openxmlformats.org/markup-compatibility/2006">
              <mc:Choice xmlns:v="urn:schemas-microsoft-com:vml" Requires="v">
                <p:oleObj name="Equation" r:id="rId7" imgW="4889160" imgH="1726920" progId="Equation.DSMT4">
                  <p:embed/>
                </p:oleObj>
              </mc:Choice>
              <mc:Fallback>
                <p:oleObj name="Equation" r:id="rId7" imgW="4889160" imgH="1726920" progId="Equation.DSMT4">
                  <p:embed/>
                  <p:pic>
                    <p:nvPicPr>
                      <p:cNvPr id="0" name=""/>
                      <p:cNvPicPr/>
                      <p:nvPr/>
                    </p:nvPicPr>
                    <p:blipFill>
                      <a:blip r:embed="rId8"/>
                      <a:stretch>
                        <a:fillRect/>
                      </a:stretch>
                    </p:blipFill>
                    <p:spPr>
                      <a:xfrm>
                        <a:off x="3991792" y="2193925"/>
                        <a:ext cx="4889500" cy="1727200"/>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194F5CB6-B7A2-7C9A-8540-879C8FA3F8AA}"/>
              </a:ext>
            </a:extLst>
          </p:cNvPr>
          <p:cNvGraphicFramePr>
            <a:graphicFrameLocks noChangeAspect="1"/>
          </p:cNvGraphicFramePr>
          <p:nvPr>
            <p:extLst>
              <p:ext uri="{D42A27DB-BD31-4B8C-83A1-F6EECF244321}">
                <p14:modId xmlns:p14="http://schemas.microsoft.com/office/powerpoint/2010/main" val="3268265378"/>
              </p:ext>
            </p:extLst>
          </p:nvPr>
        </p:nvGraphicFramePr>
        <p:xfrm>
          <a:off x="3991792" y="4516465"/>
          <a:ext cx="4559300" cy="749300"/>
        </p:xfrm>
        <a:graphic>
          <a:graphicData uri="http://schemas.openxmlformats.org/presentationml/2006/ole">
            <mc:AlternateContent xmlns:mc="http://schemas.openxmlformats.org/markup-compatibility/2006">
              <mc:Choice xmlns:v="urn:schemas-microsoft-com:vml" Requires="v">
                <p:oleObj name="Equation" r:id="rId9" imgW="4559040" imgH="749160" progId="Equation.DSMT4">
                  <p:embed/>
                </p:oleObj>
              </mc:Choice>
              <mc:Fallback>
                <p:oleObj name="Equation" r:id="rId9" imgW="4559040" imgH="749160" progId="Equation.DSMT4">
                  <p:embed/>
                  <p:pic>
                    <p:nvPicPr>
                      <p:cNvPr id="0" name=""/>
                      <p:cNvPicPr/>
                      <p:nvPr/>
                    </p:nvPicPr>
                    <p:blipFill>
                      <a:blip r:embed="rId10"/>
                      <a:stretch>
                        <a:fillRect/>
                      </a:stretch>
                    </p:blipFill>
                    <p:spPr>
                      <a:xfrm>
                        <a:off x="3991792" y="4516465"/>
                        <a:ext cx="4559300" cy="749300"/>
                      </a:xfrm>
                      <a:prstGeom prst="rect">
                        <a:avLst/>
                      </a:prstGeom>
                      <a:ln>
                        <a:solidFill>
                          <a:schemeClr val="tx1"/>
                        </a:solidFill>
                      </a:ln>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extLst>
              <p:ext uri="{D42A27DB-BD31-4B8C-83A1-F6EECF244321}">
                <p14:modId xmlns:p14="http://schemas.microsoft.com/office/powerpoint/2010/main" val="4222216100"/>
              </p:ext>
            </p:extLst>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11" imgW="1333440" imgH="342720" progId="Equation.DSMT4">
                  <p:embed/>
                </p:oleObj>
              </mc:Choice>
              <mc:Fallback>
                <p:oleObj name="Equation" r:id="rId11" imgW="1333440" imgH="342720" progId="Equation.DSMT4">
                  <p:embed/>
                  <p:pic>
                    <p:nvPicPr>
                      <p:cNvPr id="0" name=""/>
                      <p:cNvPicPr/>
                      <p:nvPr/>
                    </p:nvPicPr>
                    <p:blipFill>
                      <a:blip r:embed="rId12"/>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extLst>
              <p:ext uri="{D42A27DB-BD31-4B8C-83A1-F6EECF244321}">
                <p14:modId xmlns:p14="http://schemas.microsoft.com/office/powerpoint/2010/main" val="2178508206"/>
              </p:ext>
            </p:extLst>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13" imgW="914400" imgH="250560" progId="Equation.DSMT4">
                  <p:embed/>
                </p:oleObj>
              </mc:Choice>
              <mc:Fallback>
                <p:oleObj name="Equation" r:id="rId13" imgW="914400" imgH="250560" progId="Equation.DSMT4">
                  <p:embed/>
                  <p:pic>
                    <p:nvPicPr>
                      <p:cNvPr id="0" name=""/>
                      <p:cNvPicPr/>
                      <p:nvPr/>
                    </p:nvPicPr>
                    <p:blipFill>
                      <a:blip r:embed="rId14"/>
                      <a:stretch>
                        <a:fillRect/>
                      </a:stretch>
                    </p:blipFill>
                    <p:spPr>
                      <a:xfrm>
                        <a:off x="3937000" y="2806700"/>
                        <a:ext cx="914400" cy="250825"/>
                      </a:xfrm>
                      <a:prstGeom prst="rect">
                        <a:avLst/>
                      </a:prstGeom>
                    </p:spPr>
                  </p:pic>
                </p:oleObj>
              </mc:Fallback>
            </mc:AlternateContent>
          </a:graphicData>
        </a:graphic>
      </p:graphicFrame>
      <p:sp>
        <p:nvSpPr>
          <p:cNvPr id="69" name="Right Bracket 68">
            <a:extLst>
              <a:ext uri="{FF2B5EF4-FFF2-40B4-BE49-F238E27FC236}">
                <a16:creationId xmlns:a16="http://schemas.microsoft.com/office/drawing/2014/main" id="{070A3F75-8EC6-6D80-F99B-A79838210F41}"/>
              </a:ext>
            </a:extLst>
          </p:cNvPr>
          <p:cNvSpPr/>
          <p:nvPr/>
        </p:nvSpPr>
        <p:spPr bwMode="auto">
          <a:xfrm rot="5400000">
            <a:off x="4524346" y="3565587"/>
            <a:ext cx="250825" cy="754771"/>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70" name="Object 69">
            <a:extLst>
              <a:ext uri="{FF2B5EF4-FFF2-40B4-BE49-F238E27FC236}">
                <a16:creationId xmlns:a16="http://schemas.microsoft.com/office/drawing/2014/main" id="{D407173B-3999-84EA-001E-9B11A133643B}"/>
              </a:ext>
            </a:extLst>
          </p:cNvPr>
          <p:cNvGraphicFramePr>
            <a:graphicFrameLocks noChangeAspect="1"/>
          </p:cNvGraphicFramePr>
          <p:nvPr>
            <p:extLst>
              <p:ext uri="{D42A27DB-BD31-4B8C-83A1-F6EECF244321}">
                <p14:modId xmlns:p14="http://schemas.microsoft.com/office/powerpoint/2010/main" val="1782091339"/>
              </p:ext>
            </p:extLst>
          </p:nvPr>
        </p:nvGraphicFramePr>
        <p:xfrm>
          <a:off x="8140309" y="3215039"/>
          <a:ext cx="345845" cy="234282"/>
        </p:xfrm>
        <a:graphic>
          <a:graphicData uri="http://schemas.openxmlformats.org/presentationml/2006/ole">
            <mc:AlternateContent xmlns:mc="http://schemas.openxmlformats.org/markup-compatibility/2006">
              <mc:Choice xmlns:v="urn:schemas-microsoft-com:vml" Requires="v">
                <p:oleObj name="Equation" r:id="rId15" imgW="393480" imgH="266400" progId="Equation.DSMT4">
                  <p:embed/>
                </p:oleObj>
              </mc:Choice>
              <mc:Fallback>
                <p:oleObj name="Equation" r:id="rId15" imgW="393480" imgH="266400" progId="Equation.DSMT4">
                  <p:embed/>
                  <p:pic>
                    <p:nvPicPr>
                      <p:cNvPr id="0" name=""/>
                      <p:cNvPicPr/>
                      <p:nvPr/>
                    </p:nvPicPr>
                    <p:blipFill>
                      <a:blip r:embed="rId16"/>
                      <a:stretch>
                        <a:fillRect/>
                      </a:stretch>
                    </p:blipFill>
                    <p:spPr>
                      <a:xfrm>
                        <a:off x="8140309" y="3215039"/>
                        <a:ext cx="345845" cy="234282"/>
                      </a:xfrm>
                      <a:prstGeom prst="rect">
                        <a:avLst/>
                      </a:prstGeom>
                    </p:spPr>
                  </p:pic>
                </p:oleObj>
              </mc:Fallback>
            </mc:AlternateContent>
          </a:graphicData>
        </a:graphic>
      </p:graphicFrame>
      <p:sp>
        <p:nvSpPr>
          <p:cNvPr id="71" name="Right Brace 70">
            <a:extLst>
              <a:ext uri="{FF2B5EF4-FFF2-40B4-BE49-F238E27FC236}">
                <a16:creationId xmlns:a16="http://schemas.microsoft.com/office/drawing/2014/main" id="{9F26EE09-BE5D-3C1F-10A0-2E4F95E4EA4F}"/>
              </a:ext>
            </a:extLst>
          </p:cNvPr>
          <p:cNvSpPr/>
          <p:nvPr/>
        </p:nvSpPr>
        <p:spPr bwMode="auto">
          <a:xfrm rot="5400000">
            <a:off x="8019086" y="2491155"/>
            <a:ext cx="211990" cy="138170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41296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392FD17-E77A-64AE-7D3C-A8BF5BA81923}"/>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Random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6</a:t>
            </a:fld>
            <a:endParaRPr lang="en-US">
              <a:solidFill>
                <a:srgbClr val="C0C0C0"/>
              </a:solidFill>
            </a:endParaRPr>
          </a:p>
        </p:txBody>
      </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nvGraphicFramePr>
        <p:xfrm>
          <a:off x="3991792" y="2193925"/>
          <a:ext cx="4889500" cy="1727200"/>
        </p:xfrm>
        <a:graphic>
          <a:graphicData uri="http://schemas.openxmlformats.org/presentationml/2006/ole">
            <mc:AlternateContent xmlns:mc="http://schemas.openxmlformats.org/markup-compatibility/2006">
              <mc:Choice xmlns:v="urn:schemas-microsoft-com:vml" Requires="v">
                <p:oleObj name="Equation" r:id="rId3" imgW="4889160" imgH="1726920" progId="Equation.DSMT4">
                  <p:embed/>
                </p:oleObj>
              </mc:Choice>
              <mc:Fallback>
                <p:oleObj name="Equation" r:id="rId3" imgW="4889160" imgH="172692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4"/>
                      <a:stretch>
                        <a:fillRect/>
                      </a:stretch>
                    </p:blipFill>
                    <p:spPr>
                      <a:xfrm>
                        <a:off x="3991792" y="2193925"/>
                        <a:ext cx="4889500" cy="17272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5" imgW="1333440" imgH="342720" progId="Equation.DSMT4">
                  <p:embed/>
                </p:oleObj>
              </mc:Choice>
              <mc:Fallback>
                <p:oleObj name="Equation" r:id="rId5"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6"/>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7" imgW="914400" imgH="250560" progId="Equation.DSMT4">
                  <p:embed/>
                </p:oleObj>
              </mc:Choice>
              <mc:Fallback>
                <p:oleObj name="Equation" r:id="rId7"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8"/>
                      <a:stretch>
                        <a:fillRect/>
                      </a:stretch>
                    </p:blipFill>
                    <p:spPr>
                      <a:xfrm>
                        <a:off x="3937000" y="2806700"/>
                        <a:ext cx="914400" cy="250825"/>
                      </a:xfrm>
                      <a:prstGeom prst="rect">
                        <a:avLst/>
                      </a:prstGeom>
                    </p:spPr>
                  </p:pic>
                </p:oleObj>
              </mc:Fallback>
            </mc:AlternateContent>
          </a:graphicData>
        </a:graphic>
      </p:graphicFrame>
      <p:sp>
        <p:nvSpPr>
          <p:cNvPr id="69" name="Right Bracket 68">
            <a:extLst>
              <a:ext uri="{FF2B5EF4-FFF2-40B4-BE49-F238E27FC236}">
                <a16:creationId xmlns:a16="http://schemas.microsoft.com/office/drawing/2014/main" id="{070A3F75-8EC6-6D80-F99B-A79838210F41}"/>
              </a:ext>
            </a:extLst>
          </p:cNvPr>
          <p:cNvSpPr/>
          <p:nvPr/>
        </p:nvSpPr>
        <p:spPr bwMode="auto">
          <a:xfrm rot="5400000">
            <a:off x="4524346" y="3565587"/>
            <a:ext cx="250825" cy="754771"/>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70" name="Object 69">
            <a:extLst>
              <a:ext uri="{FF2B5EF4-FFF2-40B4-BE49-F238E27FC236}">
                <a16:creationId xmlns:a16="http://schemas.microsoft.com/office/drawing/2014/main" id="{D407173B-3999-84EA-001E-9B11A133643B}"/>
              </a:ext>
            </a:extLst>
          </p:cNvPr>
          <p:cNvGraphicFramePr>
            <a:graphicFrameLocks noChangeAspect="1"/>
          </p:cNvGraphicFramePr>
          <p:nvPr/>
        </p:nvGraphicFramePr>
        <p:xfrm>
          <a:off x="8140309" y="3215039"/>
          <a:ext cx="345845" cy="234282"/>
        </p:xfrm>
        <a:graphic>
          <a:graphicData uri="http://schemas.openxmlformats.org/presentationml/2006/ole">
            <mc:AlternateContent xmlns:mc="http://schemas.openxmlformats.org/markup-compatibility/2006">
              <mc:Choice xmlns:v="urn:schemas-microsoft-com:vml" Requires="v">
                <p:oleObj name="Equation" r:id="rId9" imgW="393480" imgH="266400" progId="Equation.DSMT4">
                  <p:embed/>
                </p:oleObj>
              </mc:Choice>
              <mc:Fallback>
                <p:oleObj name="Equation" r:id="rId9" imgW="393480" imgH="266400" progId="Equation.DSMT4">
                  <p:embed/>
                  <p:pic>
                    <p:nvPicPr>
                      <p:cNvPr id="70" name="Object 69">
                        <a:extLst>
                          <a:ext uri="{FF2B5EF4-FFF2-40B4-BE49-F238E27FC236}">
                            <a16:creationId xmlns:a16="http://schemas.microsoft.com/office/drawing/2014/main" id="{D407173B-3999-84EA-001E-9B11A133643B}"/>
                          </a:ext>
                        </a:extLst>
                      </p:cNvPr>
                      <p:cNvPicPr/>
                      <p:nvPr/>
                    </p:nvPicPr>
                    <p:blipFill>
                      <a:blip r:embed="rId10"/>
                      <a:stretch>
                        <a:fillRect/>
                      </a:stretch>
                    </p:blipFill>
                    <p:spPr>
                      <a:xfrm>
                        <a:off x="8140309" y="3215039"/>
                        <a:ext cx="345845" cy="234282"/>
                      </a:xfrm>
                      <a:prstGeom prst="rect">
                        <a:avLst/>
                      </a:prstGeom>
                    </p:spPr>
                  </p:pic>
                </p:oleObj>
              </mc:Fallback>
            </mc:AlternateContent>
          </a:graphicData>
        </a:graphic>
      </p:graphicFrame>
      <p:sp>
        <p:nvSpPr>
          <p:cNvPr id="71" name="Right Brace 70">
            <a:extLst>
              <a:ext uri="{FF2B5EF4-FFF2-40B4-BE49-F238E27FC236}">
                <a16:creationId xmlns:a16="http://schemas.microsoft.com/office/drawing/2014/main" id="{9F26EE09-BE5D-3C1F-10A0-2E4F95E4EA4F}"/>
              </a:ext>
            </a:extLst>
          </p:cNvPr>
          <p:cNvSpPr/>
          <p:nvPr/>
        </p:nvSpPr>
        <p:spPr bwMode="auto">
          <a:xfrm rot="5400000">
            <a:off x="8019086" y="2491155"/>
            <a:ext cx="211990" cy="138170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1439A4D0-F60C-9CAA-C1D7-A56D8C24AA91}"/>
              </a:ext>
            </a:extLst>
          </p:cNvPr>
          <p:cNvSpPr/>
          <p:nvPr/>
        </p:nvSpPr>
        <p:spPr bwMode="auto">
          <a:xfrm>
            <a:off x="5610832" y="4669456"/>
            <a:ext cx="1657527" cy="443795"/>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8" name="Object 7">
            <a:extLst>
              <a:ext uri="{FF2B5EF4-FFF2-40B4-BE49-F238E27FC236}">
                <a16:creationId xmlns:a16="http://schemas.microsoft.com/office/drawing/2014/main" id="{4FAAA2E9-9613-59B4-DB00-535278F46301}"/>
              </a:ext>
            </a:extLst>
          </p:cNvPr>
          <p:cNvGraphicFramePr>
            <a:graphicFrameLocks noChangeAspect="1"/>
          </p:cNvGraphicFramePr>
          <p:nvPr>
            <p:extLst>
              <p:ext uri="{D42A27DB-BD31-4B8C-83A1-F6EECF244321}">
                <p14:modId xmlns:p14="http://schemas.microsoft.com/office/powerpoint/2010/main" val="2558496025"/>
              </p:ext>
            </p:extLst>
          </p:nvPr>
        </p:nvGraphicFramePr>
        <p:xfrm>
          <a:off x="828556" y="4723242"/>
          <a:ext cx="4241800" cy="342900"/>
        </p:xfrm>
        <a:graphic>
          <a:graphicData uri="http://schemas.openxmlformats.org/presentationml/2006/ole">
            <mc:AlternateContent xmlns:mc="http://schemas.openxmlformats.org/markup-compatibility/2006">
              <mc:Choice xmlns:v="urn:schemas-microsoft-com:vml" Requires="v">
                <p:oleObj name="Equation" r:id="rId11" imgW="4241520" imgH="342720" progId="Equation.DSMT4">
                  <p:embed/>
                </p:oleObj>
              </mc:Choice>
              <mc:Fallback>
                <p:oleObj name="Equation" r:id="rId11" imgW="4241520" imgH="342720" progId="Equation.DSMT4">
                  <p:embed/>
                  <p:pic>
                    <p:nvPicPr>
                      <p:cNvPr id="58" name="Object 57">
                        <a:extLst>
                          <a:ext uri="{FF2B5EF4-FFF2-40B4-BE49-F238E27FC236}">
                            <a16:creationId xmlns:a16="http://schemas.microsoft.com/office/drawing/2014/main" id="{F7206C85-4D36-A06C-999C-E553E847441E}"/>
                          </a:ext>
                        </a:extLst>
                      </p:cNvPr>
                      <p:cNvPicPr/>
                      <p:nvPr/>
                    </p:nvPicPr>
                    <p:blipFill>
                      <a:blip r:embed="rId12"/>
                      <a:stretch>
                        <a:fillRect/>
                      </a:stretch>
                    </p:blipFill>
                    <p:spPr>
                      <a:xfrm>
                        <a:off x="828556" y="4723242"/>
                        <a:ext cx="4241800" cy="3429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479159D-311A-C627-3955-292A441AB127}"/>
              </a:ext>
            </a:extLst>
          </p:cNvPr>
          <p:cNvGraphicFramePr>
            <a:graphicFrameLocks noChangeAspect="1"/>
          </p:cNvGraphicFramePr>
          <p:nvPr>
            <p:extLst>
              <p:ext uri="{D42A27DB-BD31-4B8C-83A1-F6EECF244321}">
                <p14:modId xmlns:p14="http://schemas.microsoft.com/office/powerpoint/2010/main" val="245207759"/>
              </p:ext>
            </p:extLst>
          </p:nvPr>
        </p:nvGraphicFramePr>
        <p:xfrm>
          <a:off x="5680279" y="4735942"/>
          <a:ext cx="1511300" cy="330200"/>
        </p:xfrm>
        <a:graphic>
          <a:graphicData uri="http://schemas.openxmlformats.org/presentationml/2006/ole">
            <mc:AlternateContent xmlns:mc="http://schemas.openxmlformats.org/markup-compatibility/2006">
              <mc:Choice xmlns:v="urn:schemas-microsoft-com:vml" Requires="v">
                <p:oleObj name="Equation" r:id="rId13" imgW="1511280" imgH="330120" progId="Equation.DSMT4">
                  <p:embed/>
                </p:oleObj>
              </mc:Choice>
              <mc:Fallback>
                <p:oleObj name="Equation" r:id="rId13" imgW="1511280" imgH="330120" progId="Equation.DSMT4">
                  <p:embed/>
                  <p:pic>
                    <p:nvPicPr>
                      <p:cNvPr id="61" name="Object 60">
                        <a:extLst>
                          <a:ext uri="{FF2B5EF4-FFF2-40B4-BE49-F238E27FC236}">
                            <a16:creationId xmlns:a16="http://schemas.microsoft.com/office/drawing/2014/main" id="{0B4C4EBF-3FF5-E8DC-2593-9E95A898DC51}"/>
                          </a:ext>
                        </a:extLst>
                      </p:cNvPr>
                      <p:cNvPicPr/>
                      <p:nvPr/>
                    </p:nvPicPr>
                    <p:blipFill>
                      <a:blip r:embed="rId14"/>
                      <a:stretch>
                        <a:fillRect/>
                      </a:stretch>
                    </p:blipFill>
                    <p:spPr>
                      <a:xfrm>
                        <a:off x="5680279" y="4735942"/>
                        <a:ext cx="1511300" cy="330200"/>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A8B9BE6B-A22A-9792-3C31-B05C9431255B}"/>
              </a:ext>
            </a:extLst>
          </p:cNvPr>
          <p:cNvGrpSpPr/>
          <p:nvPr/>
        </p:nvGrpSpPr>
        <p:grpSpPr>
          <a:xfrm>
            <a:off x="466606" y="854218"/>
            <a:ext cx="3575348" cy="3338100"/>
            <a:chOff x="466606" y="1091542"/>
            <a:chExt cx="3575348" cy="3338100"/>
          </a:xfrm>
        </p:grpSpPr>
        <p:grpSp>
          <p:nvGrpSpPr>
            <p:cNvPr id="12" name="Group 11">
              <a:extLst>
                <a:ext uri="{FF2B5EF4-FFF2-40B4-BE49-F238E27FC236}">
                  <a16:creationId xmlns:a16="http://schemas.microsoft.com/office/drawing/2014/main" id="{FCB8C200-270A-38D5-2016-6A7D5F16DCC9}"/>
                </a:ext>
              </a:extLst>
            </p:cNvPr>
            <p:cNvGrpSpPr/>
            <p:nvPr/>
          </p:nvGrpSpPr>
          <p:grpSpPr>
            <a:xfrm>
              <a:off x="466606" y="2029727"/>
              <a:ext cx="2222368" cy="348039"/>
              <a:chOff x="466606" y="2294967"/>
              <a:chExt cx="2222368" cy="348039"/>
            </a:xfrm>
          </p:grpSpPr>
          <p:cxnSp>
            <p:nvCxnSpPr>
              <p:cNvPr id="73" name="Line 173">
                <a:extLst>
                  <a:ext uri="{FF2B5EF4-FFF2-40B4-BE49-F238E27FC236}">
                    <a16:creationId xmlns:a16="http://schemas.microsoft.com/office/drawing/2014/main" id="{1D28407D-F0BB-009D-2CE6-DD318471747B}"/>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Oval 8">
                <a:extLst>
                  <a:ext uri="{FF2B5EF4-FFF2-40B4-BE49-F238E27FC236}">
                    <a16:creationId xmlns:a16="http://schemas.microsoft.com/office/drawing/2014/main" id="{4945F68D-9A78-14CD-4E5D-C06D959E4144}"/>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5" name="Oval 8">
                <a:extLst>
                  <a:ext uri="{FF2B5EF4-FFF2-40B4-BE49-F238E27FC236}">
                    <a16:creationId xmlns:a16="http://schemas.microsoft.com/office/drawing/2014/main" id="{33D4753B-5037-707B-30A7-5879C0E8FAC8}"/>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6" name="Arrow: Left 75">
                <a:extLst>
                  <a:ext uri="{FF2B5EF4-FFF2-40B4-BE49-F238E27FC236}">
                    <a16:creationId xmlns:a16="http://schemas.microsoft.com/office/drawing/2014/main" id="{B24E08DE-F89C-C606-AC45-55D87B699574}"/>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F091021C-68A3-E05B-7358-21F35339D586}"/>
                </a:ext>
              </a:extLst>
            </p:cNvPr>
            <p:cNvGrpSpPr/>
            <p:nvPr/>
          </p:nvGrpSpPr>
          <p:grpSpPr>
            <a:xfrm>
              <a:off x="488620" y="3554494"/>
              <a:ext cx="2206171" cy="875148"/>
              <a:chOff x="488620" y="3366032"/>
              <a:chExt cx="2206171" cy="875148"/>
            </a:xfrm>
          </p:grpSpPr>
          <p:cxnSp>
            <p:nvCxnSpPr>
              <p:cNvPr id="62" name="Line 173">
                <a:extLst>
                  <a:ext uri="{FF2B5EF4-FFF2-40B4-BE49-F238E27FC236}">
                    <a16:creationId xmlns:a16="http://schemas.microsoft.com/office/drawing/2014/main" id="{29E9ADF9-D57D-8DAD-1386-0C2667E2C42F}"/>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Oval 8">
                <a:extLst>
                  <a:ext uri="{FF2B5EF4-FFF2-40B4-BE49-F238E27FC236}">
                    <a16:creationId xmlns:a16="http://schemas.microsoft.com/office/drawing/2014/main" id="{EEF82257-9939-6B32-5473-CC848588E067}"/>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8">
                <a:extLst>
                  <a:ext uri="{FF2B5EF4-FFF2-40B4-BE49-F238E27FC236}">
                    <a16:creationId xmlns:a16="http://schemas.microsoft.com/office/drawing/2014/main" id="{2C366172-DBA7-9B9C-1896-A53B1D575CD5}"/>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6" name="Arrow: Left 65">
                <a:extLst>
                  <a:ext uri="{FF2B5EF4-FFF2-40B4-BE49-F238E27FC236}">
                    <a16:creationId xmlns:a16="http://schemas.microsoft.com/office/drawing/2014/main" id="{369E3D08-1EE3-C2C6-C473-035E098A3A48}"/>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2" name="Arrow: Left 71">
                <a:extLst>
                  <a:ext uri="{FF2B5EF4-FFF2-40B4-BE49-F238E27FC236}">
                    <a16:creationId xmlns:a16="http://schemas.microsoft.com/office/drawing/2014/main" id="{FCF99BDB-5A55-486C-DFC9-984650324B8F}"/>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EB79CDD2-03D6-E4FE-9C68-3B017D02F8F3}"/>
                </a:ext>
              </a:extLst>
            </p:cNvPr>
            <p:cNvGrpSpPr/>
            <p:nvPr/>
          </p:nvGrpSpPr>
          <p:grpSpPr>
            <a:xfrm>
              <a:off x="601616" y="1091542"/>
              <a:ext cx="3325134" cy="695112"/>
              <a:chOff x="601616" y="1091542"/>
              <a:chExt cx="3325134" cy="695112"/>
            </a:xfrm>
          </p:grpSpPr>
          <p:sp>
            <p:nvSpPr>
              <p:cNvPr id="26" name="Text Box 178">
                <a:extLst>
                  <a:ext uri="{FF2B5EF4-FFF2-40B4-BE49-F238E27FC236}">
                    <a16:creationId xmlns:a16="http://schemas.microsoft.com/office/drawing/2014/main" id="{64DFC1AC-1133-0492-5654-06011180616C}"/>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27" name="Group 26">
                <a:extLst>
                  <a:ext uri="{FF2B5EF4-FFF2-40B4-BE49-F238E27FC236}">
                    <a16:creationId xmlns:a16="http://schemas.microsoft.com/office/drawing/2014/main" id="{291C5872-6C7C-90E0-6819-C69736D1D32C}"/>
                  </a:ext>
                </a:extLst>
              </p:cNvPr>
              <p:cNvGrpSpPr/>
              <p:nvPr/>
            </p:nvGrpSpPr>
            <p:grpSpPr>
              <a:xfrm>
                <a:off x="601616" y="1198630"/>
                <a:ext cx="2095500" cy="588024"/>
                <a:chOff x="601616" y="1198630"/>
                <a:chExt cx="2095500" cy="588024"/>
              </a:xfrm>
            </p:grpSpPr>
            <p:grpSp>
              <p:nvGrpSpPr>
                <p:cNvPr id="28" name="Group 27">
                  <a:extLst>
                    <a:ext uri="{FF2B5EF4-FFF2-40B4-BE49-F238E27FC236}">
                      <a16:creationId xmlns:a16="http://schemas.microsoft.com/office/drawing/2014/main" id="{3B6F1AA8-ED7D-5A94-C3F9-C4F34A68E3DE}"/>
                    </a:ext>
                  </a:extLst>
                </p:cNvPr>
                <p:cNvGrpSpPr/>
                <p:nvPr/>
              </p:nvGrpSpPr>
              <p:grpSpPr>
                <a:xfrm>
                  <a:off x="601616" y="1442712"/>
                  <a:ext cx="2095500" cy="343942"/>
                  <a:chOff x="601616" y="1442712"/>
                  <a:chExt cx="2095500" cy="343942"/>
                </a:xfrm>
              </p:grpSpPr>
              <p:cxnSp>
                <p:nvCxnSpPr>
                  <p:cNvPr id="58" name="Line 173">
                    <a:extLst>
                      <a:ext uri="{FF2B5EF4-FFF2-40B4-BE49-F238E27FC236}">
                        <a16:creationId xmlns:a16="http://schemas.microsoft.com/office/drawing/2014/main" id="{0199391A-1C69-8B81-C3C2-B7270FD6623D}"/>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Oval 8">
                    <a:extLst>
                      <a:ext uri="{FF2B5EF4-FFF2-40B4-BE49-F238E27FC236}">
                        <a16:creationId xmlns:a16="http://schemas.microsoft.com/office/drawing/2014/main" id="{80CE1E03-BEB1-FE8D-F56E-1F691DCA1094}"/>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0" name="Oval 8">
                    <a:extLst>
                      <a:ext uri="{FF2B5EF4-FFF2-40B4-BE49-F238E27FC236}">
                        <a16:creationId xmlns:a16="http://schemas.microsoft.com/office/drawing/2014/main" id="{D834022C-812C-FB1D-5DB1-189F4670B7BD}"/>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1" name="Arrow: Left 60">
                    <a:extLst>
                      <a:ext uri="{FF2B5EF4-FFF2-40B4-BE49-F238E27FC236}">
                        <a16:creationId xmlns:a16="http://schemas.microsoft.com/office/drawing/2014/main" id="{4B284AEA-5C1E-A8FF-F50E-167129767663}"/>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57" name="Object 56">
                  <a:extLst>
                    <a:ext uri="{FF2B5EF4-FFF2-40B4-BE49-F238E27FC236}">
                      <a16:creationId xmlns:a16="http://schemas.microsoft.com/office/drawing/2014/main" id="{D6A7A208-55AC-A4EB-B079-F312F16CFA34}"/>
                    </a:ext>
                  </a:extLst>
                </p:cNvPr>
                <p:cNvGraphicFramePr>
                  <a:graphicFrameLocks noChangeAspect="1"/>
                </p:cNvGraphicFramePr>
                <p:nvPr>
                  <p:extLst>
                    <p:ext uri="{D42A27DB-BD31-4B8C-83A1-F6EECF244321}">
                      <p14:modId xmlns:p14="http://schemas.microsoft.com/office/powerpoint/2010/main" val="1180087072"/>
                    </p:ext>
                  </p:extLst>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15" imgW="177480" imgH="241200" progId="Equation.DSMT4">
                        <p:embed/>
                      </p:oleObj>
                    </mc:Choice>
                    <mc:Fallback>
                      <p:oleObj name="Equation" r:id="rId15" imgW="177480" imgH="241200" progId="Equation.DSMT4">
                        <p:embed/>
                        <p:pic>
                          <p:nvPicPr>
                            <p:cNvPr id="49" name="Object 48">
                              <a:extLst>
                                <a:ext uri="{FF2B5EF4-FFF2-40B4-BE49-F238E27FC236}">
                                  <a16:creationId xmlns:a16="http://schemas.microsoft.com/office/drawing/2014/main" id="{8DCB8FC8-71BE-CF23-5CC9-1EED8D8012AC}"/>
                                </a:ext>
                              </a:extLst>
                            </p:cNvPr>
                            <p:cNvPicPr/>
                            <p:nvPr/>
                          </p:nvPicPr>
                          <p:blipFill>
                            <a:blip r:embed="rId16"/>
                            <a:stretch>
                              <a:fillRect/>
                            </a:stretch>
                          </p:blipFill>
                          <p:spPr>
                            <a:xfrm>
                              <a:off x="1677373" y="1198630"/>
                              <a:ext cx="177800" cy="241300"/>
                            </a:xfrm>
                            <a:prstGeom prst="rect">
                              <a:avLst/>
                            </a:prstGeom>
                          </p:spPr>
                        </p:pic>
                      </p:oleObj>
                    </mc:Fallback>
                  </mc:AlternateContent>
                </a:graphicData>
              </a:graphic>
            </p:graphicFrame>
          </p:grpSp>
        </p:grpSp>
        <p:grpSp>
          <p:nvGrpSpPr>
            <p:cNvPr id="16" name="Group 15">
              <a:extLst>
                <a:ext uri="{FF2B5EF4-FFF2-40B4-BE49-F238E27FC236}">
                  <a16:creationId xmlns:a16="http://schemas.microsoft.com/office/drawing/2014/main" id="{74B87DBC-BB61-E617-DB27-D49B8FE12D3F}"/>
                </a:ext>
              </a:extLst>
            </p:cNvPr>
            <p:cNvGrpSpPr/>
            <p:nvPr/>
          </p:nvGrpSpPr>
          <p:grpSpPr>
            <a:xfrm>
              <a:off x="607433" y="2658996"/>
              <a:ext cx="3434521" cy="845808"/>
              <a:chOff x="607433" y="2658996"/>
              <a:chExt cx="3434521" cy="845808"/>
            </a:xfrm>
          </p:grpSpPr>
          <p:grpSp>
            <p:nvGrpSpPr>
              <p:cNvPr id="17" name="Group 16">
                <a:extLst>
                  <a:ext uri="{FF2B5EF4-FFF2-40B4-BE49-F238E27FC236}">
                    <a16:creationId xmlns:a16="http://schemas.microsoft.com/office/drawing/2014/main" id="{188BB5CE-C83D-F2D8-2DC6-FE318150657F}"/>
                  </a:ext>
                </a:extLst>
              </p:cNvPr>
              <p:cNvGrpSpPr/>
              <p:nvPr/>
            </p:nvGrpSpPr>
            <p:grpSpPr>
              <a:xfrm>
                <a:off x="607433" y="2838617"/>
                <a:ext cx="2095500" cy="530319"/>
                <a:chOff x="601616" y="1255293"/>
                <a:chExt cx="2095500" cy="530319"/>
              </a:xfrm>
            </p:grpSpPr>
            <p:cxnSp>
              <p:nvCxnSpPr>
                <p:cNvPr id="21" name="Line 173">
                  <a:extLst>
                    <a:ext uri="{FF2B5EF4-FFF2-40B4-BE49-F238E27FC236}">
                      <a16:creationId xmlns:a16="http://schemas.microsoft.com/office/drawing/2014/main" id="{F54861A2-B1E8-E9D1-7DF0-1F8146B4EB47}"/>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Oval 8">
                  <a:extLst>
                    <a:ext uri="{FF2B5EF4-FFF2-40B4-BE49-F238E27FC236}">
                      <a16:creationId xmlns:a16="http://schemas.microsoft.com/office/drawing/2014/main" id="{281AD162-CF28-9DF9-9FFA-F161DC48A214}"/>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Oval 8">
                  <a:extLst>
                    <a:ext uri="{FF2B5EF4-FFF2-40B4-BE49-F238E27FC236}">
                      <a16:creationId xmlns:a16="http://schemas.microsoft.com/office/drawing/2014/main" id="{C4631E42-B996-FA2D-BA8A-230D25EAA308}"/>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4" name="Arrow: Left 23">
                  <a:extLst>
                    <a:ext uri="{FF2B5EF4-FFF2-40B4-BE49-F238E27FC236}">
                      <a16:creationId xmlns:a16="http://schemas.microsoft.com/office/drawing/2014/main" id="{237F1C98-B8FE-028D-A323-95336B8DE646}"/>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9" name="Text Box 178">
                <a:extLst>
                  <a:ext uri="{FF2B5EF4-FFF2-40B4-BE49-F238E27FC236}">
                    <a16:creationId xmlns:a16="http://schemas.microsoft.com/office/drawing/2014/main" id="{5D427F96-F38B-045A-C3AF-ADA713C36258}"/>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20" name="Object 19">
                <a:extLst>
                  <a:ext uri="{FF2B5EF4-FFF2-40B4-BE49-F238E27FC236}">
                    <a16:creationId xmlns:a16="http://schemas.microsoft.com/office/drawing/2014/main" id="{7F36D515-EFF8-2FCE-1418-F3FC8E9CA504}"/>
                  </a:ext>
                </a:extLst>
              </p:cNvPr>
              <p:cNvGraphicFramePr>
                <a:graphicFrameLocks noChangeAspect="1"/>
              </p:cNvGraphicFramePr>
              <p:nvPr>
                <p:extLst>
                  <p:ext uri="{D42A27DB-BD31-4B8C-83A1-F6EECF244321}">
                    <p14:modId xmlns:p14="http://schemas.microsoft.com/office/powerpoint/2010/main" val="375422157"/>
                  </p:ext>
                </p:extLst>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17" imgW="177038" imgH="240825" progId="Equation.DSMT4">
                      <p:embed/>
                    </p:oleObj>
                  </mc:Choice>
                  <mc:Fallback>
                    <p:oleObj name="Equation" r:id="rId17" imgW="177038" imgH="240825" progId="Equation.DSMT4">
                      <p:embed/>
                      <p:pic>
                        <p:nvPicPr>
                          <p:cNvPr id="50" name="Object 49">
                            <a:extLst>
                              <a:ext uri="{FF2B5EF4-FFF2-40B4-BE49-F238E27FC236}">
                                <a16:creationId xmlns:a16="http://schemas.microsoft.com/office/drawing/2014/main" id="{898300DD-9FB7-9694-AC1A-FA50517055C5}"/>
                              </a:ext>
                            </a:extLst>
                          </p:cNvPr>
                          <p:cNvPicPr/>
                          <p:nvPr/>
                        </p:nvPicPr>
                        <p:blipFill>
                          <a:blip r:embed="rId18"/>
                          <a:stretch>
                            <a:fillRect/>
                          </a:stretch>
                        </p:blipFill>
                        <p:spPr>
                          <a:xfrm>
                            <a:off x="1720533" y="2658996"/>
                            <a:ext cx="177800" cy="241300"/>
                          </a:xfrm>
                          <a:prstGeom prst="rect">
                            <a:avLst/>
                          </a:prstGeom>
                        </p:spPr>
                      </p:pic>
                    </p:oleObj>
                  </mc:Fallback>
                </mc:AlternateContent>
              </a:graphicData>
            </a:graphic>
          </p:graphicFrame>
        </p:grpSp>
      </p:grpSp>
    </p:spTree>
    <p:extLst>
      <p:ext uri="{BB962C8B-B14F-4D97-AF65-F5344CB8AC3E}">
        <p14:creationId xmlns:p14="http://schemas.microsoft.com/office/powerpoint/2010/main" val="39432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122DD09-4616-5F60-C35A-4195BEF9035E}"/>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8" name="Object 7">
            <a:extLst>
              <a:ext uri="{FF2B5EF4-FFF2-40B4-BE49-F238E27FC236}">
                <a16:creationId xmlns:a16="http://schemas.microsoft.com/office/drawing/2014/main" id="{3D89B500-C795-D9EC-AD75-70A7DA31C295}"/>
              </a:ext>
            </a:extLst>
          </p:cNvPr>
          <p:cNvGraphicFramePr>
            <a:graphicFrameLocks noChangeAspect="1"/>
          </p:cNvGraphicFramePr>
          <p:nvPr>
            <p:extLst>
              <p:ext uri="{D42A27DB-BD31-4B8C-83A1-F6EECF244321}">
                <p14:modId xmlns:p14="http://schemas.microsoft.com/office/powerpoint/2010/main" val="1395447369"/>
              </p:ext>
            </p:extLst>
          </p:nvPr>
        </p:nvGraphicFramePr>
        <p:xfrm>
          <a:off x="481013" y="5070475"/>
          <a:ext cx="4130675" cy="898525"/>
        </p:xfrm>
        <a:graphic>
          <a:graphicData uri="http://schemas.openxmlformats.org/presentationml/2006/ole">
            <mc:AlternateContent xmlns:mc="http://schemas.openxmlformats.org/markup-compatibility/2006">
              <mc:Choice xmlns:v="urn:schemas-microsoft-com:vml" Requires="v">
                <p:oleObj name="Equation" r:id="rId3" imgW="4660560" imgH="1015920" progId="Equation.DSMT4">
                  <p:embed/>
                </p:oleObj>
              </mc:Choice>
              <mc:Fallback>
                <p:oleObj name="Equation" r:id="rId3" imgW="4660560" imgH="1015920" progId="Equation.DSMT4">
                  <p:embed/>
                  <p:pic>
                    <p:nvPicPr>
                      <p:cNvPr id="8" name="Object 7">
                        <a:extLst>
                          <a:ext uri="{FF2B5EF4-FFF2-40B4-BE49-F238E27FC236}">
                            <a16:creationId xmlns:a16="http://schemas.microsoft.com/office/drawing/2014/main" id="{3D89B500-C795-D9EC-AD75-70A7DA31C295}"/>
                          </a:ext>
                        </a:extLst>
                      </p:cNvPr>
                      <p:cNvPicPr/>
                      <p:nvPr/>
                    </p:nvPicPr>
                    <p:blipFill>
                      <a:blip r:embed="rId4"/>
                      <a:stretch>
                        <a:fillRect/>
                      </a:stretch>
                    </p:blipFill>
                    <p:spPr>
                      <a:xfrm>
                        <a:off x="481013" y="5070475"/>
                        <a:ext cx="4130675" cy="8985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Maxwell-Boltzmann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7</a:t>
            </a:fld>
            <a:endParaRPr lang="en-US">
              <a:solidFill>
                <a:srgbClr val="C0C0C0"/>
              </a:solidFill>
            </a:endParaRPr>
          </a:p>
        </p:txBody>
      </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extLst>
              <p:ext uri="{D42A27DB-BD31-4B8C-83A1-F6EECF244321}">
                <p14:modId xmlns:p14="http://schemas.microsoft.com/office/powerpoint/2010/main" val="195396605"/>
              </p:ext>
            </p:extLst>
          </p:nvPr>
        </p:nvGraphicFramePr>
        <p:xfrm>
          <a:off x="4514850" y="2209800"/>
          <a:ext cx="3835400" cy="1028700"/>
        </p:xfrm>
        <a:graphic>
          <a:graphicData uri="http://schemas.openxmlformats.org/presentationml/2006/ole">
            <mc:AlternateContent xmlns:mc="http://schemas.openxmlformats.org/markup-compatibility/2006">
              <mc:Choice xmlns:v="urn:schemas-microsoft-com:vml" Requires="v">
                <p:oleObj name="Equation" r:id="rId5" imgW="3835080" imgH="1028520" progId="Equation.DSMT4">
                  <p:embed/>
                </p:oleObj>
              </mc:Choice>
              <mc:Fallback>
                <p:oleObj name="Equation" r:id="rId5" imgW="3835080" imgH="102852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6"/>
                      <a:stretch>
                        <a:fillRect/>
                      </a:stretch>
                    </p:blipFill>
                    <p:spPr>
                      <a:xfrm>
                        <a:off x="4514850" y="2209800"/>
                        <a:ext cx="3835400" cy="10287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7" imgW="1333440" imgH="342720" progId="Equation.DSMT4">
                  <p:embed/>
                </p:oleObj>
              </mc:Choice>
              <mc:Fallback>
                <p:oleObj name="Equation" r:id="rId7"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8"/>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9" imgW="914400" imgH="250560" progId="Equation.DSMT4">
                  <p:embed/>
                </p:oleObj>
              </mc:Choice>
              <mc:Fallback>
                <p:oleObj name="Equation" r:id="rId9"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10"/>
                      <a:stretch>
                        <a:fillRect/>
                      </a:stretch>
                    </p:blipFill>
                    <p:spPr>
                      <a:xfrm>
                        <a:off x="3937000" y="2806700"/>
                        <a:ext cx="914400" cy="250825"/>
                      </a:xfrm>
                      <a:prstGeom prst="rect">
                        <a:avLst/>
                      </a:prstGeom>
                    </p:spPr>
                  </p:pic>
                </p:oleObj>
              </mc:Fallback>
            </mc:AlternateContent>
          </a:graphicData>
        </a:graphic>
      </p:graphicFrame>
      <p:sp>
        <p:nvSpPr>
          <p:cNvPr id="7" name="Arrow: Right 6">
            <a:extLst>
              <a:ext uri="{FF2B5EF4-FFF2-40B4-BE49-F238E27FC236}">
                <a16:creationId xmlns:a16="http://schemas.microsoft.com/office/drawing/2014/main" id="{64916381-A3FA-430D-ADA2-94A45DA469E4}"/>
              </a:ext>
            </a:extLst>
          </p:cNvPr>
          <p:cNvSpPr/>
          <p:nvPr/>
        </p:nvSpPr>
        <p:spPr bwMode="auto">
          <a:xfrm>
            <a:off x="511638" y="4554776"/>
            <a:ext cx="315913" cy="562005"/>
          </a:xfrm>
          <a:prstGeom prst="rightArrow">
            <a:avLst/>
          </a:prstGeom>
          <a:solidFill>
            <a:srgbClr val="FDFFE5"/>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9" name="Object 8">
            <a:extLst>
              <a:ext uri="{FF2B5EF4-FFF2-40B4-BE49-F238E27FC236}">
                <a16:creationId xmlns:a16="http://schemas.microsoft.com/office/drawing/2014/main" id="{A1879809-F64D-AD8F-B81D-5B351180D7E1}"/>
              </a:ext>
            </a:extLst>
          </p:cNvPr>
          <p:cNvGraphicFramePr>
            <a:graphicFrameLocks noChangeAspect="1"/>
          </p:cNvGraphicFramePr>
          <p:nvPr>
            <p:extLst>
              <p:ext uri="{D42A27DB-BD31-4B8C-83A1-F6EECF244321}">
                <p14:modId xmlns:p14="http://schemas.microsoft.com/office/powerpoint/2010/main" val="4104205681"/>
              </p:ext>
            </p:extLst>
          </p:nvPr>
        </p:nvGraphicFramePr>
        <p:xfrm>
          <a:off x="4857635" y="5182735"/>
          <a:ext cx="2689225" cy="692150"/>
        </p:xfrm>
        <a:graphic>
          <a:graphicData uri="http://schemas.openxmlformats.org/presentationml/2006/ole">
            <mc:AlternateContent xmlns:mc="http://schemas.openxmlformats.org/markup-compatibility/2006">
              <mc:Choice xmlns:v="urn:schemas-microsoft-com:vml" Requires="v">
                <p:oleObj name="Equation" r:id="rId11" imgW="2120760" imgH="545760" progId="Equation.DSMT4">
                  <p:embed/>
                </p:oleObj>
              </mc:Choice>
              <mc:Fallback>
                <p:oleObj name="Equation" r:id="rId11" imgW="2120760" imgH="545760" progId="Equation.DSMT4">
                  <p:embed/>
                  <p:pic>
                    <p:nvPicPr>
                      <p:cNvPr id="9" name="Object 8">
                        <a:extLst>
                          <a:ext uri="{FF2B5EF4-FFF2-40B4-BE49-F238E27FC236}">
                            <a16:creationId xmlns:a16="http://schemas.microsoft.com/office/drawing/2014/main" id="{A1879809-F64D-AD8F-B81D-5B351180D7E1}"/>
                          </a:ext>
                        </a:extLst>
                      </p:cNvPr>
                      <p:cNvPicPr/>
                      <p:nvPr/>
                    </p:nvPicPr>
                    <p:blipFill>
                      <a:blip r:embed="rId12"/>
                      <a:stretch>
                        <a:fillRect/>
                      </a:stretch>
                    </p:blipFill>
                    <p:spPr>
                      <a:xfrm>
                        <a:off x="4857635" y="5182735"/>
                        <a:ext cx="2689225" cy="692150"/>
                      </a:xfrm>
                      <a:prstGeom prst="rect">
                        <a:avLst/>
                      </a:prstGeom>
                      <a:solidFill>
                        <a:srgbClr val="FDFFE5"/>
                      </a:solidFill>
                      <a:ln>
                        <a:solidFill>
                          <a:schemeClr val="tx1"/>
                        </a:solidFill>
                      </a:ln>
                    </p:spPr>
                  </p:pic>
                </p:oleObj>
              </mc:Fallback>
            </mc:AlternateContent>
          </a:graphicData>
        </a:graphic>
      </p:graphicFrame>
      <p:sp>
        <p:nvSpPr>
          <p:cNvPr id="10" name="TextBox 9">
            <a:extLst>
              <a:ext uri="{FF2B5EF4-FFF2-40B4-BE49-F238E27FC236}">
                <a16:creationId xmlns:a16="http://schemas.microsoft.com/office/drawing/2014/main" id="{965ECDF1-4361-015B-F97C-CC2AD5825137}"/>
              </a:ext>
            </a:extLst>
          </p:cNvPr>
          <p:cNvSpPr txBox="1"/>
          <p:nvPr/>
        </p:nvSpPr>
        <p:spPr>
          <a:xfrm>
            <a:off x="7475747" y="5116781"/>
            <a:ext cx="1291328" cy="584775"/>
          </a:xfrm>
          <a:prstGeom prst="rect">
            <a:avLst/>
          </a:prstGeom>
          <a:noFill/>
        </p:spPr>
        <p:txBody>
          <a:bodyPr wrap="square" rtlCol="0">
            <a:spAutoFit/>
          </a:bodyPr>
          <a:lstStyle/>
          <a:p>
            <a:r>
              <a:rPr lang="en-US" sz="1600" dirty="0">
                <a:solidFill>
                  <a:srgbClr val="FF3333"/>
                </a:solidFill>
                <a:effectLst>
                  <a:outerShdw blurRad="38100" dist="38100" dir="2700000" algn="tl">
                    <a:srgbClr val="000000">
                      <a:alpha val="43137"/>
                    </a:srgbClr>
                  </a:outerShdw>
                </a:effectLst>
              </a:rPr>
              <a:t>Boltzmann Factor</a:t>
            </a:r>
          </a:p>
        </p:txBody>
      </p:sp>
      <p:grpSp>
        <p:nvGrpSpPr>
          <p:cNvPr id="11" name="Group 10">
            <a:extLst>
              <a:ext uri="{FF2B5EF4-FFF2-40B4-BE49-F238E27FC236}">
                <a16:creationId xmlns:a16="http://schemas.microsoft.com/office/drawing/2014/main" id="{D3219748-E814-98C4-2263-2A70AD723146}"/>
              </a:ext>
            </a:extLst>
          </p:cNvPr>
          <p:cNvGrpSpPr/>
          <p:nvPr/>
        </p:nvGrpSpPr>
        <p:grpSpPr>
          <a:xfrm>
            <a:off x="466606" y="854218"/>
            <a:ext cx="3575348" cy="3338100"/>
            <a:chOff x="466606" y="1091542"/>
            <a:chExt cx="3575348" cy="3338100"/>
          </a:xfrm>
        </p:grpSpPr>
        <p:grpSp>
          <p:nvGrpSpPr>
            <p:cNvPr id="12" name="Group 11">
              <a:extLst>
                <a:ext uri="{FF2B5EF4-FFF2-40B4-BE49-F238E27FC236}">
                  <a16:creationId xmlns:a16="http://schemas.microsoft.com/office/drawing/2014/main" id="{577E95C3-002F-0953-D273-B6C3EDBB3432}"/>
                </a:ext>
              </a:extLst>
            </p:cNvPr>
            <p:cNvGrpSpPr/>
            <p:nvPr/>
          </p:nvGrpSpPr>
          <p:grpSpPr>
            <a:xfrm>
              <a:off x="466606" y="2029727"/>
              <a:ext cx="2222368" cy="348039"/>
              <a:chOff x="466606" y="2294967"/>
              <a:chExt cx="2222368" cy="348039"/>
            </a:xfrm>
          </p:grpSpPr>
          <p:cxnSp>
            <p:nvCxnSpPr>
              <p:cNvPr id="73" name="Line 173">
                <a:extLst>
                  <a:ext uri="{FF2B5EF4-FFF2-40B4-BE49-F238E27FC236}">
                    <a16:creationId xmlns:a16="http://schemas.microsoft.com/office/drawing/2014/main" id="{AA5629FB-260E-7504-B7A6-625743EB84A3}"/>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Oval 8">
                <a:extLst>
                  <a:ext uri="{FF2B5EF4-FFF2-40B4-BE49-F238E27FC236}">
                    <a16:creationId xmlns:a16="http://schemas.microsoft.com/office/drawing/2014/main" id="{CEDEC70E-AAE8-9FE7-9E7B-EBB1C204582C}"/>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5" name="Oval 8">
                <a:extLst>
                  <a:ext uri="{FF2B5EF4-FFF2-40B4-BE49-F238E27FC236}">
                    <a16:creationId xmlns:a16="http://schemas.microsoft.com/office/drawing/2014/main" id="{3CFAA9A1-C4CE-8CAB-F2C2-4BC8D94AEB1E}"/>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6" name="Arrow: Left 75">
                <a:extLst>
                  <a:ext uri="{FF2B5EF4-FFF2-40B4-BE49-F238E27FC236}">
                    <a16:creationId xmlns:a16="http://schemas.microsoft.com/office/drawing/2014/main" id="{8E582E3E-9BC6-717C-86EE-4880244B339F}"/>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F47B966F-6C82-A680-4526-4A23DB44CA06}"/>
                </a:ext>
              </a:extLst>
            </p:cNvPr>
            <p:cNvGrpSpPr/>
            <p:nvPr/>
          </p:nvGrpSpPr>
          <p:grpSpPr>
            <a:xfrm>
              <a:off x="488620" y="3554494"/>
              <a:ext cx="2206171" cy="875148"/>
              <a:chOff x="488620" y="3366032"/>
              <a:chExt cx="2206171" cy="875148"/>
            </a:xfrm>
          </p:grpSpPr>
          <p:cxnSp>
            <p:nvCxnSpPr>
              <p:cNvPr id="62" name="Line 173">
                <a:extLst>
                  <a:ext uri="{FF2B5EF4-FFF2-40B4-BE49-F238E27FC236}">
                    <a16:creationId xmlns:a16="http://schemas.microsoft.com/office/drawing/2014/main" id="{4373A29B-512B-F43A-335B-2812913EEF58}"/>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Oval 8">
                <a:extLst>
                  <a:ext uri="{FF2B5EF4-FFF2-40B4-BE49-F238E27FC236}">
                    <a16:creationId xmlns:a16="http://schemas.microsoft.com/office/drawing/2014/main" id="{14836E1C-C4A8-0490-F9DA-4905FD6666B5}"/>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8">
                <a:extLst>
                  <a:ext uri="{FF2B5EF4-FFF2-40B4-BE49-F238E27FC236}">
                    <a16:creationId xmlns:a16="http://schemas.microsoft.com/office/drawing/2014/main" id="{D5A1A60B-891C-DBAD-6CE3-1BDE4DDBE01B}"/>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6" name="Arrow: Left 65">
                <a:extLst>
                  <a:ext uri="{FF2B5EF4-FFF2-40B4-BE49-F238E27FC236}">
                    <a16:creationId xmlns:a16="http://schemas.microsoft.com/office/drawing/2014/main" id="{E9941813-8B5F-8CED-63C4-517B0EE4E69D}"/>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2" name="Arrow: Left 71">
                <a:extLst>
                  <a:ext uri="{FF2B5EF4-FFF2-40B4-BE49-F238E27FC236}">
                    <a16:creationId xmlns:a16="http://schemas.microsoft.com/office/drawing/2014/main" id="{9D229B43-C971-E913-EFDF-4F7F638E23E0}"/>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B88F6B8F-F569-91C3-B634-FA60B11921B8}"/>
                </a:ext>
              </a:extLst>
            </p:cNvPr>
            <p:cNvGrpSpPr/>
            <p:nvPr/>
          </p:nvGrpSpPr>
          <p:grpSpPr>
            <a:xfrm>
              <a:off x="601616" y="1091542"/>
              <a:ext cx="3325134" cy="695112"/>
              <a:chOff x="601616" y="1091542"/>
              <a:chExt cx="3325134" cy="695112"/>
            </a:xfrm>
          </p:grpSpPr>
          <p:sp>
            <p:nvSpPr>
              <p:cNvPr id="26" name="Text Box 178">
                <a:extLst>
                  <a:ext uri="{FF2B5EF4-FFF2-40B4-BE49-F238E27FC236}">
                    <a16:creationId xmlns:a16="http://schemas.microsoft.com/office/drawing/2014/main" id="{D2C79E98-BE00-6839-34C2-B06C0BC262FA}"/>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27" name="Group 26">
                <a:extLst>
                  <a:ext uri="{FF2B5EF4-FFF2-40B4-BE49-F238E27FC236}">
                    <a16:creationId xmlns:a16="http://schemas.microsoft.com/office/drawing/2014/main" id="{73576A12-1A6D-C4E9-ABD6-B53E2CBD7738}"/>
                  </a:ext>
                </a:extLst>
              </p:cNvPr>
              <p:cNvGrpSpPr/>
              <p:nvPr/>
            </p:nvGrpSpPr>
            <p:grpSpPr>
              <a:xfrm>
                <a:off x="601616" y="1198630"/>
                <a:ext cx="2095500" cy="588024"/>
                <a:chOff x="601616" y="1198630"/>
                <a:chExt cx="2095500" cy="588024"/>
              </a:xfrm>
            </p:grpSpPr>
            <p:grpSp>
              <p:nvGrpSpPr>
                <p:cNvPr id="28" name="Group 27">
                  <a:extLst>
                    <a:ext uri="{FF2B5EF4-FFF2-40B4-BE49-F238E27FC236}">
                      <a16:creationId xmlns:a16="http://schemas.microsoft.com/office/drawing/2014/main" id="{4D0A337A-79FF-C9F2-6928-D9D778667729}"/>
                    </a:ext>
                  </a:extLst>
                </p:cNvPr>
                <p:cNvGrpSpPr/>
                <p:nvPr/>
              </p:nvGrpSpPr>
              <p:grpSpPr>
                <a:xfrm>
                  <a:off x="601616" y="1442712"/>
                  <a:ext cx="2095500" cy="343942"/>
                  <a:chOff x="601616" y="1442712"/>
                  <a:chExt cx="2095500" cy="343942"/>
                </a:xfrm>
              </p:grpSpPr>
              <p:cxnSp>
                <p:nvCxnSpPr>
                  <p:cNvPr id="58" name="Line 173">
                    <a:extLst>
                      <a:ext uri="{FF2B5EF4-FFF2-40B4-BE49-F238E27FC236}">
                        <a16:creationId xmlns:a16="http://schemas.microsoft.com/office/drawing/2014/main" id="{F9B821BA-C1BC-8E93-856B-68F815F2F065}"/>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Oval 8">
                    <a:extLst>
                      <a:ext uri="{FF2B5EF4-FFF2-40B4-BE49-F238E27FC236}">
                        <a16:creationId xmlns:a16="http://schemas.microsoft.com/office/drawing/2014/main" id="{C2FFF45A-6FCD-49EB-D3EE-99D463B5DEE0}"/>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0" name="Oval 8">
                    <a:extLst>
                      <a:ext uri="{FF2B5EF4-FFF2-40B4-BE49-F238E27FC236}">
                        <a16:creationId xmlns:a16="http://schemas.microsoft.com/office/drawing/2014/main" id="{6B88CC40-AD92-774A-AD7D-C909A7E500E0}"/>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1" name="Arrow: Left 60">
                    <a:extLst>
                      <a:ext uri="{FF2B5EF4-FFF2-40B4-BE49-F238E27FC236}">
                        <a16:creationId xmlns:a16="http://schemas.microsoft.com/office/drawing/2014/main" id="{F99C9529-8AE0-AE75-145C-1F74B2005BE8}"/>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57" name="Object 56">
                  <a:extLst>
                    <a:ext uri="{FF2B5EF4-FFF2-40B4-BE49-F238E27FC236}">
                      <a16:creationId xmlns:a16="http://schemas.microsoft.com/office/drawing/2014/main" id="{F3E28F59-1BCB-15AF-7FF3-DA8BE481ECE4}"/>
                    </a:ext>
                  </a:extLst>
                </p:cNvPr>
                <p:cNvGraphicFramePr>
                  <a:graphicFrameLocks noChangeAspect="1"/>
                </p:cNvGraphicFramePr>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13" imgW="177480" imgH="241200" progId="Equation.DSMT4">
                        <p:embed/>
                      </p:oleObj>
                    </mc:Choice>
                    <mc:Fallback>
                      <p:oleObj name="Equation" r:id="rId13" imgW="177480" imgH="241200" progId="Equation.DSMT4">
                        <p:embed/>
                        <p:pic>
                          <p:nvPicPr>
                            <p:cNvPr id="57" name="Object 56">
                              <a:extLst>
                                <a:ext uri="{FF2B5EF4-FFF2-40B4-BE49-F238E27FC236}">
                                  <a16:creationId xmlns:a16="http://schemas.microsoft.com/office/drawing/2014/main" id="{F3E28F59-1BCB-15AF-7FF3-DA8BE481ECE4}"/>
                                </a:ext>
                              </a:extLst>
                            </p:cNvPr>
                            <p:cNvPicPr/>
                            <p:nvPr/>
                          </p:nvPicPr>
                          <p:blipFill>
                            <a:blip r:embed="rId14"/>
                            <a:stretch>
                              <a:fillRect/>
                            </a:stretch>
                          </p:blipFill>
                          <p:spPr>
                            <a:xfrm>
                              <a:off x="1677373" y="1198630"/>
                              <a:ext cx="177800" cy="241300"/>
                            </a:xfrm>
                            <a:prstGeom prst="rect">
                              <a:avLst/>
                            </a:prstGeom>
                          </p:spPr>
                        </p:pic>
                      </p:oleObj>
                    </mc:Fallback>
                  </mc:AlternateContent>
                </a:graphicData>
              </a:graphic>
            </p:graphicFrame>
          </p:grpSp>
        </p:grpSp>
        <p:grpSp>
          <p:nvGrpSpPr>
            <p:cNvPr id="16" name="Group 15">
              <a:extLst>
                <a:ext uri="{FF2B5EF4-FFF2-40B4-BE49-F238E27FC236}">
                  <a16:creationId xmlns:a16="http://schemas.microsoft.com/office/drawing/2014/main" id="{A0A30742-88D6-0832-8D1C-820A1A811632}"/>
                </a:ext>
              </a:extLst>
            </p:cNvPr>
            <p:cNvGrpSpPr/>
            <p:nvPr/>
          </p:nvGrpSpPr>
          <p:grpSpPr>
            <a:xfrm>
              <a:off x="607433" y="2658996"/>
              <a:ext cx="3434521" cy="845808"/>
              <a:chOff x="607433" y="2658996"/>
              <a:chExt cx="3434521" cy="845808"/>
            </a:xfrm>
          </p:grpSpPr>
          <p:grpSp>
            <p:nvGrpSpPr>
              <p:cNvPr id="17" name="Group 16">
                <a:extLst>
                  <a:ext uri="{FF2B5EF4-FFF2-40B4-BE49-F238E27FC236}">
                    <a16:creationId xmlns:a16="http://schemas.microsoft.com/office/drawing/2014/main" id="{6AC65A49-4C7D-7107-301B-2E7D751E7130}"/>
                  </a:ext>
                </a:extLst>
              </p:cNvPr>
              <p:cNvGrpSpPr/>
              <p:nvPr/>
            </p:nvGrpSpPr>
            <p:grpSpPr>
              <a:xfrm>
                <a:off x="607433" y="2838617"/>
                <a:ext cx="2095500" cy="530319"/>
                <a:chOff x="601616" y="1255293"/>
                <a:chExt cx="2095500" cy="530319"/>
              </a:xfrm>
            </p:grpSpPr>
            <p:cxnSp>
              <p:nvCxnSpPr>
                <p:cNvPr id="21" name="Line 173">
                  <a:extLst>
                    <a:ext uri="{FF2B5EF4-FFF2-40B4-BE49-F238E27FC236}">
                      <a16:creationId xmlns:a16="http://schemas.microsoft.com/office/drawing/2014/main" id="{C0EDC682-5499-3944-EFFC-7C428F301D5C}"/>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Oval 8">
                  <a:extLst>
                    <a:ext uri="{FF2B5EF4-FFF2-40B4-BE49-F238E27FC236}">
                      <a16:creationId xmlns:a16="http://schemas.microsoft.com/office/drawing/2014/main" id="{69CF5359-96F2-39B0-A9DB-8129EF8981C6}"/>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Oval 8">
                  <a:extLst>
                    <a:ext uri="{FF2B5EF4-FFF2-40B4-BE49-F238E27FC236}">
                      <a16:creationId xmlns:a16="http://schemas.microsoft.com/office/drawing/2014/main" id="{0E412B87-A8F5-FDCF-C8D9-B26BF978071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4" name="Arrow: Left 23">
                  <a:extLst>
                    <a:ext uri="{FF2B5EF4-FFF2-40B4-BE49-F238E27FC236}">
                      <a16:creationId xmlns:a16="http://schemas.microsoft.com/office/drawing/2014/main" id="{D6FC7B03-88C6-3ABC-6E4F-B58272F7CCF8}"/>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9" name="Text Box 178">
                <a:extLst>
                  <a:ext uri="{FF2B5EF4-FFF2-40B4-BE49-F238E27FC236}">
                    <a16:creationId xmlns:a16="http://schemas.microsoft.com/office/drawing/2014/main" id="{3D7A5448-3584-8487-0A78-0994776397EB}"/>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20" name="Object 19">
                <a:extLst>
                  <a:ext uri="{FF2B5EF4-FFF2-40B4-BE49-F238E27FC236}">
                    <a16:creationId xmlns:a16="http://schemas.microsoft.com/office/drawing/2014/main" id="{28218BBE-99FB-59D5-AEF9-E3385EBC18B8}"/>
                  </a:ext>
                </a:extLst>
              </p:cNvPr>
              <p:cNvGraphicFramePr>
                <a:graphicFrameLocks noChangeAspect="1"/>
              </p:cNvGraphicFramePr>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15" imgW="177038" imgH="240825" progId="Equation.DSMT4">
                      <p:embed/>
                    </p:oleObj>
                  </mc:Choice>
                  <mc:Fallback>
                    <p:oleObj name="Equation" r:id="rId15" imgW="177038" imgH="240825" progId="Equation.DSMT4">
                      <p:embed/>
                      <p:pic>
                        <p:nvPicPr>
                          <p:cNvPr id="20" name="Object 19">
                            <a:extLst>
                              <a:ext uri="{FF2B5EF4-FFF2-40B4-BE49-F238E27FC236}">
                                <a16:creationId xmlns:a16="http://schemas.microsoft.com/office/drawing/2014/main" id="{28218BBE-99FB-59D5-AEF9-E3385EBC18B8}"/>
                              </a:ext>
                            </a:extLst>
                          </p:cNvPr>
                          <p:cNvPicPr/>
                          <p:nvPr/>
                        </p:nvPicPr>
                        <p:blipFill>
                          <a:blip r:embed="rId16"/>
                          <a:stretch>
                            <a:fillRect/>
                          </a:stretch>
                        </p:blipFill>
                        <p:spPr>
                          <a:xfrm>
                            <a:off x="1720533" y="2658996"/>
                            <a:ext cx="177800" cy="241300"/>
                          </a:xfrm>
                          <a:prstGeom prst="rect">
                            <a:avLst/>
                          </a:prstGeom>
                        </p:spPr>
                      </p:pic>
                    </p:oleObj>
                  </mc:Fallback>
                </mc:AlternateContent>
              </a:graphicData>
            </a:graphic>
          </p:graphicFrame>
        </p:grpSp>
      </p:grpSp>
      <p:sp>
        <p:nvSpPr>
          <p:cNvPr id="78" name="TextBox 77">
            <a:extLst>
              <a:ext uri="{FF2B5EF4-FFF2-40B4-BE49-F238E27FC236}">
                <a16:creationId xmlns:a16="http://schemas.microsoft.com/office/drawing/2014/main" id="{09D61069-58B8-C7A1-74C5-26588CB3AB32}"/>
              </a:ext>
            </a:extLst>
          </p:cNvPr>
          <p:cNvSpPr txBox="1"/>
          <p:nvPr/>
        </p:nvSpPr>
        <p:spPr>
          <a:xfrm>
            <a:off x="746585" y="4651112"/>
            <a:ext cx="1108588" cy="369332"/>
          </a:xfrm>
          <a:prstGeom prst="rect">
            <a:avLst/>
          </a:prstGeom>
          <a:noFill/>
        </p:spPr>
        <p:txBody>
          <a:bodyPr wrap="square" rtlCol="0">
            <a:spAutoFit/>
          </a:bodyPr>
          <a:lstStyle/>
          <a:p>
            <a:r>
              <a:rPr lang="en-US" sz="1800" dirty="0">
                <a:solidFill>
                  <a:srgbClr val="0000FF"/>
                </a:solidFill>
              </a:rPr>
              <a:t>We call</a:t>
            </a:r>
          </a:p>
        </p:txBody>
      </p:sp>
      <p:graphicFrame>
        <p:nvGraphicFramePr>
          <p:cNvPr id="13" name="Object 12">
            <a:extLst>
              <a:ext uri="{FF2B5EF4-FFF2-40B4-BE49-F238E27FC236}">
                <a16:creationId xmlns:a16="http://schemas.microsoft.com/office/drawing/2014/main" id="{D8CD04ED-5238-DE8A-1318-CF1895775F91}"/>
              </a:ext>
            </a:extLst>
          </p:cNvPr>
          <p:cNvGraphicFramePr>
            <a:graphicFrameLocks noChangeAspect="1"/>
          </p:cNvGraphicFramePr>
          <p:nvPr>
            <p:extLst>
              <p:ext uri="{D42A27DB-BD31-4B8C-83A1-F6EECF244321}">
                <p14:modId xmlns:p14="http://schemas.microsoft.com/office/powerpoint/2010/main" val="725409787"/>
              </p:ext>
            </p:extLst>
          </p:nvPr>
        </p:nvGraphicFramePr>
        <p:xfrm>
          <a:off x="4101596" y="3429000"/>
          <a:ext cx="4508424" cy="1231683"/>
        </p:xfrm>
        <a:graphic>
          <a:graphicData uri="http://schemas.openxmlformats.org/presentationml/2006/ole">
            <mc:AlternateContent xmlns:mc="http://schemas.openxmlformats.org/markup-compatibility/2006">
              <mc:Choice xmlns:v="urn:schemas-microsoft-com:vml" Requires="v">
                <p:oleObj name="Equation" r:id="rId17" imgW="4927320" imgH="1346040" progId="Equation.DSMT4">
                  <p:embed/>
                </p:oleObj>
              </mc:Choice>
              <mc:Fallback>
                <p:oleObj name="Equation" r:id="rId17" imgW="4927320" imgH="1346040" progId="Equation.DSMT4">
                  <p:embed/>
                  <p:pic>
                    <p:nvPicPr>
                      <p:cNvPr id="0" name=""/>
                      <p:cNvPicPr/>
                      <p:nvPr/>
                    </p:nvPicPr>
                    <p:blipFill>
                      <a:blip r:embed="rId18"/>
                      <a:stretch>
                        <a:fillRect/>
                      </a:stretch>
                    </p:blipFill>
                    <p:spPr>
                      <a:xfrm>
                        <a:off x="4101596" y="3429000"/>
                        <a:ext cx="4508424" cy="123168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37379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990600" y="228600"/>
            <a:ext cx="7772400" cy="457200"/>
          </a:xfrm>
        </p:spPr>
        <p:txBody>
          <a:bodyPr anchor="ctr"/>
          <a:lstStyle/>
          <a:p>
            <a:r>
              <a:rPr lang="en-US" dirty="0">
                <a:effectLst>
                  <a:outerShdw blurRad="38100" dist="38100" dir="2700000" algn="tl">
                    <a:srgbClr val="C0C0C0"/>
                  </a:outerShdw>
                </a:effectLst>
              </a:rPr>
              <a:t>The Final State: Randomized Thermal Energy</a:t>
            </a:r>
          </a:p>
        </p:txBody>
      </p:sp>
      <p:sp>
        <p:nvSpPr>
          <p:cNvPr id="17412" name="Rectangle 4"/>
          <p:cNvSpPr>
            <a:spLocks noGrp="1" noChangeArrowheads="1"/>
          </p:cNvSpPr>
          <p:nvPr>
            <p:ph type="subTitle" idx="1"/>
          </p:nvPr>
        </p:nvSpPr>
        <p:spPr>
          <a:xfrm>
            <a:off x="451695" y="4896106"/>
            <a:ext cx="8136492" cy="1609654"/>
          </a:xfrm>
        </p:spPr>
        <p:txBody>
          <a:bodyPr/>
          <a:lstStyle/>
          <a:p>
            <a:pPr algn="just"/>
            <a:r>
              <a:rPr lang="en-US" sz="1600" dirty="0">
                <a:solidFill>
                  <a:srgbClr val="0C38F4"/>
                </a:solidFill>
                <a:latin typeface="+mj-lt"/>
              </a:rPr>
              <a:t>P</a:t>
            </a:r>
            <a:r>
              <a:rPr lang="en-US" sz="1600" dirty="0">
                <a:solidFill>
                  <a:srgbClr val="0C38F4"/>
                </a:solidFill>
                <a:latin typeface="Arial" panose="020B0604020202020204" pitchFamily="34" charset="0"/>
                <a:cs typeface="Arial" panose="020B0604020202020204" pitchFamily="34" charset="0"/>
              </a:rPr>
              <a:t>articles in gas volume collide continuously. Transfer of momentum and energy occur  depending centrality of collisions (head on,……., grazing)  like </a:t>
            </a:r>
            <a:r>
              <a:rPr lang="en-US" sz="1600" b="1" dirty="0">
                <a:solidFill>
                  <a:srgbClr val="FF3333"/>
                </a:solidFill>
                <a:effectLst>
                  <a:outerShdw blurRad="38100" dist="38100" dir="2700000" algn="tl">
                    <a:srgbClr val="000000">
                      <a:alpha val="43137"/>
                    </a:srgbClr>
                  </a:outerShdw>
                </a:effectLst>
                <a:latin typeface="Mathcad UniMath Prime" panose="02000503020000020003" pitchFamily="50" charset="0"/>
                <a:cs typeface="Arial" panose="020B0604020202020204" pitchFamily="34" charset="0"/>
              </a:rPr>
              <a:t>≙ hard spheres</a:t>
            </a:r>
            <a:r>
              <a:rPr lang="en-US" sz="1600" dirty="0">
                <a:solidFill>
                  <a:srgbClr val="0C38F4"/>
                </a:solidFill>
                <a:latin typeface="Arial" panose="020B0604020202020204" pitchFamily="34" charset="0"/>
                <a:cs typeface="Arial" panose="020B0604020202020204" pitchFamily="34" charset="0"/>
              </a:rPr>
              <a:t>. </a:t>
            </a:r>
          </a:p>
          <a:p>
            <a:pPr algn="just"/>
            <a:r>
              <a:rPr lang="en-US" sz="1600" dirty="0">
                <a:solidFill>
                  <a:srgbClr val="0C38F4"/>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rgbClr val="0C38F4"/>
                </a:solidFill>
                <a:latin typeface="Arial" panose="020B0604020202020204" pitchFamily="34" charset="0"/>
                <a:cs typeface="Arial" panose="020B0604020202020204" pitchFamily="34" charset="0"/>
              </a:rPr>
              <a:t> randomly fluctuating (“thermal”) “</a:t>
            </a:r>
            <a:r>
              <a:rPr lang="en-US" sz="1600" dirty="0">
                <a:solidFill>
                  <a:srgbClr val="0C38F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Maxwell-Boltzmann</a:t>
            </a:r>
            <a:r>
              <a:rPr lang="en-US" sz="1600" dirty="0">
                <a:solidFill>
                  <a:srgbClr val="0C38F4"/>
                </a:solidFill>
                <a:latin typeface="Arial" panose="020B0604020202020204" pitchFamily="34" charset="0"/>
                <a:cs typeface="Arial" panose="020B0604020202020204" pitchFamily="34" charset="0"/>
              </a:rPr>
              <a:t>” kinetic-energy spectrum.</a:t>
            </a:r>
          </a:p>
          <a:p>
            <a:pPr algn="just"/>
            <a:endParaRPr lang="en-US" sz="1600" dirty="0">
              <a:solidFill>
                <a:srgbClr val="00B050"/>
              </a:solidFill>
              <a:latin typeface="Arial" panose="020B0604020202020204" pitchFamily="34" charset="0"/>
              <a:cs typeface="Arial" panose="020B0604020202020204" pitchFamily="34" charset="0"/>
            </a:endParaRPr>
          </a:p>
          <a:p>
            <a:pPr algn="just"/>
            <a:r>
              <a:rPr lang="en-US" sz="1600" dirty="0">
                <a:solidFill>
                  <a:srgbClr val="00B050"/>
                </a:solidFill>
                <a:latin typeface="Arial" panose="020B0604020202020204" pitchFamily="34" charset="0"/>
                <a:cs typeface="Arial" panose="020B0604020202020204" pitchFamily="34" charset="0"/>
              </a:rPr>
              <a:t>   (</a:t>
            </a:r>
            <a:r>
              <a:rPr lang="en-US" sz="1800" dirty="0">
                <a:solidFill>
                  <a:srgbClr val="FF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Ideal gas</a:t>
            </a:r>
            <a:r>
              <a:rPr lang="en-US" sz="1600" dirty="0">
                <a:solidFill>
                  <a:srgbClr val="FF3333"/>
                </a:solidFill>
                <a:latin typeface="Arial" panose="020B0604020202020204" pitchFamily="34" charset="0"/>
                <a:cs typeface="Arial" panose="020B0604020202020204" pitchFamily="34" charset="0"/>
              </a:rPr>
              <a:t>: internal U= </a:t>
            </a:r>
            <a:r>
              <a:rPr lang="en-US" sz="1600" dirty="0">
                <a:solidFill>
                  <a:srgbClr val="FF3333"/>
                </a:solidFill>
                <a:latin typeface="Symbol" panose="05050102010706020507" pitchFamily="18" charset="2"/>
                <a:cs typeface="Arial" panose="020B0604020202020204" pitchFamily="34" charset="0"/>
              </a:rPr>
              <a:t>e</a:t>
            </a:r>
            <a:r>
              <a:rPr lang="en-US" sz="1600" dirty="0">
                <a:solidFill>
                  <a:srgbClr val="FF3333"/>
                </a:solidFill>
                <a:latin typeface="Arial" panose="020B0604020202020204" pitchFamily="34" charset="0"/>
                <a:cs typeface="Arial" panose="020B0604020202020204" pitchFamily="34" charset="0"/>
              </a:rPr>
              <a:t> (kinetic energy), no potential energy </a:t>
            </a:r>
            <a:r>
              <a:rPr lang="en-US" sz="1600" b="1" dirty="0">
                <a:solidFill>
                  <a:srgbClr val="FF3333"/>
                </a:solidFill>
                <a:effectLst>
                  <a:outerShdw blurRad="38100" dist="38100" dir="2700000" algn="tl">
                    <a:srgbClr val="000000">
                      <a:alpha val="43137"/>
                    </a:srgbClr>
                  </a:outerShdw>
                </a:effectLst>
                <a:latin typeface="Mathcad UniMath Prime" panose="02000503020000020003" pitchFamily="50" charset="0"/>
                <a:cs typeface="Arial" panose="020B0604020202020204" pitchFamily="34" charset="0"/>
              </a:rPr>
              <a:t>≙</a:t>
            </a:r>
            <a:r>
              <a:rPr lang="en-US" sz="1600" dirty="0">
                <a:solidFill>
                  <a:srgbClr val="FF3333"/>
                </a:solidFill>
                <a:latin typeface="Mathcad UniMath Prime" panose="02000503020000020003" pitchFamily="50" charset="0"/>
                <a:cs typeface="Arial" panose="020B0604020202020204" pitchFamily="34" charset="0"/>
              </a:rPr>
              <a:t> </a:t>
            </a:r>
            <a:r>
              <a:rPr lang="en-US" sz="1600" dirty="0">
                <a:solidFill>
                  <a:srgbClr val="FF3333"/>
                </a:solidFill>
                <a:latin typeface="Arial" panose="020B0604020202020204" pitchFamily="34" charset="0"/>
                <a:cs typeface="Arial" panose="020B0604020202020204" pitchFamily="34" charset="0"/>
              </a:rPr>
              <a:t>no interactions</a:t>
            </a:r>
            <a:r>
              <a:rPr lang="en-US" sz="1600" dirty="0">
                <a:solidFill>
                  <a:srgbClr val="00B050"/>
                </a:solidFill>
                <a:latin typeface="Arial" panose="020B0604020202020204" pitchFamily="34" charset="0"/>
                <a:cs typeface="Arial" panose="020B0604020202020204" pitchFamily="34" charset="0"/>
              </a:rPr>
              <a:t>)</a:t>
            </a:r>
          </a:p>
        </p:txBody>
      </p:sp>
      <p:pic>
        <p:nvPicPr>
          <p:cNvPr id="17413" name="Rnd_Energie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1695" y="1076113"/>
            <a:ext cx="4416140" cy="31610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hlinkClick r:id="rId6" action="ppaction://hlinkfile"/>
          </p:cNvPr>
          <p:cNvGraphicFramePr>
            <a:graphicFrameLocks noChangeAspect="1"/>
          </p:cNvGraphicFramePr>
          <p:nvPr>
            <p:extLst>
              <p:ext uri="{D42A27DB-BD31-4B8C-83A1-F6EECF244321}">
                <p14:modId xmlns:p14="http://schemas.microsoft.com/office/powerpoint/2010/main" val="3103600418"/>
              </p:ext>
            </p:extLst>
          </p:nvPr>
        </p:nvGraphicFramePr>
        <p:xfrm>
          <a:off x="1401954" y="1426764"/>
          <a:ext cx="1409700" cy="685800"/>
        </p:xfrm>
        <a:graphic>
          <a:graphicData uri="http://schemas.openxmlformats.org/presentationml/2006/ole">
            <mc:AlternateContent xmlns:mc="http://schemas.openxmlformats.org/markup-compatibility/2006">
              <mc:Choice xmlns:v="urn:schemas-microsoft-com:vml" Requires="v">
                <p:oleObj name="Packager Shell Object" showAsIcon="1" r:id="rId7" imgW="1409040" imgH="685440" progId="Package">
                  <p:embed/>
                </p:oleObj>
              </mc:Choice>
              <mc:Fallback>
                <p:oleObj name="Packager Shell Object" showAsIcon="1" r:id="rId7" imgW="1409040" imgH="685440" progId="Package">
                  <p:embed/>
                  <p:pic>
                    <p:nvPicPr>
                      <p:cNvPr id="5" name="Object 4">
                        <a:hlinkClick r:id="rId6" action="ppaction://hlinkfile"/>
                      </p:cNvPr>
                      <p:cNvPicPr/>
                      <p:nvPr/>
                    </p:nvPicPr>
                    <p:blipFill>
                      <a:blip r:embed="rId8"/>
                      <a:stretch>
                        <a:fillRect/>
                      </a:stretch>
                    </p:blipFill>
                    <p:spPr>
                      <a:xfrm>
                        <a:off x="1401954" y="1426764"/>
                        <a:ext cx="1409700" cy="685800"/>
                      </a:xfrm>
                      <a:prstGeom prst="rect">
                        <a:avLst/>
                      </a:prstGeom>
                    </p:spPr>
                  </p:pic>
                </p:oleObj>
              </mc:Fallback>
            </mc:AlternateContent>
          </a:graphicData>
        </a:graphic>
      </p:graphicFrame>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3220"/>
          <a:stretch/>
        </p:blipFill>
        <p:spPr>
          <a:xfrm>
            <a:off x="4874278" y="1426764"/>
            <a:ext cx="3772177" cy="2728378"/>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7" name="Object 6"/>
          <p:cNvGraphicFramePr>
            <a:graphicFrameLocks noChangeAspect="1"/>
          </p:cNvGraphicFramePr>
          <p:nvPr>
            <p:extLst>
              <p:ext uri="{D42A27DB-BD31-4B8C-83A1-F6EECF244321}">
                <p14:modId xmlns:p14="http://schemas.microsoft.com/office/powerpoint/2010/main" val="1030635277"/>
              </p:ext>
            </p:extLst>
          </p:nvPr>
        </p:nvGraphicFramePr>
        <p:xfrm>
          <a:off x="5426866" y="4248406"/>
          <a:ext cx="2667000" cy="647700"/>
        </p:xfrm>
        <a:graphic>
          <a:graphicData uri="http://schemas.openxmlformats.org/presentationml/2006/ole">
            <mc:AlternateContent xmlns:mc="http://schemas.openxmlformats.org/markup-compatibility/2006">
              <mc:Choice xmlns:v="urn:schemas-microsoft-com:vml" Requires="v">
                <p:oleObj name="Equation" r:id="rId10" imgW="2666880" imgH="647640" progId="Equation.DSMT4">
                  <p:embed/>
                </p:oleObj>
              </mc:Choice>
              <mc:Fallback>
                <p:oleObj name="Equation" r:id="rId10" imgW="2666880" imgH="647640" progId="Equation.DSMT4">
                  <p:embed/>
                  <p:pic>
                    <p:nvPicPr>
                      <p:cNvPr id="7" name="Object 6"/>
                      <p:cNvPicPr/>
                      <p:nvPr/>
                    </p:nvPicPr>
                    <p:blipFill>
                      <a:blip r:embed="rId11"/>
                      <a:stretch>
                        <a:fillRect/>
                      </a:stretch>
                    </p:blipFill>
                    <p:spPr>
                      <a:xfrm>
                        <a:off x="5426866" y="4248406"/>
                        <a:ext cx="2667000" cy="64770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37DDFAF3-E18D-54E1-9BB4-BE28CBBC61EB}"/>
              </a:ext>
            </a:extLst>
          </p:cNvPr>
          <p:cNvGraphicFramePr>
            <a:graphicFrameLocks noChangeAspect="1"/>
          </p:cNvGraphicFramePr>
          <p:nvPr>
            <p:extLst>
              <p:ext uri="{D42A27DB-BD31-4B8C-83A1-F6EECF244321}">
                <p14:modId xmlns:p14="http://schemas.microsoft.com/office/powerpoint/2010/main" val="1817690252"/>
              </p:ext>
            </p:extLst>
          </p:nvPr>
        </p:nvGraphicFramePr>
        <p:xfrm>
          <a:off x="1236176" y="5781887"/>
          <a:ext cx="6273801" cy="342900"/>
        </p:xfrm>
        <a:graphic>
          <a:graphicData uri="http://schemas.openxmlformats.org/presentationml/2006/ole">
            <mc:AlternateContent xmlns:mc="http://schemas.openxmlformats.org/markup-compatibility/2006">
              <mc:Choice xmlns:v="urn:schemas-microsoft-com:vml" Requires="v">
                <p:oleObj name="Equation" r:id="rId12" imgW="6273720" imgH="342720" progId="Equation.DSMT4">
                  <p:embed/>
                </p:oleObj>
              </mc:Choice>
              <mc:Fallback>
                <p:oleObj name="Equation" r:id="rId12" imgW="6273720" imgH="342720" progId="Equation.DSMT4">
                  <p:embed/>
                  <p:pic>
                    <p:nvPicPr>
                      <p:cNvPr id="0" name=""/>
                      <p:cNvPicPr/>
                      <p:nvPr/>
                    </p:nvPicPr>
                    <p:blipFill>
                      <a:blip r:embed="rId13"/>
                      <a:stretch>
                        <a:fillRect/>
                      </a:stretch>
                    </p:blipFill>
                    <p:spPr>
                      <a:xfrm>
                        <a:off x="1236176" y="5781887"/>
                        <a:ext cx="6273801" cy="342900"/>
                      </a:xfrm>
                      <a:prstGeom prst="rect">
                        <a:avLst/>
                      </a:prstGeom>
                    </p:spPr>
                  </p:pic>
                </p:oleObj>
              </mc:Fallback>
            </mc:AlternateContent>
          </a:graphicData>
        </a:graphic>
      </p:graphicFrame>
      <p:sp>
        <p:nvSpPr>
          <p:cNvPr id="3" name="Arrow: Right 2">
            <a:extLst>
              <a:ext uri="{FF2B5EF4-FFF2-40B4-BE49-F238E27FC236}">
                <a16:creationId xmlns:a16="http://schemas.microsoft.com/office/drawing/2014/main" id="{3A0E791B-64D6-99A0-11EF-BA951DB582CE}"/>
              </a:ext>
            </a:extLst>
          </p:cNvPr>
          <p:cNvSpPr/>
          <p:nvPr/>
        </p:nvSpPr>
        <p:spPr bwMode="auto">
          <a:xfrm>
            <a:off x="307355" y="5900433"/>
            <a:ext cx="362968" cy="57727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179019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0" fill="hold"/>
                                        <p:tgtEl>
                                          <p:spTgt spid="174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413"/>
                </p:tgtEl>
              </p:cMediaNode>
            </p:video>
            <p:seq concurrent="1" nextAc="seek">
              <p:cTn id="8" restart="whenNotActive" fill="hold" evtFilter="cancelBubble" nodeType="interactiveSeq">
                <p:stCondLst>
                  <p:cond evt="onClick" delay="0">
                    <p:tgtEl>
                      <p:spTgt spid="174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3"/>
                                        </p:tgtEl>
                                      </p:cBhvr>
                                    </p:cmd>
                                  </p:childTnLst>
                                </p:cTn>
                              </p:par>
                            </p:childTnLst>
                          </p:cTn>
                        </p:par>
                      </p:childTnLst>
                    </p:cTn>
                  </p:par>
                </p:childTnLst>
              </p:cTn>
              <p:nextCondLst>
                <p:cond evt="onClick" delay="0">
                  <p:tgtEl>
                    <p:spTgt spid="174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762000" y="228600"/>
            <a:ext cx="7772400" cy="533400"/>
          </a:xfrm>
        </p:spPr>
        <p:txBody>
          <a:bodyPr anchor="ctr"/>
          <a:lstStyle/>
          <a:p>
            <a:r>
              <a:rPr lang="en-US" dirty="0">
                <a:effectLst>
                  <a:outerShdw blurRad="38100" dist="38100" dir="2700000" algn="tl">
                    <a:srgbClr val="C0C0C0"/>
                  </a:outerShdw>
                </a:effectLst>
              </a:rPr>
              <a:t>Random (Thermal) Motion in Space</a:t>
            </a:r>
          </a:p>
        </p:txBody>
      </p:sp>
      <p:sp>
        <p:nvSpPr>
          <p:cNvPr id="16388" name="Rectangle 4"/>
          <p:cNvSpPr>
            <a:spLocks noGrp="1" noChangeArrowheads="1"/>
          </p:cNvSpPr>
          <p:nvPr>
            <p:ph type="subTitle" idx="1"/>
          </p:nvPr>
        </p:nvSpPr>
        <p:spPr>
          <a:xfrm>
            <a:off x="533400" y="4728881"/>
            <a:ext cx="8153400" cy="1788459"/>
          </a:xfrm>
        </p:spPr>
        <p:txBody>
          <a:bodyPr/>
          <a:lstStyle/>
          <a:p>
            <a:pPr algn="just"/>
            <a:r>
              <a:rPr lang="en-US" sz="1600" dirty="0">
                <a:solidFill>
                  <a:srgbClr val="0C38F4"/>
                </a:solidFill>
                <a:latin typeface="+mj-lt"/>
              </a:rPr>
              <a:t>Particles in a gas move in different directions and at different speeds, colliding with one another often. Eventually, their positions at any given time are random. </a:t>
            </a:r>
          </a:p>
          <a:p>
            <a:pPr marL="285750" indent="-285750" algn="just">
              <a:buFont typeface="Wingdings" panose="05000000000000000000" pitchFamily="2" charset="2"/>
              <a:buChar char="à"/>
            </a:pPr>
            <a:r>
              <a:rPr lang="en-US" sz="1600" dirty="0">
                <a:solidFill>
                  <a:srgbClr val="0C38F4"/>
                </a:solidFill>
                <a:latin typeface="+mj-lt"/>
                <a:sym typeface="Wingdings" panose="05000000000000000000" pitchFamily="2" charset="2"/>
              </a:rPr>
              <a:t>All available (accessible) space is visited by all particles (in due time). </a:t>
            </a:r>
          </a:p>
          <a:p>
            <a:pPr marL="285750" indent="-285750" algn="just">
              <a:buFont typeface="Wingdings" panose="05000000000000000000" pitchFamily="2" charset="2"/>
              <a:buChar char="à"/>
            </a:pPr>
            <a:r>
              <a:rPr lang="en-US" sz="1600" dirty="0">
                <a:solidFill>
                  <a:srgbClr val="0C38F4"/>
                </a:solidFill>
                <a:latin typeface="+mj-lt"/>
                <a:sym typeface="Wingdings" panose="05000000000000000000" pitchFamily="2" charset="2"/>
              </a:rPr>
              <a:t>                                     </a:t>
            </a:r>
            <a:r>
              <a:rPr lang="en-US" sz="1800" dirty="0" err="1">
                <a:solidFill>
                  <a:srgbClr val="FF0000"/>
                </a:solidFill>
                <a:effectLst>
                  <a:outerShdw blurRad="38100" dist="38100" dir="2700000" algn="tl">
                    <a:srgbClr val="000000">
                      <a:alpha val="43137"/>
                    </a:srgbClr>
                  </a:outerShdw>
                </a:effectLst>
                <a:latin typeface="+mj-lt"/>
                <a:sym typeface="Wingdings" panose="05000000000000000000" pitchFamily="2" charset="2"/>
              </a:rPr>
              <a:t>Ergodic</a:t>
            </a:r>
            <a:r>
              <a:rPr lang="en-US" sz="1800" dirty="0">
                <a:solidFill>
                  <a:srgbClr val="FF0000"/>
                </a:solidFill>
                <a:effectLst>
                  <a:outerShdw blurRad="38100" dist="38100" dir="2700000" algn="tl">
                    <a:srgbClr val="000000">
                      <a:alpha val="43137"/>
                    </a:srgbClr>
                  </a:outerShdw>
                </a:effectLst>
                <a:latin typeface="+mj-lt"/>
                <a:sym typeface="Wingdings" panose="05000000000000000000" pitchFamily="2" charset="2"/>
              </a:rPr>
              <a:t> Theorem</a:t>
            </a:r>
            <a:endParaRPr lang="en-US" sz="1800" dirty="0">
              <a:solidFill>
                <a:srgbClr val="FF0000"/>
              </a:solidFill>
              <a:effectLst>
                <a:outerShdw blurRad="38100" dist="38100" dir="2700000" algn="tl">
                  <a:srgbClr val="000000">
                    <a:alpha val="43137"/>
                  </a:srgbClr>
                </a:outerShdw>
              </a:effectLst>
              <a:latin typeface="+mj-lt"/>
            </a:endParaRPr>
          </a:p>
        </p:txBody>
      </p:sp>
      <p:pic>
        <p:nvPicPr>
          <p:cNvPr id="16389" name="Rnd_Position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19636" y="1027579"/>
            <a:ext cx="4610100" cy="3543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hlinkClick r:id="rId6" action="ppaction://hlinkfile"/>
          </p:cNvPr>
          <p:cNvGraphicFramePr>
            <a:graphicFrameLocks noChangeAspect="1"/>
          </p:cNvGraphicFramePr>
          <p:nvPr>
            <p:extLst>
              <p:ext uri="{D42A27DB-BD31-4B8C-83A1-F6EECF244321}">
                <p14:modId xmlns:p14="http://schemas.microsoft.com/office/powerpoint/2010/main" val="2411152293"/>
              </p:ext>
            </p:extLst>
          </p:nvPr>
        </p:nvGraphicFramePr>
        <p:xfrm>
          <a:off x="3391738" y="4118671"/>
          <a:ext cx="1471613" cy="685800"/>
        </p:xfrm>
        <a:graphic>
          <a:graphicData uri="http://schemas.openxmlformats.org/presentationml/2006/ole">
            <mc:AlternateContent xmlns:mc="http://schemas.openxmlformats.org/markup-compatibility/2006">
              <mc:Choice xmlns:v="urn:schemas-microsoft-com:vml" Requires="v">
                <p:oleObj name="Packager Shell Object" showAsIcon="1" r:id="rId7" imgW="1472400" imgH="685440" progId="Package">
                  <p:embed/>
                </p:oleObj>
              </mc:Choice>
              <mc:Fallback>
                <p:oleObj name="Packager Shell Object" showAsIcon="1" r:id="rId7" imgW="1472400" imgH="685440" progId="Package">
                  <p:embed/>
                  <p:pic>
                    <p:nvPicPr>
                      <p:cNvPr id="2" name="Object 1">
                        <a:hlinkClick r:id="rId6" action="ppaction://hlinkfile"/>
                      </p:cNvPr>
                      <p:cNvPicPr/>
                      <p:nvPr/>
                    </p:nvPicPr>
                    <p:blipFill>
                      <a:blip r:embed="rId8"/>
                      <a:stretch>
                        <a:fillRect/>
                      </a:stretch>
                    </p:blipFill>
                    <p:spPr>
                      <a:xfrm>
                        <a:off x="3391738" y="4118671"/>
                        <a:ext cx="1471613" cy="685800"/>
                      </a:xfrm>
                      <a:prstGeom prst="rect">
                        <a:avLst/>
                      </a:prstGeom>
                    </p:spPr>
                  </p:pic>
                </p:oleObj>
              </mc:Fallback>
            </mc:AlternateContent>
          </a:graphicData>
        </a:graphic>
      </p:graphicFrame>
      <p:sp>
        <p:nvSpPr>
          <p:cNvPr id="7" name="Rectangle 4"/>
          <p:cNvSpPr txBox="1">
            <a:spLocks noChangeArrowheads="1"/>
          </p:cNvSpPr>
          <p:nvPr/>
        </p:nvSpPr>
        <p:spPr>
          <a:xfrm>
            <a:off x="4863351" y="1154766"/>
            <a:ext cx="3909174" cy="3493434"/>
          </a:xfrm>
          <a:prstGeom prst="rect">
            <a:avLst/>
          </a:prstGeom>
        </p:spPr>
        <p:txBody>
          <a:bodyPr/>
          <a:lstStyle>
            <a:lvl1pPr marL="0" indent="0" algn="ctr" rtl="0" fontAlgn="base">
              <a:spcBef>
                <a:spcPct val="20000"/>
              </a:spcBef>
              <a:spcAft>
                <a:spcPct val="0"/>
              </a:spcAft>
              <a:buNone/>
              <a:defRPr sz="24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Arial" charset="0"/>
              </a:defRPr>
            </a:lvl2pPr>
            <a:lvl3pPr marL="914400" indent="0" algn="ctr" rtl="0" fontAlgn="base">
              <a:spcBef>
                <a:spcPct val="20000"/>
              </a:spcBef>
              <a:spcAft>
                <a:spcPct val="0"/>
              </a:spcAft>
              <a:buNone/>
              <a:defRPr sz="2400">
                <a:solidFill>
                  <a:schemeClr val="tx1"/>
                </a:solidFill>
                <a:latin typeface="Arial" charset="0"/>
              </a:defRPr>
            </a:lvl3pPr>
            <a:lvl4pPr marL="1371600" indent="0" algn="ctr" rtl="0" fontAlgn="base">
              <a:spcBef>
                <a:spcPct val="20000"/>
              </a:spcBef>
              <a:spcAft>
                <a:spcPct val="0"/>
              </a:spcAft>
              <a:buNone/>
              <a:defRPr sz="2000">
                <a:solidFill>
                  <a:schemeClr val="tx1"/>
                </a:solidFill>
                <a:latin typeface="Arial" charset="0"/>
              </a:defRPr>
            </a:lvl4pPr>
            <a:lvl5pPr marL="1828800" indent="0" algn="ctr" rtl="0" fontAlgn="base">
              <a:spcBef>
                <a:spcPct val="20000"/>
              </a:spcBef>
              <a:spcAft>
                <a:spcPct val="0"/>
              </a:spcAft>
              <a:buNone/>
              <a:defRPr sz="2000">
                <a:solidFill>
                  <a:schemeClr val="tx1"/>
                </a:solidFill>
                <a:latin typeface="Arial" charset="0"/>
              </a:defRPr>
            </a:lvl5pPr>
            <a:lvl6pPr marL="2286000" indent="0" algn="ctr" rtl="0" fontAlgn="base">
              <a:spcBef>
                <a:spcPct val="20000"/>
              </a:spcBef>
              <a:spcAft>
                <a:spcPct val="0"/>
              </a:spcAft>
              <a:buNone/>
              <a:defRPr sz="2000">
                <a:solidFill>
                  <a:schemeClr val="tx1"/>
                </a:solidFill>
                <a:latin typeface="Arial" charset="0"/>
              </a:defRPr>
            </a:lvl6pPr>
            <a:lvl7pPr marL="2743200" indent="0" algn="ctr" rtl="0" fontAlgn="base">
              <a:spcBef>
                <a:spcPct val="20000"/>
              </a:spcBef>
              <a:spcAft>
                <a:spcPct val="0"/>
              </a:spcAft>
              <a:buNone/>
              <a:defRPr sz="2000">
                <a:solidFill>
                  <a:schemeClr val="tx1"/>
                </a:solidFill>
                <a:latin typeface="Arial" charset="0"/>
              </a:defRPr>
            </a:lvl7pPr>
            <a:lvl8pPr marL="3200400" indent="0" algn="ctr" rtl="0" fontAlgn="base">
              <a:spcBef>
                <a:spcPct val="20000"/>
              </a:spcBef>
              <a:spcAft>
                <a:spcPct val="0"/>
              </a:spcAft>
              <a:buNone/>
              <a:defRPr sz="2000">
                <a:solidFill>
                  <a:schemeClr val="tx1"/>
                </a:solidFill>
                <a:latin typeface="Arial" charset="0"/>
              </a:defRPr>
            </a:lvl8pPr>
            <a:lvl9pPr marL="3657600" indent="0" algn="ctr" rtl="0" fontAlgn="base">
              <a:spcBef>
                <a:spcPct val="20000"/>
              </a:spcBef>
              <a:spcAft>
                <a:spcPct val="0"/>
              </a:spcAft>
              <a:buNone/>
              <a:defRPr sz="2000">
                <a:solidFill>
                  <a:schemeClr val="tx1"/>
                </a:solidFill>
                <a:latin typeface="Arial" charset="0"/>
              </a:defRPr>
            </a:lvl9pPr>
          </a:lstStyle>
          <a:p>
            <a:pPr algn="just"/>
            <a:r>
              <a:rPr lang="en-US" sz="1600" kern="0" dirty="0">
                <a:solidFill>
                  <a:srgbClr val="0C38F4"/>
                </a:solidFill>
                <a:latin typeface="+mj-lt"/>
              </a:rPr>
              <a:t>Example: Motion in two dimensions of 300 non-interacting (ideal-gas) particles.</a:t>
            </a:r>
          </a:p>
          <a:p>
            <a:pPr algn="just"/>
            <a:endParaRPr lang="en-US" sz="1600" kern="0" dirty="0">
              <a:solidFill>
                <a:srgbClr val="0C38F4"/>
              </a:solidFill>
              <a:latin typeface="+mj-lt"/>
            </a:endParaRPr>
          </a:p>
          <a:p>
            <a:pPr algn="just"/>
            <a:r>
              <a:rPr lang="en-US" sz="1600" kern="0" dirty="0">
                <a:solidFill>
                  <a:srgbClr val="0C38F4"/>
                </a:solidFill>
                <a:latin typeface="+mj-lt"/>
              </a:rPr>
              <a:t>All particles move in random directions because of multiple collisions, which actually do occur but are not explicitly treated here.</a:t>
            </a:r>
            <a:r>
              <a:rPr lang="en-US" sz="1600" dirty="0">
                <a:solidFill>
                  <a:srgbClr val="0C38F4"/>
                </a:solidFill>
                <a:latin typeface="+mj-lt"/>
              </a:rPr>
              <a:t> </a:t>
            </a:r>
          </a:p>
          <a:p>
            <a:pPr algn="just"/>
            <a:endParaRPr lang="en-US" sz="1600" dirty="0">
              <a:solidFill>
                <a:srgbClr val="0C38F4"/>
              </a:solidFill>
              <a:latin typeface="+mj-lt"/>
            </a:endParaRPr>
          </a:p>
          <a:p>
            <a:pPr algn="just"/>
            <a:r>
              <a:rPr lang="en-US" sz="1600" dirty="0">
                <a:solidFill>
                  <a:srgbClr val="00B050"/>
                </a:solidFill>
                <a:latin typeface="+mj-lt"/>
              </a:rPr>
              <a:t>Every particle visits every one of the energetically equivalent cells.</a:t>
            </a:r>
          </a:p>
          <a:p>
            <a:pPr algn="just"/>
            <a:r>
              <a:rPr lang="en-US" sz="1600" b="1" dirty="0">
                <a:solidFill>
                  <a:srgbClr val="00B050"/>
                </a:solidFill>
                <a:latin typeface="+mj-lt"/>
              </a:rPr>
              <a:t>Contrast: Collective motion.</a:t>
            </a:r>
          </a:p>
          <a:p>
            <a:pPr algn="just"/>
            <a:endParaRPr lang="en-US" sz="1600" kern="0" dirty="0">
              <a:solidFill>
                <a:srgbClr val="0C38F4"/>
              </a:solidFill>
              <a:latin typeface="+mj-lt"/>
            </a:endParaRPr>
          </a:p>
        </p:txBody>
      </p:sp>
    </p:spTree>
    <p:extLst>
      <p:ext uri="{BB962C8B-B14F-4D97-AF65-F5344CB8AC3E}">
        <p14:creationId xmlns:p14="http://schemas.microsoft.com/office/powerpoint/2010/main" val="29412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50" fill="hold"/>
                                        <p:tgtEl>
                                          <p:spTgt spid="163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389"/>
                </p:tgtEl>
              </p:cMediaNode>
            </p:video>
            <p:seq concurrent="1" nextAc="seek">
              <p:cTn id="8" restart="whenNotActive" fill="hold" evtFilter="cancelBubble" nodeType="interactiveSeq">
                <p:stCondLst>
                  <p:cond evt="onClick" delay="0">
                    <p:tgtEl>
                      <p:spTgt spid="163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389"/>
                                        </p:tgtEl>
                                      </p:cBhvr>
                                    </p:cmd>
                                  </p:childTnLst>
                                </p:cTn>
                              </p:par>
                            </p:childTnLst>
                          </p:cTn>
                        </p:par>
                      </p:childTnLst>
                    </p:cTn>
                  </p:par>
                </p:childTnLst>
              </p:cTn>
              <p:nextCondLst>
                <p:cond evt="onClick" delay="0">
                  <p:tgtEl>
                    <p:spTgt spid="1638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ASENAME" val="PotS"/>
  <p:tag name="HOMEPAGE" val="http://courses.ats.rochester.edu/schroder/NuScience/lecturenotes.html"/>
  <p:tag name="HTMLPAGETITLE" val="Class Pot Scatter"/>
  <p:tag name="OUTPUTWIDTH" val="800"/>
  <p:tag name="TEMPLATEFILENAME" val="FullScreen.htm"/>
  <p:tag name="TEMPLATEFOLDER" val="C:\Program Files\RnR\PPToolsV2\"/>
  <p:tag name="OUTPUTFOLDERNAME" val="C:\My Webs\NuScience\Presentations\PotScat_files\"/>
  <p:tag name="OUTPUTIMAGESAS" val="JPG"/>
  <p:tag name="OUTPUTRANGE" val="SLIDE"/>
  <p:tag name="OUTPUTFROM" val="1"/>
  <p:tag name="OUTPUTTO" val="23"/>
  <p:tag name="OUTPUTRANGEMODE" val="SHOW"/>
  <p:tag name="FILENAMECASE" val="PRESERVE"/>
</p:tagLst>
</file>

<file path=ppt/theme/theme1.xml><?xml version="1.0" encoding="utf-8"?>
<a:theme xmlns:a="http://schemas.openxmlformats.org/drawingml/2006/main" name="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erdana pptx">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Theo_Intro.pptx" id="{655DB78A-745A-4367-BFA1-5BEE181FA453}" vid="{58C96DFE-DBF0-4349-B970-EE22F8BD3E61}"/>
    </a:ext>
  </a:extLst>
</a:theme>
</file>

<file path=ppt/theme/theme6.xml><?xml version="1.0" encoding="utf-8"?>
<a:theme xmlns:a="http://schemas.openxmlformats.org/drawingml/2006/main" name="4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FermiGas</Template>
  <TotalTime>66407</TotalTime>
  <Words>2983</Words>
  <Application>Microsoft Office PowerPoint</Application>
  <PresentationFormat>On-screen Show (4:3)</PresentationFormat>
  <Paragraphs>318</Paragraphs>
  <Slides>27</Slides>
  <Notes>27</Notes>
  <HiddenSlides>0</HiddenSlides>
  <MMClips>9</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27</vt:i4>
      </vt:variant>
    </vt:vector>
  </HeadingPairs>
  <TitlesOfParts>
    <vt:vector size="45" baseType="lpstr">
      <vt:lpstr>Arial</vt:lpstr>
      <vt:lpstr>Calibri</vt:lpstr>
      <vt:lpstr>Comic Sans MS</vt:lpstr>
      <vt:lpstr>Mathcad UniMath</vt:lpstr>
      <vt:lpstr>Mathcad UniMath Prime</vt:lpstr>
      <vt:lpstr>Symbol</vt:lpstr>
      <vt:lpstr>Times New Roman</vt:lpstr>
      <vt:lpstr>Verdana</vt:lpstr>
      <vt:lpstr>Wingdings</vt:lpstr>
      <vt:lpstr>FermiGas</vt:lpstr>
      <vt:lpstr>1_FermiGas</vt:lpstr>
      <vt:lpstr>2_FermiGas</vt:lpstr>
      <vt:lpstr>3_FermiGas</vt:lpstr>
      <vt:lpstr>1_Office Theme</vt:lpstr>
      <vt:lpstr>4_FermiGas</vt:lpstr>
      <vt:lpstr>Picture</vt:lpstr>
      <vt:lpstr>Equation</vt:lpstr>
      <vt:lpstr>Packager Shell Object</vt:lpstr>
      <vt:lpstr>Agenda: Complex Processes in Nature and Laboratory</vt:lpstr>
      <vt:lpstr>Multi-Dimensional/Particle Systems</vt:lpstr>
      <vt:lpstr>Potential Interacting Energies</vt:lpstr>
      <vt:lpstr>Randomization through Multiple Interactions</vt:lpstr>
      <vt:lpstr>Random Velocity Distribution</vt:lpstr>
      <vt:lpstr>Random Velocity Distribution</vt:lpstr>
      <vt:lpstr>Maxwell-Boltzmann Velocity Distribution</vt:lpstr>
      <vt:lpstr>The Final State: Randomized Thermal Energy</vt:lpstr>
      <vt:lpstr>Random (Thermal) Motion in Space</vt:lpstr>
      <vt:lpstr>Microscopic Particle Phase Space</vt:lpstr>
      <vt:lpstr>Compression Work as Energy Transfer</vt:lpstr>
      <vt:lpstr>Physical Changes: Compression of (Ideal) Gases</vt:lpstr>
      <vt:lpstr>Thermal Motion in Solids</vt:lpstr>
      <vt:lpstr>Thermal Motion in Solids (2)</vt:lpstr>
      <vt:lpstr>Collective (Synchronized) Motion of Solids</vt:lpstr>
      <vt:lpstr>Conduction of Thermal Energy in Solids</vt:lpstr>
      <vt:lpstr>PowerPoint Presentation</vt:lpstr>
      <vt:lpstr>Planck’s Thermal (Blackbody) Radiation</vt:lpstr>
      <vt:lpstr>PowerPoint Presentation</vt:lpstr>
      <vt:lpstr>Mechanical Equivalent of Heat</vt:lpstr>
      <vt:lpstr>Conversion of Heat to Potential Energy</vt:lpstr>
      <vt:lpstr>Equivalence of Work and Heat Energy</vt:lpstr>
      <vt:lpstr>Energy Transfer between System &amp; Surroundings</vt:lpstr>
      <vt:lpstr>Classification: Random Statistical Ensembles</vt:lpstr>
      <vt:lpstr>T m</vt:lpstr>
      <vt:lpstr>Laws of Statistical Thermodynamics </vt:lpstr>
      <vt:lpstr>PowerPoint Presentation</vt:lpstr>
    </vt:vector>
  </TitlesOfParts>
  <Company>Univ.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Statistical Decay of Complex Systems (Nuclei)</dc:title>
  <dc:creator>W. Udo Schroeder</dc:creator>
  <cp:lastModifiedBy>W Udo Schroeder</cp:lastModifiedBy>
  <cp:revision>2223</cp:revision>
  <cp:lastPrinted>2023-01-30T03:19:44Z</cp:lastPrinted>
  <dcterms:created xsi:type="dcterms:W3CDTF">2005-09-26T11:53:44Z</dcterms:created>
  <dcterms:modified xsi:type="dcterms:W3CDTF">2023-02-02T18:35:41Z</dcterms:modified>
</cp:coreProperties>
</file>