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28"/>
  </p:notesMasterIdLst>
  <p:sldIdLst>
    <p:sldId id="671" r:id="rId2"/>
    <p:sldId id="260" r:id="rId3"/>
    <p:sldId id="261" r:id="rId4"/>
    <p:sldId id="676" r:id="rId5"/>
    <p:sldId id="674" r:id="rId6"/>
    <p:sldId id="677" r:id="rId7"/>
    <p:sldId id="716" r:id="rId8"/>
    <p:sldId id="680" r:id="rId9"/>
    <p:sldId id="714" r:id="rId10"/>
    <p:sldId id="715" r:id="rId11"/>
    <p:sldId id="679" r:id="rId12"/>
    <p:sldId id="681" r:id="rId13"/>
    <p:sldId id="682" r:id="rId14"/>
    <p:sldId id="689" r:id="rId15"/>
    <p:sldId id="692" r:id="rId16"/>
    <p:sldId id="694" r:id="rId17"/>
    <p:sldId id="685" r:id="rId18"/>
    <p:sldId id="695" r:id="rId19"/>
    <p:sldId id="697" r:id="rId20"/>
    <p:sldId id="700" r:id="rId21"/>
    <p:sldId id="698" r:id="rId22"/>
    <p:sldId id="699" r:id="rId23"/>
    <p:sldId id="701" r:id="rId24"/>
    <p:sldId id="702" r:id="rId25"/>
    <p:sldId id="703" r:id="rId26"/>
    <p:sldId id="704" r:id="rId27"/>
  </p:sldIdLst>
  <p:sldSz cx="9144000" cy="6858000" type="screen4x3"/>
  <p:notesSz cx="7053263" cy="93567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04" userDrawn="1">
          <p15:clr>
            <a:srgbClr val="A4A3A4"/>
          </p15:clr>
        </p15:guide>
        <p15:guide id="2" pos="40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FFCC"/>
    <a:srgbClr val="FF0000"/>
    <a:srgbClr val="790AD4"/>
    <a:srgbClr val="008000"/>
    <a:srgbClr val="DD09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74" autoAdjust="0"/>
    <p:restoredTop sz="94660"/>
  </p:normalViewPr>
  <p:slideViewPr>
    <p:cSldViewPr snapToGrid="0" showGuides="1">
      <p:cViewPr varScale="1">
        <p:scale>
          <a:sx n="91" d="100"/>
          <a:sy n="91" d="100"/>
        </p:scale>
        <p:origin x="252" y="52"/>
      </p:cViewPr>
      <p:guideLst>
        <p:guide orient="horz" pos="504"/>
        <p:guide pos="40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4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56414" cy="469461"/>
          </a:xfrm>
          <a:prstGeom prst="rect">
            <a:avLst/>
          </a:prstGeom>
        </p:spPr>
        <p:txBody>
          <a:bodyPr vert="horz" lIns="93763" tIns="46881" rIns="93763" bIns="46881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95217" y="0"/>
            <a:ext cx="3056414" cy="469461"/>
          </a:xfrm>
          <a:prstGeom prst="rect">
            <a:avLst/>
          </a:prstGeom>
        </p:spPr>
        <p:txBody>
          <a:bodyPr vert="horz" lIns="93763" tIns="46881" rIns="93763" bIns="46881" rtlCol="0"/>
          <a:lstStyle>
            <a:lvl1pPr algn="r">
              <a:defRPr sz="1200"/>
            </a:lvl1pPr>
          </a:lstStyle>
          <a:p>
            <a:fld id="{D571C573-39A5-45F1-8179-EAB493C4FA25}" type="datetimeFigureOut">
              <a:rPr lang="en-US" smtClean="0"/>
              <a:t>1/25/2023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20813" y="1169988"/>
            <a:ext cx="4211637" cy="31575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763" tIns="46881" rIns="93763" bIns="4688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5327" y="4502924"/>
            <a:ext cx="5642610" cy="3684210"/>
          </a:xfrm>
          <a:prstGeom prst="rect">
            <a:avLst/>
          </a:prstGeom>
        </p:spPr>
        <p:txBody>
          <a:bodyPr vert="horz" lIns="93763" tIns="46881" rIns="93763" bIns="4688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87265"/>
            <a:ext cx="3056414" cy="469460"/>
          </a:xfrm>
          <a:prstGeom prst="rect">
            <a:avLst/>
          </a:prstGeom>
        </p:spPr>
        <p:txBody>
          <a:bodyPr vert="horz" lIns="93763" tIns="46881" rIns="93763" bIns="46881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95217" y="8887265"/>
            <a:ext cx="3056414" cy="469460"/>
          </a:xfrm>
          <a:prstGeom prst="rect">
            <a:avLst/>
          </a:prstGeom>
        </p:spPr>
        <p:txBody>
          <a:bodyPr vert="horz" lIns="93763" tIns="46881" rIns="93763" bIns="46881" rtlCol="0" anchor="b"/>
          <a:lstStyle>
            <a:lvl1pPr algn="r">
              <a:defRPr sz="1200"/>
            </a:lvl1pPr>
          </a:lstStyle>
          <a:p>
            <a:fld id="{EA82A4AB-8340-4A53-AF44-106286CF0B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7092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75A6F2-F70C-4F29-9400-A0C5AAA332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335F24B-A0D6-4765-AA46-8CDF6B230F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F2F69E-BDD0-42CB-97A6-F4B95956CA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Stat Theory W. U. Schröder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81FA4B-E253-4814-99F5-8EE8BED52E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Intro Order&amp;Chaos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05273D-CE9A-4EBE-986E-9537DD2E59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97A8B-7494-46F7-A1E5-60BFD519E3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66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0322AA-475C-49D2-B94E-0F8CA497BA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9F8BBCD-C4D8-4E0D-9A22-76633053E0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92AE90-6F28-4897-83CE-7BD906B918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Stat Theory W. U. Schröder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E8FE35-BAC8-413D-886C-7C4B1BF761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Intro Order&amp;Chaos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F33F81-655E-490D-B283-FFD9E87966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97A8B-7494-46F7-A1E5-60BFD519E3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061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4B4ED81-441B-401F-9049-904B38EDF77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4F33280-D958-4AF2-B93E-A71388DD3C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363CA4-FC7E-4621-9413-2A9B90ED13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Stat Theory W. U. Schröder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AEE66C-F8B1-48DC-9F7C-CD3B2C8247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Intro Order&amp;Chaos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71A7FA-9BAE-490C-89E3-50284C880A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97A8B-7494-46F7-A1E5-60BFD519E3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1492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30C89D-6E75-4999-ADD1-934B212BB5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29558C8-81B3-42C3-8BFA-A9407E610D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Stat Theory W. U. Schröder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BD2D612-E6CF-42AB-A8B1-810BDDCCD2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Intro Order&amp;Chaos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96DB8D1-590C-4EFC-AB6C-78BE67AF47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0F5F2-86BA-4EF6-B970-C8B39D6549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4373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DBED02-3235-4836-9C15-0DB74CA2D3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7B9A6D-DB04-47DD-BAFB-8FB6E839FF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3603FC-08EB-41CA-8EE2-D16E0C2E21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Stat Theory W. U. Schröder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66C43D-D21A-4E1E-A39F-BCC66A408C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Intro Order&amp;Chaos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24A91B-FE59-4926-A993-6B9F1D4570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97A8B-7494-46F7-A1E5-60BFD519E3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3915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8A1DAA-C626-49C5-8651-D514953D1A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02979E-F829-409A-B658-E203F804E9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D384DD-5C4B-4821-B1E3-4FF8B9CE54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Stat Theory W. U. Schröder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570F81-A073-4BCC-9BA7-D5253B6B42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Intro Order&amp;Chaos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1E8EAB-DE06-49FC-8429-6083435220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97A8B-7494-46F7-A1E5-60BFD519E3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4667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14E0F3-F368-41B4-A35A-170E64AEA3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31952C-2798-4B52-B5CA-C1B81DE3DAB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B367935-F903-4EB9-AC28-81A6C07B32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42DCB8F-93E1-4AF1-A4FA-9CD684F3ED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Stat Theory W. U. Schröder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79AB22-1B18-41E2-9D16-BB963F30B9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Intro Order&amp;Chaos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ABFE73-BBC9-4AC7-BBE8-EF032D5B62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97A8B-7494-46F7-A1E5-60BFD519E3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1519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CDC850-5266-477E-93DC-F4AFA3718E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7B5612-87E2-4312-8517-4D57D6A264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E5C396E-F23B-45C5-9FED-468603EF46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39F2B35-0459-4043-8D31-DC163DB28F0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F129D46-25A4-42FE-BC12-E208E93ECE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040C3ED-C816-4358-9669-A992FB2823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Stat Theory W. U. Schröder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2505CB0-398C-4A02-ADF8-16638F19E7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Intro Order&amp;Chaos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D0DC27E-9AC4-47D6-8401-669917E3DF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97A8B-7494-46F7-A1E5-60BFD519E3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5788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8F1D24-D843-41F2-945B-98DF5F30BB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0FF5CD6-AE3E-43E1-9F94-99CFB633EC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Stat Theory W. U. Schröder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1AA7633-9C6F-4DE9-8835-500925674A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Intro Order&amp;Chaos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69583EF-5925-40DA-AC4D-01545C2C49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97A8B-7494-46F7-A1E5-60BFD519E3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3518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1C3ED53-F3EE-46EE-8F9E-E09752E5C3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Stat Theory W. U. Schröder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F940555-C0AD-4489-A3A3-3DDE546CE8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Intro Order&amp;Chaos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287F07-4CB3-4BB3-BECD-1ED178269D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97A8B-7494-46F7-A1E5-60BFD519E3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6083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A635C-38C1-4859-93AD-355EE24848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0E493F-46F9-4E03-95CA-E1160C1E80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95D67D-B352-489F-8210-E7281E3017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F06E419-E6C2-4990-8CC4-84FD20E4F1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Stat Theory W. U. Schröder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FC887D-605A-45F5-9967-3506F7254B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Intro Order&amp;Chaos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C2540E-8ECC-4D2F-BA4C-42B3402B5E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97A8B-7494-46F7-A1E5-60BFD519E3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7314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649779-5B1B-40BB-B1C0-C3A1416A83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C82681A-2FCC-4DA3-A5D9-8AFDD9D4958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BED150-A287-48DC-9B44-135DF0B132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303BF26-869A-4E12-ACA5-AA18EB315C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Stat Theory W. U. Schröder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E98286-F0A7-466A-8415-DE6AB16E08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Intro Order&amp;Chaos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60D51F-2A94-459D-A528-C16F761EB2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97A8B-7494-46F7-A1E5-60BFD519E3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294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C4FEF35-33F8-4974-98E0-42F6BD0771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424136"/>
            <a:ext cx="7886700" cy="5913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059B27-26D1-4DBF-B777-1F43EDB17B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42913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B94358-F6A8-498C-B57E-76E72A5D764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76707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Stat Theory W. U. Schröder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561EE3-6B0B-4BE8-B6D2-B8E3E11C69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16200000">
            <a:off x="-890888" y="4650802"/>
            <a:ext cx="22730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Intro Order&amp;Chaos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53D096-6A75-41F7-BF7E-AFE10F2BDE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 rot="16200000">
            <a:off x="-49652" y="2683312"/>
            <a:ext cx="5905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A97A8B-7494-46F7-A1E5-60BFD519E342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AA79472-8457-4FB3-86CF-2F7988912FC0}"/>
              </a:ext>
            </a:extLst>
          </p:cNvPr>
          <p:cNvCxnSpPr/>
          <p:nvPr userDrawn="1"/>
        </p:nvCxnSpPr>
        <p:spPr>
          <a:xfrm>
            <a:off x="628650" y="956441"/>
            <a:ext cx="7886700" cy="0"/>
          </a:xfrm>
          <a:prstGeom prst="line">
            <a:avLst/>
          </a:prstGeom>
          <a:ln w="38100">
            <a:solidFill>
              <a:srgbClr val="DD092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E533633-6017-4679-800B-5B5A0CA5F41F}"/>
              </a:ext>
            </a:extLst>
          </p:cNvPr>
          <p:cNvCxnSpPr/>
          <p:nvPr userDrawn="1"/>
        </p:nvCxnSpPr>
        <p:spPr>
          <a:xfrm>
            <a:off x="633905" y="1024759"/>
            <a:ext cx="78867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06690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hf hdr="0"/>
  <p:txStyles>
    <p:titleStyle>
      <a:lvl1pPr algn="ctr" defTabSz="685800" rtl="0" eaLnBrk="1" latinLnBrk="0" hangingPunct="1">
        <a:lnSpc>
          <a:spcPct val="90000"/>
        </a:lnSpc>
        <a:spcBef>
          <a:spcPct val="0"/>
        </a:spcBef>
        <a:buNone/>
        <a:defRPr sz="2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21.w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hyperlink" Target="https://www.ncbi.nlm.nih.gov/pmc/articles/PMC3397359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../Fractal_Dim_Tutorial.pdf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emf"/><Relationship Id="rId4" Type="http://schemas.openxmlformats.org/officeDocument/2006/relationships/oleObject" Target="../embeddings/oleObject1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99CE09F9-4D9C-49FA-9CD1-8ABA52C8C5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278705"/>
            <a:ext cx="7772400" cy="596366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Agenda: Complex Processes in Nature and Laboratory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9F390BF-CFBF-4078-8C96-AC8EF2263DBE}"/>
              </a:ext>
            </a:extLst>
          </p:cNvPr>
          <p:cNvSpPr txBox="1"/>
          <p:nvPr/>
        </p:nvSpPr>
        <p:spPr>
          <a:xfrm>
            <a:off x="685800" y="1166842"/>
            <a:ext cx="610207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Order and Chaos, determinism and unpredictability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Non-linear dynamics in nature and their modeling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Examples (climate, planetary motion),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mathematical model (logistic map)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Stability criteria, stationary states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Complex kinetics in coupled chemical reactions </a:t>
            </a:r>
            <a:b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Self-organization in coupled chemical reactions</a:t>
            </a:r>
            <a:b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Application: Self-replication in autocatalytic reactions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Cellular automata and fractal structures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Thermodynamic states and their transformations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Collective and chaotic multi-dimensional systems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Energy types equilibration,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flow of heat and radiation</a:t>
            </a:r>
          </a:p>
        </p:txBody>
      </p:sp>
    </p:spTree>
    <p:extLst>
      <p:ext uri="{BB962C8B-B14F-4D97-AF65-F5344CB8AC3E}">
        <p14:creationId xmlns:p14="http://schemas.microsoft.com/office/powerpoint/2010/main" val="6266078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99CE09F9-4D9C-49FA-9CD1-8ABA52C8C5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278705"/>
            <a:ext cx="7772400" cy="596366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Agenda: Complex Processes in Nature and Laboratory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9F390BF-CFBF-4078-8C96-AC8EF2263DBE}"/>
              </a:ext>
            </a:extLst>
          </p:cNvPr>
          <p:cNvSpPr txBox="1"/>
          <p:nvPr/>
        </p:nvSpPr>
        <p:spPr>
          <a:xfrm>
            <a:off x="685800" y="1166842"/>
            <a:ext cx="610207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Order and Chaos, determinism and unpredictability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Non-linear dynamics in nature and their modeling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Examples (climate, planetary motion),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mathematical model (logistic map)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Stability criteria, stationary states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Complex kinetics in coupled chemical reactions </a:t>
            </a:r>
            <a:b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Self-organization in coupled chemical reactions</a:t>
            </a:r>
            <a:b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Application: Self-replication in autocatalytic reactions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Cellular automata and fractal structures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Thermodynamic states and their transformations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Collective and chaotic multi-dimensional systems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Energy types equilibration,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flow of heat and radiation</a:t>
            </a:r>
          </a:p>
        </p:txBody>
      </p:sp>
    </p:spTree>
    <p:extLst>
      <p:ext uri="{BB962C8B-B14F-4D97-AF65-F5344CB8AC3E}">
        <p14:creationId xmlns:p14="http://schemas.microsoft.com/office/powerpoint/2010/main" val="41540091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4117FB-3623-46E9-9069-A481E1A9AD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96054" y="3696849"/>
            <a:ext cx="4919296" cy="1997401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F9FEFC-80F0-400D-9519-2837AC55DA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Stat Theory W. U. Schröder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0C5A82-A527-4F15-9927-EFCAE9E479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Cellular Automata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8B791B-ED3D-4CC3-A0AE-D13D70044D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97A8B-7494-46F7-A1E5-60BFD519E342}" type="slidenum">
              <a:rPr lang="en-US" smtClean="0"/>
              <a:t>11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62940BA-BD55-4C96-9DC7-17885A9FA8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293" y="559821"/>
            <a:ext cx="8931414" cy="573835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70180A4-8F56-468A-A7B5-F4AF5CDEB9AA}"/>
              </a:ext>
            </a:extLst>
          </p:cNvPr>
          <p:cNvSpPr txBox="1"/>
          <p:nvPr/>
        </p:nvSpPr>
        <p:spPr>
          <a:xfrm>
            <a:off x="6301441" y="5458326"/>
            <a:ext cx="221390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Migration pattern in NE USA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4CBBF5C-F649-41F5-9479-A3ED879E3F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9303" y="519113"/>
            <a:ext cx="5925395" cy="442912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Simple Rules Govern Network Complexity</a:t>
            </a:r>
          </a:p>
        </p:txBody>
      </p:sp>
    </p:spTree>
    <p:extLst>
      <p:ext uri="{BB962C8B-B14F-4D97-AF65-F5344CB8AC3E}">
        <p14:creationId xmlns:p14="http://schemas.microsoft.com/office/powerpoint/2010/main" val="36192630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A4CED0-18F0-49FF-8459-652C62EDDC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 Concept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9DA5FC-0CA1-486C-929B-F676E39EC6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42913"/>
            <a:ext cx="7886700" cy="2631210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configuration (state) space of a system is approximated by an n-dimensional lattice of equal cells. 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Each cell has a finite number of discrete properties.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Time evolution of CA system occurs (can be modeled) in discrete time steps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generations.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Evolution occurs to (a set of) strict deterministic rules.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Evolution rules reference exclusively states of neighboring cells,</a:t>
            </a: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	reflect local environment.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1863AB-1259-45D0-BD64-22357F48C7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Stat Theory W. U. Schröder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B42815-13D8-480A-93D5-B2A6973024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Cellular Automata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01B90E-6A0F-421A-AA6E-F2838CB0D2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97A8B-7494-46F7-A1E5-60BFD519E342}" type="slidenum">
              <a:rPr lang="en-US" smtClean="0"/>
              <a:t>12</a:t>
            </a:fld>
            <a:endParaRPr lang="en-US"/>
          </a:p>
        </p:txBody>
      </p:sp>
      <p:grpSp>
        <p:nvGrpSpPr>
          <p:cNvPr id="59" name="Group 58">
            <a:extLst>
              <a:ext uri="{FF2B5EF4-FFF2-40B4-BE49-F238E27FC236}">
                <a16:creationId xmlns:a16="http://schemas.microsoft.com/office/drawing/2014/main" id="{75EF77F0-68A7-4992-830E-C6890D545F9D}"/>
              </a:ext>
            </a:extLst>
          </p:cNvPr>
          <p:cNvGrpSpPr/>
          <p:nvPr/>
        </p:nvGrpSpPr>
        <p:grpSpPr>
          <a:xfrm>
            <a:off x="971767" y="4070943"/>
            <a:ext cx="6130946" cy="1898936"/>
            <a:chOff x="971767" y="4070943"/>
            <a:chExt cx="6130946" cy="1898936"/>
          </a:xfrm>
        </p:grpSpPr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7BA23F7A-A46D-452F-AC91-F3939DE7A4BE}"/>
                </a:ext>
              </a:extLst>
            </p:cNvPr>
            <p:cNvGrpSpPr/>
            <p:nvPr/>
          </p:nvGrpSpPr>
          <p:grpSpPr>
            <a:xfrm>
              <a:off x="971767" y="4151599"/>
              <a:ext cx="6130946" cy="1818280"/>
              <a:chOff x="971767" y="4151599"/>
              <a:chExt cx="6130946" cy="1818280"/>
            </a:xfrm>
          </p:grpSpPr>
          <p:grpSp>
            <p:nvGrpSpPr>
              <p:cNvPr id="37" name="Group 36">
                <a:extLst>
                  <a:ext uri="{FF2B5EF4-FFF2-40B4-BE49-F238E27FC236}">
                    <a16:creationId xmlns:a16="http://schemas.microsoft.com/office/drawing/2014/main" id="{C998F669-5C42-4EF0-8065-829E0E9127C6}"/>
                  </a:ext>
                </a:extLst>
              </p:cNvPr>
              <p:cNvGrpSpPr/>
              <p:nvPr/>
            </p:nvGrpSpPr>
            <p:grpSpPr>
              <a:xfrm>
                <a:off x="971767" y="4151599"/>
                <a:ext cx="5465670" cy="1818280"/>
                <a:chOff x="954182" y="3896862"/>
                <a:chExt cx="5465670" cy="1818280"/>
              </a:xfrm>
            </p:grpSpPr>
            <p:grpSp>
              <p:nvGrpSpPr>
                <p:cNvPr id="24" name="Group 23">
                  <a:extLst>
                    <a:ext uri="{FF2B5EF4-FFF2-40B4-BE49-F238E27FC236}">
                      <a16:creationId xmlns:a16="http://schemas.microsoft.com/office/drawing/2014/main" id="{7B2DBF0C-F1EE-48EA-BED6-0A9902DB6BAE}"/>
                    </a:ext>
                  </a:extLst>
                </p:cNvPr>
                <p:cNvGrpSpPr/>
                <p:nvPr/>
              </p:nvGrpSpPr>
              <p:grpSpPr>
                <a:xfrm>
                  <a:off x="2771041" y="4253109"/>
                  <a:ext cx="3601918" cy="400110"/>
                  <a:chOff x="1717427" y="4114799"/>
                  <a:chExt cx="3601918" cy="400110"/>
                </a:xfrm>
              </p:grpSpPr>
              <p:sp>
                <p:nvSpPr>
                  <p:cNvPr id="18" name="TextBox 17">
                    <a:extLst>
                      <a:ext uri="{FF2B5EF4-FFF2-40B4-BE49-F238E27FC236}">
                        <a16:creationId xmlns:a16="http://schemas.microsoft.com/office/drawing/2014/main" id="{D6A26C79-EA3F-4161-B301-0553C567240F}"/>
                      </a:ext>
                    </a:extLst>
                  </p:cNvPr>
                  <p:cNvSpPr txBox="1"/>
                  <p:nvPr/>
                </p:nvSpPr>
                <p:spPr>
                  <a:xfrm>
                    <a:off x="2435469" y="4114799"/>
                    <a:ext cx="720969" cy="400110"/>
                  </a:xfrm>
                  <a:prstGeom prst="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2000" b="1" i="1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p</a:t>
                    </a:r>
                    <a:r>
                      <a:rPr lang="en-US" sz="2000" baseline="-25000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i-1</a:t>
                    </a:r>
                  </a:p>
                </p:txBody>
              </p:sp>
              <p:sp>
                <p:nvSpPr>
                  <p:cNvPr id="19" name="TextBox 18">
                    <a:extLst>
                      <a:ext uri="{FF2B5EF4-FFF2-40B4-BE49-F238E27FC236}">
                        <a16:creationId xmlns:a16="http://schemas.microsoft.com/office/drawing/2014/main" id="{0FCA3E66-8E82-49A5-92B7-A74A6DBCD81A}"/>
                      </a:ext>
                    </a:extLst>
                  </p:cNvPr>
                  <p:cNvSpPr txBox="1"/>
                  <p:nvPr/>
                </p:nvSpPr>
                <p:spPr>
                  <a:xfrm>
                    <a:off x="3159371" y="4114799"/>
                    <a:ext cx="720969" cy="400110"/>
                  </a:xfrm>
                  <a:prstGeom prst="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2000" b="1" i="1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q</a:t>
                    </a:r>
                    <a:r>
                      <a:rPr lang="en-US" sz="2000" baseline="-25000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i-1</a:t>
                    </a:r>
                  </a:p>
                </p:txBody>
              </p:sp>
              <p:sp>
                <p:nvSpPr>
                  <p:cNvPr id="20" name="TextBox 19">
                    <a:extLst>
                      <a:ext uri="{FF2B5EF4-FFF2-40B4-BE49-F238E27FC236}">
                        <a16:creationId xmlns:a16="http://schemas.microsoft.com/office/drawing/2014/main" id="{4E366641-D871-4847-9241-22D1666D3FA3}"/>
                      </a:ext>
                    </a:extLst>
                  </p:cNvPr>
                  <p:cNvSpPr txBox="1"/>
                  <p:nvPr/>
                </p:nvSpPr>
                <p:spPr>
                  <a:xfrm>
                    <a:off x="3880340" y="4114799"/>
                    <a:ext cx="720969" cy="400110"/>
                  </a:xfrm>
                  <a:prstGeom prst="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2000" b="1" i="1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r</a:t>
                    </a:r>
                    <a:r>
                      <a:rPr lang="en-US" sz="2000" baseline="-25000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i-1</a:t>
                    </a:r>
                  </a:p>
                </p:txBody>
              </p:sp>
              <p:sp>
                <p:nvSpPr>
                  <p:cNvPr id="22" name="TextBox 21">
                    <a:extLst>
                      <a:ext uri="{FF2B5EF4-FFF2-40B4-BE49-F238E27FC236}">
                        <a16:creationId xmlns:a16="http://schemas.microsoft.com/office/drawing/2014/main" id="{D70142A1-8EC4-489D-B50A-6CD37F40F3DB}"/>
                      </a:ext>
                    </a:extLst>
                  </p:cNvPr>
                  <p:cNvSpPr txBox="1"/>
                  <p:nvPr/>
                </p:nvSpPr>
                <p:spPr>
                  <a:xfrm>
                    <a:off x="1717427" y="4114799"/>
                    <a:ext cx="720969" cy="400110"/>
                  </a:xfrm>
                  <a:prstGeom prst="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2000" b="1" i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p</a:t>
                    </a:r>
                    <a:r>
                      <a:rPr lang="en-US" sz="2000" baseline="-250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i-1</a:t>
                    </a:r>
                  </a:p>
                </p:txBody>
              </p:sp>
              <p:sp>
                <p:nvSpPr>
                  <p:cNvPr id="23" name="TextBox 22">
                    <a:extLst>
                      <a:ext uri="{FF2B5EF4-FFF2-40B4-BE49-F238E27FC236}">
                        <a16:creationId xmlns:a16="http://schemas.microsoft.com/office/drawing/2014/main" id="{C2C3B2B7-5044-4FDB-9E2D-431220DF1B5A}"/>
                      </a:ext>
                    </a:extLst>
                  </p:cNvPr>
                  <p:cNvSpPr txBox="1"/>
                  <p:nvPr/>
                </p:nvSpPr>
                <p:spPr>
                  <a:xfrm>
                    <a:off x="4598376" y="4114799"/>
                    <a:ext cx="720969" cy="400110"/>
                  </a:xfrm>
                  <a:prstGeom prst="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2000" b="1" i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p</a:t>
                    </a:r>
                    <a:r>
                      <a:rPr lang="en-US" sz="2000" baseline="-250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i-1</a:t>
                    </a:r>
                  </a:p>
                </p:txBody>
              </p:sp>
            </p:grpSp>
            <p:grpSp>
              <p:nvGrpSpPr>
                <p:cNvPr id="25" name="Group 24">
                  <a:extLst>
                    <a:ext uri="{FF2B5EF4-FFF2-40B4-BE49-F238E27FC236}">
                      <a16:creationId xmlns:a16="http://schemas.microsoft.com/office/drawing/2014/main" id="{007ABC8F-841D-4086-ABE1-73CA00BAA593}"/>
                    </a:ext>
                  </a:extLst>
                </p:cNvPr>
                <p:cNvGrpSpPr/>
                <p:nvPr/>
              </p:nvGrpSpPr>
              <p:grpSpPr>
                <a:xfrm>
                  <a:off x="2817934" y="5315032"/>
                  <a:ext cx="3601918" cy="400110"/>
                  <a:chOff x="1717427" y="4114799"/>
                  <a:chExt cx="3601918" cy="400110"/>
                </a:xfrm>
              </p:grpSpPr>
              <p:sp>
                <p:nvSpPr>
                  <p:cNvPr id="26" name="TextBox 25">
                    <a:extLst>
                      <a:ext uri="{FF2B5EF4-FFF2-40B4-BE49-F238E27FC236}">
                        <a16:creationId xmlns:a16="http://schemas.microsoft.com/office/drawing/2014/main" id="{60BD1C7C-DAEC-4FC7-B50B-30DF704D59C9}"/>
                      </a:ext>
                    </a:extLst>
                  </p:cNvPr>
                  <p:cNvSpPr txBox="1"/>
                  <p:nvPr/>
                </p:nvSpPr>
                <p:spPr>
                  <a:xfrm>
                    <a:off x="2435469" y="4114799"/>
                    <a:ext cx="720969" cy="400110"/>
                  </a:xfrm>
                  <a:prstGeom prst="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2000" b="1" i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p</a:t>
                    </a:r>
                    <a:r>
                      <a:rPr lang="en-US" sz="2000" baseline="-250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i-1</a:t>
                    </a:r>
                  </a:p>
                </p:txBody>
              </p:sp>
              <p:sp>
                <p:nvSpPr>
                  <p:cNvPr id="27" name="TextBox 26">
                    <a:extLst>
                      <a:ext uri="{FF2B5EF4-FFF2-40B4-BE49-F238E27FC236}">
                        <a16:creationId xmlns:a16="http://schemas.microsoft.com/office/drawing/2014/main" id="{AA0BB511-AF85-46CB-A546-A6480CA4F0BC}"/>
                      </a:ext>
                    </a:extLst>
                  </p:cNvPr>
                  <p:cNvSpPr txBox="1"/>
                  <p:nvPr/>
                </p:nvSpPr>
                <p:spPr>
                  <a:xfrm>
                    <a:off x="3159371" y="4114799"/>
                    <a:ext cx="720969" cy="400110"/>
                  </a:xfrm>
                  <a:prstGeom prst="rect">
                    <a:avLst/>
                  </a:prstGeom>
                  <a:solidFill>
                    <a:schemeClr val="accent2">
                      <a:lumMod val="20000"/>
                      <a:lumOff val="80000"/>
                    </a:schemeClr>
                  </a:solidFill>
                  <a:ln>
                    <a:solidFill>
                      <a:schemeClr val="tx1"/>
                    </a:solidFill>
                  </a:ln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2000" b="1" i="1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q</a:t>
                    </a:r>
                    <a:r>
                      <a:rPr lang="en-US" sz="2000" baseline="-25000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i</a:t>
                    </a:r>
                  </a:p>
                </p:txBody>
              </p:sp>
              <p:sp>
                <p:nvSpPr>
                  <p:cNvPr id="28" name="TextBox 27">
                    <a:extLst>
                      <a:ext uri="{FF2B5EF4-FFF2-40B4-BE49-F238E27FC236}">
                        <a16:creationId xmlns:a16="http://schemas.microsoft.com/office/drawing/2014/main" id="{1AB388DD-C51D-4C18-8671-78B9CD066FAA}"/>
                      </a:ext>
                    </a:extLst>
                  </p:cNvPr>
                  <p:cNvSpPr txBox="1"/>
                  <p:nvPr/>
                </p:nvSpPr>
                <p:spPr>
                  <a:xfrm>
                    <a:off x="3880340" y="4114799"/>
                    <a:ext cx="720969" cy="400110"/>
                  </a:xfrm>
                  <a:prstGeom prst="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2000" b="1" i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r</a:t>
                    </a:r>
                    <a:r>
                      <a:rPr lang="en-US" sz="2000" baseline="-250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i-1</a:t>
                    </a:r>
                  </a:p>
                </p:txBody>
              </p:sp>
              <p:sp>
                <p:nvSpPr>
                  <p:cNvPr id="29" name="TextBox 28">
                    <a:extLst>
                      <a:ext uri="{FF2B5EF4-FFF2-40B4-BE49-F238E27FC236}">
                        <a16:creationId xmlns:a16="http://schemas.microsoft.com/office/drawing/2014/main" id="{2B77336D-D24B-4AD5-82E2-0F1B91044BA2}"/>
                      </a:ext>
                    </a:extLst>
                  </p:cNvPr>
                  <p:cNvSpPr txBox="1"/>
                  <p:nvPr/>
                </p:nvSpPr>
                <p:spPr>
                  <a:xfrm>
                    <a:off x="1717427" y="4114799"/>
                    <a:ext cx="720969" cy="400110"/>
                  </a:xfrm>
                  <a:prstGeom prst="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2000" b="1" i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p</a:t>
                    </a:r>
                    <a:r>
                      <a:rPr lang="en-US" sz="2000" baseline="-250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i-1</a:t>
                    </a:r>
                  </a:p>
                </p:txBody>
              </p:sp>
              <p:sp>
                <p:nvSpPr>
                  <p:cNvPr id="30" name="TextBox 29">
                    <a:extLst>
                      <a:ext uri="{FF2B5EF4-FFF2-40B4-BE49-F238E27FC236}">
                        <a16:creationId xmlns:a16="http://schemas.microsoft.com/office/drawing/2014/main" id="{C10B9920-0EFA-4136-825D-9322C50ED059}"/>
                      </a:ext>
                    </a:extLst>
                  </p:cNvPr>
                  <p:cNvSpPr txBox="1"/>
                  <p:nvPr/>
                </p:nvSpPr>
                <p:spPr>
                  <a:xfrm>
                    <a:off x="4598376" y="4114799"/>
                    <a:ext cx="720969" cy="400110"/>
                  </a:xfrm>
                  <a:prstGeom prst="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2000" b="1" i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p</a:t>
                    </a:r>
                    <a:r>
                      <a:rPr lang="en-US" sz="2000" baseline="-250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i-1</a:t>
                    </a:r>
                  </a:p>
                </p:txBody>
              </p:sp>
            </p:grpSp>
            <p:sp>
              <p:nvSpPr>
                <p:cNvPr id="31" name="Arrow: Down 30">
                  <a:extLst>
                    <a:ext uri="{FF2B5EF4-FFF2-40B4-BE49-F238E27FC236}">
                      <a16:creationId xmlns:a16="http://schemas.microsoft.com/office/drawing/2014/main" id="{23D6DFF4-5494-4FDF-A6DB-FC3694800717}"/>
                    </a:ext>
                  </a:extLst>
                </p:cNvPr>
                <p:cNvSpPr/>
                <p:nvPr/>
              </p:nvSpPr>
              <p:spPr>
                <a:xfrm>
                  <a:off x="4389437" y="4734777"/>
                  <a:ext cx="365126" cy="496646"/>
                </a:xfrm>
                <a:prstGeom prst="downArrow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" name="Arrow: Down 31">
                  <a:extLst>
                    <a:ext uri="{FF2B5EF4-FFF2-40B4-BE49-F238E27FC236}">
                      <a16:creationId xmlns:a16="http://schemas.microsoft.com/office/drawing/2014/main" id="{0162F650-CD00-43BE-86E8-A124F85745AD}"/>
                    </a:ext>
                  </a:extLst>
                </p:cNvPr>
                <p:cNvSpPr/>
                <p:nvPr/>
              </p:nvSpPr>
              <p:spPr>
                <a:xfrm rot="18977132">
                  <a:off x="4033271" y="4662030"/>
                  <a:ext cx="259768" cy="653873"/>
                </a:xfrm>
                <a:prstGeom prst="downArrow">
                  <a:avLst>
                    <a:gd name="adj1" fmla="val 50000"/>
                    <a:gd name="adj2" fmla="val 104764"/>
                  </a:avLst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" name="Arrow: Down 32">
                  <a:extLst>
                    <a:ext uri="{FF2B5EF4-FFF2-40B4-BE49-F238E27FC236}">
                      <a16:creationId xmlns:a16="http://schemas.microsoft.com/office/drawing/2014/main" id="{E163E72A-6B6A-4D63-B079-32EDF5FCF972}"/>
                    </a:ext>
                  </a:extLst>
                </p:cNvPr>
                <p:cNvSpPr/>
                <p:nvPr/>
              </p:nvSpPr>
              <p:spPr>
                <a:xfrm rot="2622868" flipH="1">
                  <a:off x="4915433" y="4647377"/>
                  <a:ext cx="259768" cy="653873"/>
                </a:xfrm>
                <a:prstGeom prst="downArrow">
                  <a:avLst>
                    <a:gd name="adj1" fmla="val 50000"/>
                    <a:gd name="adj2" fmla="val 104764"/>
                  </a:avLst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7624AFDD-1BA5-4D25-8EA9-17A2A57BEE0E}"/>
                    </a:ext>
                  </a:extLst>
                </p:cNvPr>
                <p:cNvSpPr txBox="1"/>
                <p:nvPr/>
              </p:nvSpPr>
              <p:spPr>
                <a:xfrm>
                  <a:off x="954182" y="3896862"/>
                  <a:ext cx="643125" cy="67710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i="1" dirty="0"/>
                    <a:t>Time</a:t>
                  </a:r>
                </a:p>
                <a:p>
                  <a:pPr algn="ctr"/>
                  <a:r>
                    <a:rPr lang="en-US" sz="2000" i="1" dirty="0"/>
                    <a:t>t</a:t>
                  </a:r>
                  <a:r>
                    <a:rPr lang="en-US" sz="2000" baseline="-25000" dirty="0"/>
                    <a:t>i-1</a:t>
                  </a:r>
                </a:p>
              </p:txBody>
            </p:sp>
            <p:sp>
              <p:nvSpPr>
                <p:cNvPr id="36" name="TextBox 35">
                  <a:extLst>
                    <a:ext uri="{FF2B5EF4-FFF2-40B4-BE49-F238E27FC236}">
                      <a16:creationId xmlns:a16="http://schemas.microsoft.com/office/drawing/2014/main" id="{4D39F6F1-EBB1-4D03-B34C-0E401F254BEC}"/>
                    </a:ext>
                  </a:extLst>
                </p:cNvPr>
                <p:cNvSpPr txBox="1"/>
                <p:nvPr/>
              </p:nvSpPr>
              <p:spPr>
                <a:xfrm>
                  <a:off x="1120894" y="5315032"/>
                  <a:ext cx="309701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2000" i="1" dirty="0" err="1"/>
                    <a:t>t</a:t>
                  </a:r>
                  <a:r>
                    <a:rPr lang="en-US" sz="2000" baseline="-25000" dirty="0" err="1"/>
                    <a:t>i</a:t>
                  </a:r>
                  <a:endParaRPr lang="en-US" sz="2000" baseline="-25000" dirty="0"/>
                </a:p>
              </p:txBody>
            </p:sp>
          </p:grpSp>
          <p:grpSp>
            <p:nvGrpSpPr>
              <p:cNvPr id="47" name="Group 46">
                <a:extLst>
                  <a:ext uri="{FF2B5EF4-FFF2-40B4-BE49-F238E27FC236}">
                    <a16:creationId xmlns:a16="http://schemas.microsoft.com/office/drawing/2014/main" id="{8E375CFC-C411-4758-978C-F434BE50C2E8}"/>
                  </a:ext>
                </a:extLst>
              </p:cNvPr>
              <p:cNvGrpSpPr/>
              <p:nvPr/>
            </p:nvGrpSpPr>
            <p:grpSpPr>
              <a:xfrm>
                <a:off x="2097271" y="4256653"/>
                <a:ext cx="4958551" cy="652704"/>
                <a:chOff x="2097271" y="4256653"/>
                <a:chExt cx="4958551" cy="652704"/>
              </a:xfrm>
            </p:grpSpPr>
            <p:grpSp>
              <p:nvGrpSpPr>
                <p:cNvPr id="42" name="Group 41">
                  <a:extLst>
                    <a:ext uri="{FF2B5EF4-FFF2-40B4-BE49-F238E27FC236}">
                      <a16:creationId xmlns:a16="http://schemas.microsoft.com/office/drawing/2014/main" id="{37239AA5-EC76-4404-8278-AEE46D8700CC}"/>
                    </a:ext>
                  </a:extLst>
                </p:cNvPr>
                <p:cNvGrpSpPr/>
                <p:nvPr/>
              </p:nvGrpSpPr>
              <p:grpSpPr>
                <a:xfrm>
                  <a:off x="2097271" y="4256653"/>
                  <a:ext cx="691355" cy="649775"/>
                  <a:chOff x="2097276" y="4256653"/>
                  <a:chExt cx="691355" cy="649775"/>
                </a:xfrm>
              </p:grpSpPr>
              <p:cxnSp>
                <p:nvCxnSpPr>
                  <p:cNvPr id="39" name="Straight Connector 38">
                    <a:extLst>
                      <a:ext uri="{FF2B5EF4-FFF2-40B4-BE49-F238E27FC236}">
                        <a16:creationId xmlns:a16="http://schemas.microsoft.com/office/drawing/2014/main" id="{117D4941-8DE1-4D59-A2DB-5429F4D05095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2114551" y="4507846"/>
                    <a:ext cx="671149" cy="0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0" name="Straight Connector 39">
                    <a:extLst>
                      <a:ext uri="{FF2B5EF4-FFF2-40B4-BE49-F238E27FC236}">
                        <a16:creationId xmlns:a16="http://schemas.microsoft.com/office/drawing/2014/main" id="{E1D2CA67-B95D-4F3A-9978-258673CBAECE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2117482" y="4906428"/>
                    <a:ext cx="671149" cy="0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41" name="TextBox 40">
                    <a:extLst>
                      <a:ext uri="{FF2B5EF4-FFF2-40B4-BE49-F238E27FC236}">
                        <a16:creationId xmlns:a16="http://schemas.microsoft.com/office/drawing/2014/main" id="{757AFA23-86B9-4B41-8471-F8CC48E01761}"/>
                      </a:ext>
                    </a:extLst>
                  </p:cNvPr>
                  <p:cNvSpPr txBox="1"/>
                  <p:nvPr/>
                </p:nvSpPr>
                <p:spPr>
                  <a:xfrm>
                    <a:off x="2097276" y="4256653"/>
                    <a:ext cx="643125" cy="64633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3600" dirty="0"/>
                      <a:t>….</a:t>
                    </a:r>
                  </a:p>
                </p:txBody>
              </p:sp>
            </p:grpSp>
            <p:grpSp>
              <p:nvGrpSpPr>
                <p:cNvPr id="43" name="Group 42">
                  <a:extLst>
                    <a:ext uri="{FF2B5EF4-FFF2-40B4-BE49-F238E27FC236}">
                      <a16:creationId xmlns:a16="http://schemas.microsoft.com/office/drawing/2014/main" id="{2E1390F3-AF85-4046-A250-314A949DA57F}"/>
                    </a:ext>
                  </a:extLst>
                </p:cNvPr>
                <p:cNvGrpSpPr/>
                <p:nvPr/>
              </p:nvGrpSpPr>
              <p:grpSpPr>
                <a:xfrm>
                  <a:off x="6364467" y="4259582"/>
                  <a:ext cx="691355" cy="649775"/>
                  <a:chOff x="2097276" y="4256653"/>
                  <a:chExt cx="691355" cy="649775"/>
                </a:xfrm>
              </p:grpSpPr>
              <p:cxnSp>
                <p:nvCxnSpPr>
                  <p:cNvPr id="44" name="Straight Connector 43">
                    <a:extLst>
                      <a:ext uri="{FF2B5EF4-FFF2-40B4-BE49-F238E27FC236}">
                        <a16:creationId xmlns:a16="http://schemas.microsoft.com/office/drawing/2014/main" id="{3145C0E5-75D1-471E-8333-8EA5E6872F52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2114551" y="4507846"/>
                    <a:ext cx="671149" cy="0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5" name="Straight Connector 44">
                    <a:extLst>
                      <a:ext uri="{FF2B5EF4-FFF2-40B4-BE49-F238E27FC236}">
                        <a16:creationId xmlns:a16="http://schemas.microsoft.com/office/drawing/2014/main" id="{E49E1C72-9327-42D8-8967-2D63DFB4614F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2117482" y="4906428"/>
                    <a:ext cx="671149" cy="0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46" name="TextBox 45">
                    <a:extLst>
                      <a:ext uri="{FF2B5EF4-FFF2-40B4-BE49-F238E27FC236}">
                        <a16:creationId xmlns:a16="http://schemas.microsoft.com/office/drawing/2014/main" id="{41DE1A1A-405B-48FA-A31C-DF8064E165E0}"/>
                      </a:ext>
                    </a:extLst>
                  </p:cNvPr>
                  <p:cNvSpPr txBox="1"/>
                  <p:nvPr/>
                </p:nvSpPr>
                <p:spPr>
                  <a:xfrm>
                    <a:off x="2097276" y="4256653"/>
                    <a:ext cx="643125" cy="64633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3600" dirty="0"/>
                      <a:t>….</a:t>
                    </a:r>
                  </a:p>
                </p:txBody>
              </p:sp>
            </p:grpSp>
          </p:grpSp>
          <p:grpSp>
            <p:nvGrpSpPr>
              <p:cNvPr id="48" name="Group 47">
                <a:extLst>
                  <a:ext uri="{FF2B5EF4-FFF2-40B4-BE49-F238E27FC236}">
                    <a16:creationId xmlns:a16="http://schemas.microsoft.com/office/drawing/2014/main" id="{2CB25376-5E47-49F6-BE6A-851FAABCBC90}"/>
                  </a:ext>
                </a:extLst>
              </p:cNvPr>
              <p:cNvGrpSpPr/>
              <p:nvPr/>
            </p:nvGrpSpPr>
            <p:grpSpPr>
              <a:xfrm>
                <a:off x="2144162" y="5314657"/>
                <a:ext cx="4958551" cy="652704"/>
                <a:chOff x="2097271" y="4256653"/>
                <a:chExt cx="4958551" cy="652704"/>
              </a:xfrm>
            </p:grpSpPr>
            <p:grpSp>
              <p:nvGrpSpPr>
                <p:cNvPr id="49" name="Group 48">
                  <a:extLst>
                    <a:ext uri="{FF2B5EF4-FFF2-40B4-BE49-F238E27FC236}">
                      <a16:creationId xmlns:a16="http://schemas.microsoft.com/office/drawing/2014/main" id="{B661C017-2957-4932-8F0C-0E1555F9E920}"/>
                    </a:ext>
                  </a:extLst>
                </p:cNvPr>
                <p:cNvGrpSpPr/>
                <p:nvPr/>
              </p:nvGrpSpPr>
              <p:grpSpPr>
                <a:xfrm>
                  <a:off x="2097271" y="4256653"/>
                  <a:ext cx="691355" cy="649775"/>
                  <a:chOff x="2097276" y="4256653"/>
                  <a:chExt cx="691355" cy="649775"/>
                </a:xfrm>
              </p:grpSpPr>
              <p:cxnSp>
                <p:nvCxnSpPr>
                  <p:cNvPr id="54" name="Straight Connector 53">
                    <a:extLst>
                      <a:ext uri="{FF2B5EF4-FFF2-40B4-BE49-F238E27FC236}">
                        <a16:creationId xmlns:a16="http://schemas.microsoft.com/office/drawing/2014/main" id="{9D8AA37C-9214-453F-B900-A1B233B9AD2E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2114551" y="4507846"/>
                    <a:ext cx="671149" cy="0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5" name="Straight Connector 54">
                    <a:extLst>
                      <a:ext uri="{FF2B5EF4-FFF2-40B4-BE49-F238E27FC236}">
                        <a16:creationId xmlns:a16="http://schemas.microsoft.com/office/drawing/2014/main" id="{452F128B-148E-4D5A-9037-4AE38E6F76E3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2117482" y="4906428"/>
                    <a:ext cx="671149" cy="0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56" name="TextBox 55">
                    <a:extLst>
                      <a:ext uri="{FF2B5EF4-FFF2-40B4-BE49-F238E27FC236}">
                        <a16:creationId xmlns:a16="http://schemas.microsoft.com/office/drawing/2014/main" id="{222FED18-859B-455C-A58D-CA75872C5E33}"/>
                      </a:ext>
                    </a:extLst>
                  </p:cNvPr>
                  <p:cNvSpPr txBox="1"/>
                  <p:nvPr/>
                </p:nvSpPr>
                <p:spPr>
                  <a:xfrm>
                    <a:off x="2097276" y="4256653"/>
                    <a:ext cx="643125" cy="64633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3600" dirty="0"/>
                      <a:t>….</a:t>
                    </a:r>
                  </a:p>
                </p:txBody>
              </p:sp>
            </p:grpSp>
            <p:grpSp>
              <p:nvGrpSpPr>
                <p:cNvPr id="50" name="Group 49">
                  <a:extLst>
                    <a:ext uri="{FF2B5EF4-FFF2-40B4-BE49-F238E27FC236}">
                      <a16:creationId xmlns:a16="http://schemas.microsoft.com/office/drawing/2014/main" id="{224FF8EF-735B-408D-92F5-934E662053C9}"/>
                    </a:ext>
                  </a:extLst>
                </p:cNvPr>
                <p:cNvGrpSpPr/>
                <p:nvPr/>
              </p:nvGrpSpPr>
              <p:grpSpPr>
                <a:xfrm>
                  <a:off x="6364467" y="4259582"/>
                  <a:ext cx="691355" cy="649775"/>
                  <a:chOff x="2097276" y="4256653"/>
                  <a:chExt cx="691355" cy="649775"/>
                </a:xfrm>
              </p:grpSpPr>
              <p:cxnSp>
                <p:nvCxnSpPr>
                  <p:cNvPr id="51" name="Straight Connector 50">
                    <a:extLst>
                      <a:ext uri="{FF2B5EF4-FFF2-40B4-BE49-F238E27FC236}">
                        <a16:creationId xmlns:a16="http://schemas.microsoft.com/office/drawing/2014/main" id="{01E6F55A-42F2-42EC-983E-92FF68EEB8AD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2114551" y="4507846"/>
                    <a:ext cx="671149" cy="0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2" name="Straight Connector 51">
                    <a:extLst>
                      <a:ext uri="{FF2B5EF4-FFF2-40B4-BE49-F238E27FC236}">
                        <a16:creationId xmlns:a16="http://schemas.microsoft.com/office/drawing/2014/main" id="{D76FD76D-8810-4AC0-80B9-346EF5637F06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2117482" y="4906428"/>
                    <a:ext cx="671149" cy="0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53" name="TextBox 52">
                    <a:extLst>
                      <a:ext uri="{FF2B5EF4-FFF2-40B4-BE49-F238E27FC236}">
                        <a16:creationId xmlns:a16="http://schemas.microsoft.com/office/drawing/2014/main" id="{F28AD1CD-35C1-4EC1-B18F-1A7E19A2ACD9}"/>
                      </a:ext>
                    </a:extLst>
                  </p:cNvPr>
                  <p:cNvSpPr txBox="1"/>
                  <p:nvPr/>
                </p:nvSpPr>
                <p:spPr>
                  <a:xfrm>
                    <a:off x="2097276" y="4256653"/>
                    <a:ext cx="643125" cy="64633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3600" dirty="0"/>
                      <a:t>….</a:t>
                    </a:r>
                  </a:p>
                </p:txBody>
              </p:sp>
            </p:grpSp>
          </p:grpSp>
        </p:grp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61D44939-50F4-4DF9-93C9-573D7269CD46}"/>
                </a:ext>
              </a:extLst>
            </p:cNvPr>
            <p:cNvSpPr txBox="1"/>
            <p:nvPr/>
          </p:nvSpPr>
          <p:spPr>
            <a:xfrm>
              <a:off x="3357750" y="4070943"/>
              <a:ext cx="24636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1D Cellular Automaton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661935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CA8D1D-DF32-43E9-A045-75764AA8E5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Classification of Propagation Rules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C933A5-44CF-4C0B-8FB9-77EC215809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Stat Theory W. U. Schröder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C36B74-48CE-486F-BA57-D7BBFC6911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Cellular Automata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BB082D-C9B5-4058-9899-BC7C3E0403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97A8B-7494-46F7-A1E5-60BFD519E342}" type="slidenum">
              <a:rPr lang="en-US" smtClean="0"/>
              <a:t>13</a:t>
            </a:fld>
            <a:endParaRPr lang="en-US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FECBBE74-E095-40A2-9C55-709E3071FD73}"/>
              </a:ext>
            </a:extLst>
          </p:cNvPr>
          <p:cNvSpPr txBox="1"/>
          <p:nvPr/>
        </p:nvSpPr>
        <p:spPr>
          <a:xfrm>
            <a:off x="3077916" y="1157366"/>
            <a:ext cx="720969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20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i-1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A9F1C57D-8358-430C-8C93-C0F009554BC3}"/>
              </a:ext>
            </a:extLst>
          </p:cNvPr>
          <p:cNvSpPr txBox="1"/>
          <p:nvPr/>
        </p:nvSpPr>
        <p:spPr>
          <a:xfrm>
            <a:off x="628650" y="1157366"/>
            <a:ext cx="720969" cy="40011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i-1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701956C8-7BBF-488B-9888-CE5704F6976F}"/>
              </a:ext>
            </a:extLst>
          </p:cNvPr>
          <p:cNvSpPr txBox="1"/>
          <p:nvPr/>
        </p:nvSpPr>
        <p:spPr>
          <a:xfrm>
            <a:off x="1397979" y="1157366"/>
            <a:ext cx="18551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Occupied, alive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95C608AB-FA85-4C61-94A9-2BDC070BA529}"/>
              </a:ext>
            </a:extLst>
          </p:cNvPr>
          <p:cNvSpPr txBox="1"/>
          <p:nvPr/>
        </p:nvSpPr>
        <p:spPr>
          <a:xfrm>
            <a:off x="3922985" y="1195384"/>
            <a:ext cx="20206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Not occupied, dead</a:t>
            </a:r>
          </a:p>
        </p:txBody>
      </p: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69919410-25D1-47D5-963C-A9C633DFC849}"/>
              </a:ext>
            </a:extLst>
          </p:cNvPr>
          <p:cNvGrpSpPr/>
          <p:nvPr/>
        </p:nvGrpSpPr>
        <p:grpSpPr>
          <a:xfrm>
            <a:off x="668149" y="1765043"/>
            <a:ext cx="1424131" cy="2075245"/>
            <a:chOff x="628650" y="1812056"/>
            <a:chExt cx="1424131" cy="2075245"/>
          </a:xfrm>
        </p:grpSpPr>
        <p:grpSp>
          <p:nvGrpSpPr>
            <p:cNvPr id="91" name="Group 90">
              <a:extLst>
                <a:ext uri="{FF2B5EF4-FFF2-40B4-BE49-F238E27FC236}">
                  <a16:creationId xmlns:a16="http://schemas.microsoft.com/office/drawing/2014/main" id="{2535085A-6B50-4285-BE4B-914160ABDE69}"/>
                </a:ext>
              </a:extLst>
            </p:cNvPr>
            <p:cNvGrpSpPr/>
            <p:nvPr/>
          </p:nvGrpSpPr>
          <p:grpSpPr>
            <a:xfrm>
              <a:off x="646456" y="1812056"/>
              <a:ext cx="1406325" cy="916602"/>
              <a:chOff x="2387111" y="1747055"/>
              <a:chExt cx="1406325" cy="916602"/>
            </a:xfrm>
          </p:grpSpPr>
          <p:sp>
            <p:nvSpPr>
              <p:cNvPr id="31" name="Arrow: Down 30">
                <a:extLst>
                  <a:ext uri="{FF2B5EF4-FFF2-40B4-BE49-F238E27FC236}">
                    <a16:creationId xmlns:a16="http://schemas.microsoft.com/office/drawing/2014/main" id="{3DCB762C-2EDB-46D8-9F41-05C414AC2C32}"/>
                  </a:ext>
                </a:extLst>
              </p:cNvPr>
              <p:cNvSpPr/>
              <p:nvPr/>
            </p:nvSpPr>
            <p:spPr>
              <a:xfrm>
                <a:off x="2992421" y="2068852"/>
                <a:ext cx="197612" cy="275744"/>
              </a:xfrm>
              <a:prstGeom prst="downArrow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739AE2BD-ADC4-47A2-BEE2-8C7BA95AD623}"/>
                  </a:ext>
                </a:extLst>
              </p:cNvPr>
              <p:cNvSpPr txBox="1"/>
              <p:nvPr/>
            </p:nvSpPr>
            <p:spPr>
              <a:xfrm>
                <a:off x="2404048" y="2006041"/>
                <a:ext cx="41229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6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i-1</a:t>
                </a:r>
              </a:p>
            </p:txBody>
          </p: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3EBECEC2-01C2-4E57-B7CA-357EEBA50D7B}"/>
                  </a:ext>
                </a:extLst>
              </p:cNvPr>
              <p:cNvSpPr txBox="1"/>
              <p:nvPr/>
            </p:nvSpPr>
            <p:spPr>
              <a:xfrm>
                <a:off x="2493135" y="2318859"/>
                <a:ext cx="22955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600" i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i</a:t>
                </a:r>
                <a:endParaRPr lang="en-US" sz="1600" i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7" name="Rectangle 86">
                <a:extLst>
                  <a:ext uri="{FF2B5EF4-FFF2-40B4-BE49-F238E27FC236}">
                    <a16:creationId xmlns:a16="http://schemas.microsoft.com/office/drawing/2014/main" id="{E307E528-DDBF-4398-876A-D385A2B39EBF}"/>
                  </a:ext>
                </a:extLst>
              </p:cNvPr>
              <p:cNvSpPr/>
              <p:nvPr/>
            </p:nvSpPr>
            <p:spPr>
              <a:xfrm>
                <a:off x="2387111" y="1747055"/>
                <a:ext cx="468775" cy="297517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8" name="Rectangle 87">
                <a:extLst>
                  <a:ext uri="{FF2B5EF4-FFF2-40B4-BE49-F238E27FC236}">
                    <a16:creationId xmlns:a16="http://schemas.microsoft.com/office/drawing/2014/main" id="{3E5A5D53-7ACF-48C7-BEF4-6E45391C1E60}"/>
                  </a:ext>
                </a:extLst>
              </p:cNvPr>
              <p:cNvSpPr/>
              <p:nvPr/>
            </p:nvSpPr>
            <p:spPr>
              <a:xfrm>
                <a:off x="2855886" y="1750423"/>
                <a:ext cx="468775" cy="297517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" name="Rectangle 88">
                <a:extLst>
                  <a:ext uri="{FF2B5EF4-FFF2-40B4-BE49-F238E27FC236}">
                    <a16:creationId xmlns:a16="http://schemas.microsoft.com/office/drawing/2014/main" id="{563CC8B5-BA44-4F7E-94DC-F262726235EE}"/>
                  </a:ext>
                </a:extLst>
              </p:cNvPr>
              <p:cNvSpPr/>
              <p:nvPr/>
            </p:nvSpPr>
            <p:spPr>
              <a:xfrm>
                <a:off x="3324661" y="1753751"/>
                <a:ext cx="468775" cy="297517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0" name="Rectangle 89">
                <a:extLst>
                  <a:ext uri="{FF2B5EF4-FFF2-40B4-BE49-F238E27FC236}">
                    <a16:creationId xmlns:a16="http://schemas.microsoft.com/office/drawing/2014/main" id="{18CA850B-2284-469A-9ED1-735981415A82}"/>
                  </a:ext>
                </a:extLst>
              </p:cNvPr>
              <p:cNvSpPr/>
              <p:nvPr/>
            </p:nvSpPr>
            <p:spPr>
              <a:xfrm>
                <a:off x="2845925" y="2366140"/>
                <a:ext cx="468775" cy="297517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2" name="Group 91">
              <a:extLst>
                <a:ext uri="{FF2B5EF4-FFF2-40B4-BE49-F238E27FC236}">
                  <a16:creationId xmlns:a16="http://schemas.microsoft.com/office/drawing/2014/main" id="{214695FE-FD5C-4CA2-B078-9CCFAE935EBC}"/>
                </a:ext>
              </a:extLst>
            </p:cNvPr>
            <p:cNvGrpSpPr/>
            <p:nvPr/>
          </p:nvGrpSpPr>
          <p:grpSpPr>
            <a:xfrm>
              <a:off x="628650" y="2970699"/>
              <a:ext cx="1406325" cy="916602"/>
              <a:chOff x="2387111" y="1747055"/>
              <a:chExt cx="1406325" cy="916602"/>
            </a:xfrm>
          </p:grpSpPr>
          <p:sp>
            <p:nvSpPr>
              <p:cNvPr id="93" name="Arrow: Down 92">
                <a:extLst>
                  <a:ext uri="{FF2B5EF4-FFF2-40B4-BE49-F238E27FC236}">
                    <a16:creationId xmlns:a16="http://schemas.microsoft.com/office/drawing/2014/main" id="{624DA61E-54D7-4D8C-B123-894B75676964}"/>
                  </a:ext>
                </a:extLst>
              </p:cNvPr>
              <p:cNvSpPr/>
              <p:nvPr/>
            </p:nvSpPr>
            <p:spPr>
              <a:xfrm>
                <a:off x="2992421" y="2068852"/>
                <a:ext cx="197612" cy="275744"/>
              </a:xfrm>
              <a:prstGeom prst="downArrow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4B1F53DE-2BA1-4EAB-B37F-0A433A709E92}"/>
                  </a:ext>
                </a:extLst>
              </p:cNvPr>
              <p:cNvSpPr txBox="1"/>
              <p:nvPr/>
            </p:nvSpPr>
            <p:spPr>
              <a:xfrm>
                <a:off x="2404048" y="2006041"/>
                <a:ext cx="41229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6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i-1</a:t>
                </a:r>
              </a:p>
            </p:txBody>
          </p:sp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845CEA1B-074F-4514-AD69-2A2054951783}"/>
                  </a:ext>
                </a:extLst>
              </p:cNvPr>
              <p:cNvSpPr txBox="1"/>
              <p:nvPr/>
            </p:nvSpPr>
            <p:spPr>
              <a:xfrm>
                <a:off x="2493135" y="2318859"/>
                <a:ext cx="22955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600" i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i</a:t>
                </a:r>
                <a:endParaRPr lang="en-US" sz="1600" i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6" name="Rectangle 95">
                <a:extLst>
                  <a:ext uri="{FF2B5EF4-FFF2-40B4-BE49-F238E27FC236}">
                    <a16:creationId xmlns:a16="http://schemas.microsoft.com/office/drawing/2014/main" id="{F51AA2C2-3073-430D-B656-39F7C8AAEB09}"/>
                  </a:ext>
                </a:extLst>
              </p:cNvPr>
              <p:cNvSpPr/>
              <p:nvPr/>
            </p:nvSpPr>
            <p:spPr>
              <a:xfrm>
                <a:off x="2387111" y="1747055"/>
                <a:ext cx="468775" cy="297517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Rectangle 96">
                <a:extLst>
                  <a:ext uri="{FF2B5EF4-FFF2-40B4-BE49-F238E27FC236}">
                    <a16:creationId xmlns:a16="http://schemas.microsoft.com/office/drawing/2014/main" id="{68AAD71E-8EE7-4C6D-810E-B2B052907911}"/>
                  </a:ext>
                </a:extLst>
              </p:cNvPr>
              <p:cNvSpPr/>
              <p:nvPr/>
            </p:nvSpPr>
            <p:spPr>
              <a:xfrm>
                <a:off x="2855886" y="1750423"/>
                <a:ext cx="468775" cy="297517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Rectangle 97">
                <a:extLst>
                  <a:ext uri="{FF2B5EF4-FFF2-40B4-BE49-F238E27FC236}">
                    <a16:creationId xmlns:a16="http://schemas.microsoft.com/office/drawing/2014/main" id="{9B322BC6-83ED-401C-85C3-6719613824A7}"/>
                  </a:ext>
                </a:extLst>
              </p:cNvPr>
              <p:cNvSpPr/>
              <p:nvPr/>
            </p:nvSpPr>
            <p:spPr>
              <a:xfrm>
                <a:off x="3324661" y="1753751"/>
                <a:ext cx="468775" cy="297517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9" name="Rectangle 98">
                <a:extLst>
                  <a:ext uri="{FF2B5EF4-FFF2-40B4-BE49-F238E27FC236}">
                    <a16:creationId xmlns:a16="http://schemas.microsoft.com/office/drawing/2014/main" id="{3031E259-2AB3-4D9A-B84C-E1811772C826}"/>
                  </a:ext>
                </a:extLst>
              </p:cNvPr>
              <p:cNvSpPr/>
              <p:nvPr/>
            </p:nvSpPr>
            <p:spPr>
              <a:xfrm>
                <a:off x="2845925" y="2366140"/>
                <a:ext cx="468775" cy="297517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2607691F-B982-4AD2-87A0-6E01DDC0B499}"/>
              </a:ext>
            </a:extLst>
          </p:cNvPr>
          <p:cNvGrpSpPr/>
          <p:nvPr/>
        </p:nvGrpSpPr>
        <p:grpSpPr>
          <a:xfrm>
            <a:off x="668584" y="4096712"/>
            <a:ext cx="1424131" cy="2075245"/>
            <a:chOff x="628650" y="1812056"/>
            <a:chExt cx="1424131" cy="2075245"/>
          </a:xfrm>
        </p:grpSpPr>
        <p:grpSp>
          <p:nvGrpSpPr>
            <p:cNvPr id="102" name="Group 101">
              <a:extLst>
                <a:ext uri="{FF2B5EF4-FFF2-40B4-BE49-F238E27FC236}">
                  <a16:creationId xmlns:a16="http://schemas.microsoft.com/office/drawing/2014/main" id="{7750A150-9218-4CD0-B78B-80A8D3402C75}"/>
                </a:ext>
              </a:extLst>
            </p:cNvPr>
            <p:cNvGrpSpPr/>
            <p:nvPr/>
          </p:nvGrpSpPr>
          <p:grpSpPr>
            <a:xfrm>
              <a:off x="646456" y="1812056"/>
              <a:ext cx="1406325" cy="916602"/>
              <a:chOff x="2387111" y="1747055"/>
              <a:chExt cx="1406325" cy="916602"/>
            </a:xfrm>
          </p:grpSpPr>
          <p:sp>
            <p:nvSpPr>
              <p:cNvPr id="111" name="Arrow: Down 110">
                <a:extLst>
                  <a:ext uri="{FF2B5EF4-FFF2-40B4-BE49-F238E27FC236}">
                    <a16:creationId xmlns:a16="http://schemas.microsoft.com/office/drawing/2014/main" id="{00C8B1FF-7C07-414F-A8D4-E59F2441EFB9}"/>
                  </a:ext>
                </a:extLst>
              </p:cNvPr>
              <p:cNvSpPr/>
              <p:nvPr/>
            </p:nvSpPr>
            <p:spPr>
              <a:xfrm>
                <a:off x="2992421" y="2068852"/>
                <a:ext cx="197612" cy="275744"/>
              </a:xfrm>
              <a:prstGeom prst="downArrow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2" name="TextBox 111">
                <a:extLst>
                  <a:ext uri="{FF2B5EF4-FFF2-40B4-BE49-F238E27FC236}">
                    <a16:creationId xmlns:a16="http://schemas.microsoft.com/office/drawing/2014/main" id="{F75FD14D-510E-487F-BF6A-541F86446651}"/>
                  </a:ext>
                </a:extLst>
              </p:cNvPr>
              <p:cNvSpPr txBox="1"/>
              <p:nvPr/>
            </p:nvSpPr>
            <p:spPr>
              <a:xfrm>
                <a:off x="2404048" y="2006041"/>
                <a:ext cx="41229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6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i-1</a:t>
                </a:r>
              </a:p>
            </p:txBody>
          </p:sp>
          <p:sp>
            <p:nvSpPr>
              <p:cNvPr id="113" name="TextBox 112">
                <a:extLst>
                  <a:ext uri="{FF2B5EF4-FFF2-40B4-BE49-F238E27FC236}">
                    <a16:creationId xmlns:a16="http://schemas.microsoft.com/office/drawing/2014/main" id="{BF2B282A-1D22-4342-85B7-F70248C4BE11}"/>
                  </a:ext>
                </a:extLst>
              </p:cNvPr>
              <p:cNvSpPr txBox="1"/>
              <p:nvPr/>
            </p:nvSpPr>
            <p:spPr>
              <a:xfrm>
                <a:off x="2493135" y="2318859"/>
                <a:ext cx="22955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600" i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i</a:t>
                </a:r>
                <a:endParaRPr lang="en-US" sz="1600" i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4" name="Rectangle 113">
                <a:extLst>
                  <a:ext uri="{FF2B5EF4-FFF2-40B4-BE49-F238E27FC236}">
                    <a16:creationId xmlns:a16="http://schemas.microsoft.com/office/drawing/2014/main" id="{179CD935-1FBD-4718-A562-206DDEFEE7ED}"/>
                  </a:ext>
                </a:extLst>
              </p:cNvPr>
              <p:cNvSpPr/>
              <p:nvPr/>
            </p:nvSpPr>
            <p:spPr>
              <a:xfrm>
                <a:off x="2387111" y="1747055"/>
                <a:ext cx="468775" cy="297517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5" name="Rectangle 114">
                <a:extLst>
                  <a:ext uri="{FF2B5EF4-FFF2-40B4-BE49-F238E27FC236}">
                    <a16:creationId xmlns:a16="http://schemas.microsoft.com/office/drawing/2014/main" id="{BBE7F069-B1B2-4767-A138-3A4D986E7D77}"/>
                  </a:ext>
                </a:extLst>
              </p:cNvPr>
              <p:cNvSpPr/>
              <p:nvPr/>
            </p:nvSpPr>
            <p:spPr>
              <a:xfrm>
                <a:off x="2855886" y="1750423"/>
                <a:ext cx="468775" cy="297517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6" name="Rectangle 115">
                <a:extLst>
                  <a:ext uri="{FF2B5EF4-FFF2-40B4-BE49-F238E27FC236}">
                    <a16:creationId xmlns:a16="http://schemas.microsoft.com/office/drawing/2014/main" id="{382976AF-003B-4DF8-A347-C9F36FF467C1}"/>
                  </a:ext>
                </a:extLst>
              </p:cNvPr>
              <p:cNvSpPr/>
              <p:nvPr/>
            </p:nvSpPr>
            <p:spPr>
              <a:xfrm>
                <a:off x="3324661" y="1753751"/>
                <a:ext cx="468775" cy="297517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7" name="Rectangle 116">
                <a:extLst>
                  <a:ext uri="{FF2B5EF4-FFF2-40B4-BE49-F238E27FC236}">
                    <a16:creationId xmlns:a16="http://schemas.microsoft.com/office/drawing/2014/main" id="{5780F161-3D08-43C6-8AC9-FABD6EA29B86}"/>
                  </a:ext>
                </a:extLst>
              </p:cNvPr>
              <p:cNvSpPr/>
              <p:nvPr/>
            </p:nvSpPr>
            <p:spPr>
              <a:xfrm>
                <a:off x="2845925" y="2366140"/>
                <a:ext cx="468775" cy="297517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3" name="Group 102">
              <a:extLst>
                <a:ext uri="{FF2B5EF4-FFF2-40B4-BE49-F238E27FC236}">
                  <a16:creationId xmlns:a16="http://schemas.microsoft.com/office/drawing/2014/main" id="{66F03FD5-FBA3-496D-9F79-3A1C126C116F}"/>
                </a:ext>
              </a:extLst>
            </p:cNvPr>
            <p:cNvGrpSpPr/>
            <p:nvPr/>
          </p:nvGrpSpPr>
          <p:grpSpPr>
            <a:xfrm>
              <a:off x="628650" y="2970699"/>
              <a:ext cx="1406325" cy="916602"/>
              <a:chOff x="2387111" y="1747055"/>
              <a:chExt cx="1406325" cy="916602"/>
            </a:xfrm>
          </p:grpSpPr>
          <p:sp>
            <p:nvSpPr>
              <p:cNvPr id="104" name="Arrow: Down 103">
                <a:extLst>
                  <a:ext uri="{FF2B5EF4-FFF2-40B4-BE49-F238E27FC236}">
                    <a16:creationId xmlns:a16="http://schemas.microsoft.com/office/drawing/2014/main" id="{38FFDCB9-133C-4913-AD71-9458D840FA81}"/>
                  </a:ext>
                </a:extLst>
              </p:cNvPr>
              <p:cNvSpPr/>
              <p:nvPr/>
            </p:nvSpPr>
            <p:spPr>
              <a:xfrm>
                <a:off x="2992421" y="2068852"/>
                <a:ext cx="197612" cy="275744"/>
              </a:xfrm>
              <a:prstGeom prst="downArrow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5" name="TextBox 104">
                <a:extLst>
                  <a:ext uri="{FF2B5EF4-FFF2-40B4-BE49-F238E27FC236}">
                    <a16:creationId xmlns:a16="http://schemas.microsoft.com/office/drawing/2014/main" id="{D3F1DCE1-52CE-45EC-A6FD-1DA5D707536E}"/>
                  </a:ext>
                </a:extLst>
              </p:cNvPr>
              <p:cNvSpPr txBox="1"/>
              <p:nvPr/>
            </p:nvSpPr>
            <p:spPr>
              <a:xfrm>
                <a:off x="2404048" y="2006041"/>
                <a:ext cx="41229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6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i-1</a:t>
                </a:r>
              </a:p>
            </p:txBody>
          </p:sp>
          <p:sp>
            <p:nvSpPr>
              <p:cNvPr id="106" name="TextBox 105">
                <a:extLst>
                  <a:ext uri="{FF2B5EF4-FFF2-40B4-BE49-F238E27FC236}">
                    <a16:creationId xmlns:a16="http://schemas.microsoft.com/office/drawing/2014/main" id="{1F10E8CB-7E32-46D0-AABB-3A5153518ABF}"/>
                  </a:ext>
                </a:extLst>
              </p:cNvPr>
              <p:cNvSpPr txBox="1"/>
              <p:nvPr/>
            </p:nvSpPr>
            <p:spPr>
              <a:xfrm>
                <a:off x="2493135" y="2318859"/>
                <a:ext cx="22955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600" i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i</a:t>
                </a:r>
                <a:endParaRPr lang="en-US" sz="1600" i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7" name="Rectangle 106">
                <a:extLst>
                  <a:ext uri="{FF2B5EF4-FFF2-40B4-BE49-F238E27FC236}">
                    <a16:creationId xmlns:a16="http://schemas.microsoft.com/office/drawing/2014/main" id="{BA9040FE-23E7-40FC-A919-C41B0E304306}"/>
                  </a:ext>
                </a:extLst>
              </p:cNvPr>
              <p:cNvSpPr/>
              <p:nvPr/>
            </p:nvSpPr>
            <p:spPr>
              <a:xfrm>
                <a:off x="2387111" y="1747055"/>
                <a:ext cx="468775" cy="297517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8" name="Rectangle 107">
                <a:extLst>
                  <a:ext uri="{FF2B5EF4-FFF2-40B4-BE49-F238E27FC236}">
                    <a16:creationId xmlns:a16="http://schemas.microsoft.com/office/drawing/2014/main" id="{A120C9BE-A1DC-472A-B6A1-EB2D7C14B20B}"/>
                  </a:ext>
                </a:extLst>
              </p:cNvPr>
              <p:cNvSpPr/>
              <p:nvPr/>
            </p:nvSpPr>
            <p:spPr>
              <a:xfrm>
                <a:off x="2855886" y="1750423"/>
                <a:ext cx="468775" cy="297517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9" name="Rectangle 108">
                <a:extLst>
                  <a:ext uri="{FF2B5EF4-FFF2-40B4-BE49-F238E27FC236}">
                    <a16:creationId xmlns:a16="http://schemas.microsoft.com/office/drawing/2014/main" id="{820308E3-2595-4EE8-ABD2-2770730C3820}"/>
                  </a:ext>
                </a:extLst>
              </p:cNvPr>
              <p:cNvSpPr/>
              <p:nvPr/>
            </p:nvSpPr>
            <p:spPr>
              <a:xfrm>
                <a:off x="3324661" y="1753751"/>
                <a:ext cx="468775" cy="297517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0" name="Rectangle 109">
                <a:extLst>
                  <a:ext uri="{FF2B5EF4-FFF2-40B4-BE49-F238E27FC236}">
                    <a16:creationId xmlns:a16="http://schemas.microsoft.com/office/drawing/2014/main" id="{D7A0521A-CB93-4DA7-B8F3-4EA21D67F42E}"/>
                  </a:ext>
                </a:extLst>
              </p:cNvPr>
              <p:cNvSpPr/>
              <p:nvPr/>
            </p:nvSpPr>
            <p:spPr>
              <a:xfrm>
                <a:off x="2845925" y="2366140"/>
                <a:ext cx="468775" cy="297517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20" name="Group 119">
            <a:extLst>
              <a:ext uri="{FF2B5EF4-FFF2-40B4-BE49-F238E27FC236}">
                <a16:creationId xmlns:a16="http://schemas.microsoft.com/office/drawing/2014/main" id="{40C4956F-D955-4BEB-BDAF-CCDAE6AE4905}"/>
              </a:ext>
            </a:extLst>
          </p:cNvPr>
          <p:cNvGrpSpPr/>
          <p:nvPr/>
        </p:nvGrpSpPr>
        <p:grpSpPr>
          <a:xfrm>
            <a:off x="2391664" y="1771739"/>
            <a:ext cx="1424131" cy="2075245"/>
            <a:chOff x="628650" y="1812056"/>
            <a:chExt cx="1424131" cy="2075245"/>
          </a:xfrm>
        </p:grpSpPr>
        <p:grpSp>
          <p:nvGrpSpPr>
            <p:cNvPr id="138" name="Group 137">
              <a:extLst>
                <a:ext uri="{FF2B5EF4-FFF2-40B4-BE49-F238E27FC236}">
                  <a16:creationId xmlns:a16="http://schemas.microsoft.com/office/drawing/2014/main" id="{3C53231B-8D63-412A-B1DD-D0E6FFBB5762}"/>
                </a:ext>
              </a:extLst>
            </p:cNvPr>
            <p:cNvGrpSpPr/>
            <p:nvPr/>
          </p:nvGrpSpPr>
          <p:grpSpPr>
            <a:xfrm>
              <a:off x="646456" y="1812056"/>
              <a:ext cx="1406325" cy="916602"/>
              <a:chOff x="2387111" y="1747055"/>
              <a:chExt cx="1406325" cy="916602"/>
            </a:xfrm>
          </p:grpSpPr>
          <p:sp>
            <p:nvSpPr>
              <p:cNvPr id="147" name="Arrow: Down 146">
                <a:extLst>
                  <a:ext uri="{FF2B5EF4-FFF2-40B4-BE49-F238E27FC236}">
                    <a16:creationId xmlns:a16="http://schemas.microsoft.com/office/drawing/2014/main" id="{96A4126E-5CFD-4B3F-9983-9E055A9F013D}"/>
                  </a:ext>
                </a:extLst>
              </p:cNvPr>
              <p:cNvSpPr/>
              <p:nvPr/>
            </p:nvSpPr>
            <p:spPr>
              <a:xfrm>
                <a:off x="2992421" y="2068852"/>
                <a:ext cx="197612" cy="275744"/>
              </a:xfrm>
              <a:prstGeom prst="downArrow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8" name="TextBox 147">
                <a:extLst>
                  <a:ext uri="{FF2B5EF4-FFF2-40B4-BE49-F238E27FC236}">
                    <a16:creationId xmlns:a16="http://schemas.microsoft.com/office/drawing/2014/main" id="{67D86E33-34BD-4868-AC17-8D86E5A9F2F5}"/>
                  </a:ext>
                </a:extLst>
              </p:cNvPr>
              <p:cNvSpPr txBox="1"/>
              <p:nvPr/>
            </p:nvSpPr>
            <p:spPr>
              <a:xfrm>
                <a:off x="2404048" y="2006041"/>
                <a:ext cx="41229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6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i-1</a:t>
                </a:r>
              </a:p>
            </p:txBody>
          </p:sp>
          <p:sp>
            <p:nvSpPr>
              <p:cNvPr id="149" name="TextBox 148">
                <a:extLst>
                  <a:ext uri="{FF2B5EF4-FFF2-40B4-BE49-F238E27FC236}">
                    <a16:creationId xmlns:a16="http://schemas.microsoft.com/office/drawing/2014/main" id="{748F5CBE-4561-48B6-ACB8-77BBA0F2A2CD}"/>
                  </a:ext>
                </a:extLst>
              </p:cNvPr>
              <p:cNvSpPr txBox="1"/>
              <p:nvPr/>
            </p:nvSpPr>
            <p:spPr>
              <a:xfrm>
                <a:off x="2493135" y="2318859"/>
                <a:ext cx="22955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600" i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i</a:t>
                </a:r>
                <a:endParaRPr lang="en-US" sz="1600" i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0" name="Rectangle 149">
                <a:extLst>
                  <a:ext uri="{FF2B5EF4-FFF2-40B4-BE49-F238E27FC236}">
                    <a16:creationId xmlns:a16="http://schemas.microsoft.com/office/drawing/2014/main" id="{952D071E-4ED0-4625-BA34-B550AAECA426}"/>
                  </a:ext>
                </a:extLst>
              </p:cNvPr>
              <p:cNvSpPr/>
              <p:nvPr/>
            </p:nvSpPr>
            <p:spPr>
              <a:xfrm>
                <a:off x="2387111" y="1747055"/>
                <a:ext cx="468775" cy="297517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1" name="Rectangle 150">
                <a:extLst>
                  <a:ext uri="{FF2B5EF4-FFF2-40B4-BE49-F238E27FC236}">
                    <a16:creationId xmlns:a16="http://schemas.microsoft.com/office/drawing/2014/main" id="{6ABABF05-7A59-432D-BEB7-9288EFA424E2}"/>
                  </a:ext>
                </a:extLst>
              </p:cNvPr>
              <p:cNvSpPr/>
              <p:nvPr/>
            </p:nvSpPr>
            <p:spPr>
              <a:xfrm>
                <a:off x="2855886" y="1750423"/>
                <a:ext cx="468775" cy="297517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2" name="Rectangle 151">
                <a:extLst>
                  <a:ext uri="{FF2B5EF4-FFF2-40B4-BE49-F238E27FC236}">
                    <a16:creationId xmlns:a16="http://schemas.microsoft.com/office/drawing/2014/main" id="{64D1ED83-6EFC-417B-A75C-0D0DEE6DD771}"/>
                  </a:ext>
                </a:extLst>
              </p:cNvPr>
              <p:cNvSpPr/>
              <p:nvPr/>
            </p:nvSpPr>
            <p:spPr>
              <a:xfrm>
                <a:off x="3324661" y="1753751"/>
                <a:ext cx="468775" cy="297517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3" name="Rectangle 152">
                <a:extLst>
                  <a:ext uri="{FF2B5EF4-FFF2-40B4-BE49-F238E27FC236}">
                    <a16:creationId xmlns:a16="http://schemas.microsoft.com/office/drawing/2014/main" id="{34D11629-BF7E-45DE-B86D-900A923FD152}"/>
                  </a:ext>
                </a:extLst>
              </p:cNvPr>
              <p:cNvSpPr/>
              <p:nvPr/>
            </p:nvSpPr>
            <p:spPr>
              <a:xfrm>
                <a:off x="2845925" y="2366140"/>
                <a:ext cx="468775" cy="297517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39" name="Group 138">
              <a:extLst>
                <a:ext uri="{FF2B5EF4-FFF2-40B4-BE49-F238E27FC236}">
                  <a16:creationId xmlns:a16="http://schemas.microsoft.com/office/drawing/2014/main" id="{4AA30EBA-CAC3-40AF-8DB5-5E2D9D603B13}"/>
                </a:ext>
              </a:extLst>
            </p:cNvPr>
            <p:cNvGrpSpPr/>
            <p:nvPr/>
          </p:nvGrpSpPr>
          <p:grpSpPr>
            <a:xfrm>
              <a:off x="628650" y="2970699"/>
              <a:ext cx="1406325" cy="916602"/>
              <a:chOff x="2387111" y="1747055"/>
              <a:chExt cx="1406325" cy="916602"/>
            </a:xfrm>
          </p:grpSpPr>
          <p:sp>
            <p:nvSpPr>
              <p:cNvPr id="140" name="Arrow: Down 139">
                <a:extLst>
                  <a:ext uri="{FF2B5EF4-FFF2-40B4-BE49-F238E27FC236}">
                    <a16:creationId xmlns:a16="http://schemas.microsoft.com/office/drawing/2014/main" id="{8F7B0788-FE6F-46CF-B7AB-E88F647E8814}"/>
                  </a:ext>
                </a:extLst>
              </p:cNvPr>
              <p:cNvSpPr/>
              <p:nvPr/>
            </p:nvSpPr>
            <p:spPr>
              <a:xfrm>
                <a:off x="2992421" y="2068852"/>
                <a:ext cx="197612" cy="275744"/>
              </a:xfrm>
              <a:prstGeom prst="downArrow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1" name="TextBox 140">
                <a:extLst>
                  <a:ext uri="{FF2B5EF4-FFF2-40B4-BE49-F238E27FC236}">
                    <a16:creationId xmlns:a16="http://schemas.microsoft.com/office/drawing/2014/main" id="{920B2528-F37D-45D2-A53C-57E0B823ADC5}"/>
                  </a:ext>
                </a:extLst>
              </p:cNvPr>
              <p:cNvSpPr txBox="1"/>
              <p:nvPr/>
            </p:nvSpPr>
            <p:spPr>
              <a:xfrm>
                <a:off x="2404048" y="2006041"/>
                <a:ext cx="41229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6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i-1</a:t>
                </a:r>
              </a:p>
            </p:txBody>
          </p:sp>
          <p:sp>
            <p:nvSpPr>
              <p:cNvPr id="142" name="TextBox 141">
                <a:extLst>
                  <a:ext uri="{FF2B5EF4-FFF2-40B4-BE49-F238E27FC236}">
                    <a16:creationId xmlns:a16="http://schemas.microsoft.com/office/drawing/2014/main" id="{91E30517-A460-49C4-9ECD-B1C45ACD7AB8}"/>
                  </a:ext>
                </a:extLst>
              </p:cNvPr>
              <p:cNvSpPr txBox="1"/>
              <p:nvPr/>
            </p:nvSpPr>
            <p:spPr>
              <a:xfrm>
                <a:off x="2493135" y="2318859"/>
                <a:ext cx="22955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600" i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i</a:t>
                </a:r>
                <a:endParaRPr lang="en-US" sz="1600" i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3" name="Rectangle 142">
                <a:extLst>
                  <a:ext uri="{FF2B5EF4-FFF2-40B4-BE49-F238E27FC236}">
                    <a16:creationId xmlns:a16="http://schemas.microsoft.com/office/drawing/2014/main" id="{01C2ACD8-80B0-49F0-83B2-C5A99D4A2163}"/>
                  </a:ext>
                </a:extLst>
              </p:cNvPr>
              <p:cNvSpPr/>
              <p:nvPr/>
            </p:nvSpPr>
            <p:spPr>
              <a:xfrm>
                <a:off x="2387111" y="1747055"/>
                <a:ext cx="468775" cy="297517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4" name="Rectangle 143">
                <a:extLst>
                  <a:ext uri="{FF2B5EF4-FFF2-40B4-BE49-F238E27FC236}">
                    <a16:creationId xmlns:a16="http://schemas.microsoft.com/office/drawing/2014/main" id="{B1AF0219-137B-4289-AD1C-B7FAEDDA3E29}"/>
                  </a:ext>
                </a:extLst>
              </p:cNvPr>
              <p:cNvSpPr/>
              <p:nvPr/>
            </p:nvSpPr>
            <p:spPr>
              <a:xfrm>
                <a:off x="2855886" y="1750423"/>
                <a:ext cx="468775" cy="297517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5" name="Rectangle 144">
                <a:extLst>
                  <a:ext uri="{FF2B5EF4-FFF2-40B4-BE49-F238E27FC236}">
                    <a16:creationId xmlns:a16="http://schemas.microsoft.com/office/drawing/2014/main" id="{428A7D9C-6126-4CDF-A42F-45366F53C2DA}"/>
                  </a:ext>
                </a:extLst>
              </p:cNvPr>
              <p:cNvSpPr/>
              <p:nvPr/>
            </p:nvSpPr>
            <p:spPr>
              <a:xfrm>
                <a:off x="3324661" y="1753751"/>
                <a:ext cx="468775" cy="297517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6" name="Rectangle 145">
                <a:extLst>
                  <a:ext uri="{FF2B5EF4-FFF2-40B4-BE49-F238E27FC236}">
                    <a16:creationId xmlns:a16="http://schemas.microsoft.com/office/drawing/2014/main" id="{5392EC7B-22BB-4ABD-98AF-01DBF969CFCB}"/>
                  </a:ext>
                </a:extLst>
              </p:cNvPr>
              <p:cNvSpPr/>
              <p:nvPr/>
            </p:nvSpPr>
            <p:spPr>
              <a:xfrm>
                <a:off x="2845925" y="2366140"/>
                <a:ext cx="468775" cy="297517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21" name="Group 120">
            <a:extLst>
              <a:ext uri="{FF2B5EF4-FFF2-40B4-BE49-F238E27FC236}">
                <a16:creationId xmlns:a16="http://schemas.microsoft.com/office/drawing/2014/main" id="{26AB80DD-4C16-4CA3-9D8B-B0EF1E3610BE}"/>
              </a:ext>
            </a:extLst>
          </p:cNvPr>
          <p:cNvGrpSpPr/>
          <p:nvPr/>
        </p:nvGrpSpPr>
        <p:grpSpPr>
          <a:xfrm>
            <a:off x="2392099" y="4103408"/>
            <a:ext cx="1424131" cy="2075245"/>
            <a:chOff x="628650" y="1812056"/>
            <a:chExt cx="1424131" cy="2075245"/>
          </a:xfrm>
        </p:grpSpPr>
        <p:grpSp>
          <p:nvGrpSpPr>
            <p:cNvPr id="122" name="Group 121">
              <a:extLst>
                <a:ext uri="{FF2B5EF4-FFF2-40B4-BE49-F238E27FC236}">
                  <a16:creationId xmlns:a16="http://schemas.microsoft.com/office/drawing/2014/main" id="{042632F3-515A-4853-9279-0E87FCB2D64B}"/>
                </a:ext>
              </a:extLst>
            </p:cNvPr>
            <p:cNvGrpSpPr/>
            <p:nvPr/>
          </p:nvGrpSpPr>
          <p:grpSpPr>
            <a:xfrm>
              <a:off x="646456" y="1812056"/>
              <a:ext cx="1406325" cy="916602"/>
              <a:chOff x="2387111" y="1747055"/>
              <a:chExt cx="1406325" cy="916602"/>
            </a:xfrm>
          </p:grpSpPr>
          <p:sp>
            <p:nvSpPr>
              <p:cNvPr id="131" name="Arrow: Down 130">
                <a:extLst>
                  <a:ext uri="{FF2B5EF4-FFF2-40B4-BE49-F238E27FC236}">
                    <a16:creationId xmlns:a16="http://schemas.microsoft.com/office/drawing/2014/main" id="{EA83F2DB-D9F5-4D7B-8BA1-0D3CEEBFF419}"/>
                  </a:ext>
                </a:extLst>
              </p:cNvPr>
              <p:cNvSpPr/>
              <p:nvPr/>
            </p:nvSpPr>
            <p:spPr>
              <a:xfrm>
                <a:off x="2992421" y="2068852"/>
                <a:ext cx="197612" cy="275744"/>
              </a:xfrm>
              <a:prstGeom prst="downArrow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2" name="TextBox 131">
                <a:extLst>
                  <a:ext uri="{FF2B5EF4-FFF2-40B4-BE49-F238E27FC236}">
                    <a16:creationId xmlns:a16="http://schemas.microsoft.com/office/drawing/2014/main" id="{40EAE38D-DC7E-4A74-86ED-68AFA934468F}"/>
                  </a:ext>
                </a:extLst>
              </p:cNvPr>
              <p:cNvSpPr txBox="1"/>
              <p:nvPr/>
            </p:nvSpPr>
            <p:spPr>
              <a:xfrm>
                <a:off x="2404048" y="2006041"/>
                <a:ext cx="41229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6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i-1</a:t>
                </a:r>
              </a:p>
            </p:txBody>
          </p:sp>
          <p:sp>
            <p:nvSpPr>
              <p:cNvPr id="133" name="TextBox 132">
                <a:extLst>
                  <a:ext uri="{FF2B5EF4-FFF2-40B4-BE49-F238E27FC236}">
                    <a16:creationId xmlns:a16="http://schemas.microsoft.com/office/drawing/2014/main" id="{0FFE1D79-F1E7-4305-B1A9-ABDDCBFCA68B}"/>
                  </a:ext>
                </a:extLst>
              </p:cNvPr>
              <p:cNvSpPr txBox="1"/>
              <p:nvPr/>
            </p:nvSpPr>
            <p:spPr>
              <a:xfrm>
                <a:off x="2493135" y="2318859"/>
                <a:ext cx="22955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600" i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i</a:t>
                </a:r>
                <a:endParaRPr lang="en-US" sz="1600" i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4" name="Rectangle 133">
                <a:extLst>
                  <a:ext uri="{FF2B5EF4-FFF2-40B4-BE49-F238E27FC236}">
                    <a16:creationId xmlns:a16="http://schemas.microsoft.com/office/drawing/2014/main" id="{0214182B-37AF-4400-9A24-88F0641FABC4}"/>
                  </a:ext>
                </a:extLst>
              </p:cNvPr>
              <p:cNvSpPr/>
              <p:nvPr/>
            </p:nvSpPr>
            <p:spPr>
              <a:xfrm>
                <a:off x="2387111" y="1747055"/>
                <a:ext cx="468775" cy="297517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5" name="Rectangle 134">
                <a:extLst>
                  <a:ext uri="{FF2B5EF4-FFF2-40B4-BE49-F238E27FC236}">
                    <a16:creationId xmlns:a16="http://schemas.microsoft.com/office/drawing/2014/main" id="{ED4D6368-0F13-4A53-B7E3-04BC48306DDC}"/>
                  </a:ext>
                </a:extLst>
              </p:cNvPr>
              <p:cNvSpPr/>
              <p:nvPr/>
            </p:nvSpPr>
            <p:spPr>
              <a:xfrm>
                <a:off x="2855886" y="1750423"/>
                <a:ext cx="468775" cy="297517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6" name="Rectangle 135">
                <a:extLst>
                  <a:ext uri="{FF2B5EF4-FFF2-40B4-BE49-F238E27FC236}">
                    <a16:creationId xmlns:a16="http://schemas.microsoft.com/office/drawing/2014/main" id="{B3426A9B-2CE1-48E8-8254-41500BB5E29E}"/>
                  </a:ext>
                </a:extLst>
              </p:cNvPr>
              <p:cNvSpPr/>
              <p:nvPr/>
            </p:nvSpPr>
            <p:spPr>
              <a:xfrm>
                <a:off x="3324661" y="1753751"/>
                <a:ext cx="468775" cy="297517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7" name="Rectangle 136">
                <a:extLst>
                  <a:ext uri="{FF2B5EF4-FFF2-40B4-BE49-F238E27FC236}">
                    <a16:creationId xmlns:a16="http://schemas.microsoft.com/office/drawing/2014/main" id="{4614AA4A-40FE-4DD4-A305-C57B2023F9E5}"/>
                  </a:ext>
                </a:extLst>
              </p:cNvPr>
              <p:cNvSpPr/>
              <p:nvPr/>
            </p:nvSpPr>
            <p:spPr>
              <a:xfrm>
                <a:off x="2845925" y="2366140"/>
                <a:ext cx="468775" cy="297517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3" name="Group 122">
              <a:extLst>
                <a:ext uri="{FF2B5EF4-FFF2-40B4-BE49-F238E27FC236}">
                  <a16:creationId xmlns:a16="http://schemas.microsoft.com/office/drawing/2014/main" id="{29F2E0CD-6AD7-40DA-AB64-F9E1002E3729}"/>
                </a:ext>
              </a:extLst>
            </p:cNvPr>
            <p:cNvGrpSpPr/>
            <p:nvPr/>
          </p:nvGrpSpPr>
          <p:grpSpPr>
            <a:xfrm>
              <a:off x="628650" y="2970699"/>
              <a:ext cx="1406325" cy="916602"/>
              <a:chOff x="2387111" y="1747055"/>
              <a:chExt cx="1406325" cy="916602"/>
            </a:xfrm>
          </p:grpSpPr>
          <p:sp>
            <p:nvSpPr>
              <p:cNvPr id="124" name="Arrow: Down 123">
                <a:extLst>
                  <a:ext uri="{FF2B5EF4-FFF2-40B4-BE49-F238E27FC236}">
                    <a16:creationId xmlns:a16="http://schemas.microsoft.com/office/drawing/2014/main" id="{8794D91C-5EFA-4B1F-BFD8-C159B45CC33C}"/>
                  </a:ext>
                </a:extLst>
              </p:cNvPr>
              <p:cNvSpPr/>
              <p:nvPr/>
            </p:nvSpPr>
            <p:spPr>
              <a:xfrm>
                <a:off x="2992421" y="2068852"/>
                <a:ext cx="197612" cy="275744"/>
              </a:xfrm>
              <a:prstGeom prst="downArrow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5" name="TextBox 124">
                <a:extLst>
                  <a:ext uri="{FF2B5EF4-FFF2-40B4-BE49-F238E27FC236}">
                    <a16:creationId xmlns:a16="http://schemas.microsoft.com/office/drawing/2014/main" id="{585551C9-4CD4-4984-959F-86EDCB771447}"/>
                  </a:ext>
                </a:extLst>
              </p:cNvPr>
              <p:cNvSpPr txBox="1"/>
              <p:nvPr/>
            </p:nvSpPr>
            <p:spPr>
              <a:xfrm>
                <a:off x="2404048" y="2006041"/>
                <a:ext cx="41229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6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i-1</a:t>
                </a:r>
              </a:p>
            </p:txBody>
          </p:sp>
          <p:sp>
            <p:nvSpPr>
              <p:cNvPr id="126" name="TextBox 125">
                <a:extLst>
                  <a:ext uri="{FF2B5EF4-FFF2-40B4-BE49-F238E27FC236}">
                    <a16:creationId xmlns:a16="http://schemas.microsoft.com/office/drawing/2014/main" id="{C2612E0A-955F-4883-90DF-CECD7B8B58F5}"/>
                  </a:ext>
                </a:extLst>
              </p:cNvPr>
              <p:cNvSpPr txBox="1"/>
              <p:nvPr/>
            </p:nvSpPr>
            <p:spPr>
              <a:xfrm>
                <a:off x="2493135" y="2318859"/>
                <a:ext cx="22955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600" i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i</a:t>
                </a:r>
                <a:endParaRPr lang="en-US" sz="1600" i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7" name="Rectangle 126">
                <a:extLst>
                  <a:ext uri="{FF2B5EF4-FFF2-40B4-BE49-F238E27FC236}">
                    <a16:creationId xmlns:a16="http://schemas.microsoft.com/office/drawing/2014/main" id="{6DF650CF-4C6F-4DE6-AB9E-DAC96935AFF1}"/>
                  </a:ext>
                </a:extLst>
              </p:cNvPr>
              <p:cNvSpPr/>
              <p:nvPr/>
            </p:nvSpPr>
            <p:spPr>
              <a:xfrm>
                <a:off x="2387111" y="1747055"/>
                <a:ext cx="468775" cy="297517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8" name="Rectangle 127">
                <a:extLst>
                  <a:ext uri="{FF2B5EF4-FFF2-40B4-BE49-F238E27FC236}">
                    <a16:creationId xmlns:a16="http://schemas.microsoft.com/office/drawing/2014/main" id="{9DBD4591-8FB3-45AA-9099-A8B171CA5C95}"/>
                  </a:ext>
                </a:extLst>
              </p:cNvPr>
              <p:cNvSpPr/>
              <p:nvPr/>
            </p:nvSpPr>
            <p:spPr>
              <a:xfrm>
                <a:off x="2855886" y="1750423"/>
                <a:ext cx="468775" cy="297517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9" name="Rectangle 128">
                <a:extLst>
                  <a:ext uri="{FF2B5EF4-FFF2-40B4-BE49-F238E27FC236}">
                    <a16:creationId xmlns:a16="http://schemas.microsoft.com/office/drawing/2014/main" id="{C8401DAC-DA52-46E2-B41E-ADD946924A83}"/>
                  </a:ext>
                </a:extLst>
              </p:cNvPr>
              <p:cNvSpPr/>
              <p:nvPr/>
            </p:nvSpPr>
            <p:spPr>
              <a:xfrm>
                <a:off x="3324661" y="1753751"/>
                <a:ext cx="468775" cy="297517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0" name="Rectangle 129">
                <a:extLst>
                  <a:ext uri="{FF2B5EF4-FFF2-40B4-BE49-F238E27FC236}">
                    <a16:creationId xmlns:a16="http://schemas.microsoft.com/office/drawing/2014/main" id="{DA32E6D9-39D4-4790-A4A4-0F4560B44877}"/>
                  </a:ext>
                </a:extLst>
              </p:cNvPr>
              <p:cNvSpPr/>
              <p:nvPr/>
            </p:nvSpPr>
            <p:spPr>
              <a:xfrm>
                <a:off x="2845925" y="2366140"/>
                <a:ext cx="468775" cy="297517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55" name="Group 154">
            <a:extLst>
              <a:ext uri="{FF2B5EF4-FFF2-40B4-BE49-F238E27FC236}">
                <a16:creationId xmlns:a16="http://schemas.microsoft.com/office/drawing/2014/main" id="{1F24C425-6D9C-4110-8195-6720B6C19935}"/>
              </a:ext>
            </a:extLst>
          </p:cNvPr>
          <p:cNvGrpSpPr/>
          <p:nvPr/>
        </p:nvGrpSpPr>
        <p:grpSpPr>
          <a:xfrm>
            <a:off x="4029739" y="1767972"/>
            <a:ext cx="1424131" cy="2075245"/>
            <a:chOff x="628650" y="1812056"/>
            <a:chExt cx="1424131" cy="2075245"/>
          </a:xfrm>
        </p:grpSpPr>
        <p:grpSp>
          <p:nvGrpSpPr>
            <p:cNvPr id="173" name="Group 172">
              <a:extLst>
                <a:ext uri="{FF2B5EF4-FFF2-40B4-BE49-F238E27FC236}">
                  <a16:creationId xmlns:a16="http://schemas.microsoft.com/office/drawing/2014/main" id="{E9508A70-2C9A-4E36-888A-C5F681BFE378}"/>
                </a:ext>
              </a:extLst>
            </p:cNvPr>
            <p:cNvGrpSpPr/>
            <p:nvPr/>
          </p:nvGrpSpPr>
          <p:grpSpPr>
            <a:xfrm>
              <a:off x="646456" y="1812056"/>
              <a:ext cx="1406325" cy="916602"/>
              <a:chOff x="2387111" y="1747055"/>
              <a:chExt cx="1406325" cy="916602"/>
            </a:xfrm>
          </p:grpSpPr>
          <p:sp>
            <p:nvSpPr>
              <p:cNvPr id="182" name="Arrow: Down 181">
                <a:extLst>
                  <a:ext uri="{FF2B5EF4-FFF2-40B4-BE49-F238E27FC236}">
                    <a16:creationId xmlns:a16="http://schemas.microsoft.com/office/drawing/2014/main" id="{356568A8-9289-406D-9668-481092DEDBD7}"/>
                  </a:ext>
                </a:extLst>
              </p:cNvPr>
              <p:cNvSpPr/>
              <p:nvPr/>
            </p:nvSpPr>
            <p:spPr>
              <a:xfrm>
                <a:off x="2992421" y="2068852"/>
                <a:ext cx="197612" cy="275744"/>
              </a:xfrm>
              <a:prstGeom prst="downArrow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83" name="TextBox 182">
                <a:extLst>
                  <a:ext uri="{FF2B5EF4-FFF2-40B4-BE49-F238E27FC236}">
                    <a16:creationId xmlns:a16="http://schemas.microsoft.com/office/drawing/2014/main" id="{26FCE267-5148-4AB6-95FD-EF26108184AA}"/>
                  </a:ext>
                </a:extLst>
              </p:cNvPr>
              <p:cNvSpPr txBox="1"/>
              <p:nvPr/>
            </p:nvSpPr>
            <p:spPr>
              <a:xfrm>
                <a:off x="2404048" y="2006041"/>
                <a:ext cx="41229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6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i-1</a:t>
                </a:r>
              </a:p>
            </p:txBody>
          </p:sp>
          <p:sp>
            <p:nvSpPr>
              <p:cNvPr id="184" name="TextBox 183">
                <a:extLst>
                  <a:ext uri="{FF2B5EF4-FFF2-40B4-BE49-F238E27FC236}">
                    <a16:creationId xmlns:a16="http://schemas.microsoft.com/office/drawing/2014/main" id="{96DA48BA-14F0-4077-9842-8418972388E6}"/>
                  </a:ext>
                </a:extLst>
              </p:cNvPr>
              <p:cNvSpPr txBox="1"/>
              <p:nvPr/>
            </p:nvSpPr>
            <p:spPr>
              <a:xfrm>
                <a:off x="2493135" y="2318859"/>
                <a:ext cx="22955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600" i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i</a:t>
                </a:r>
                <a:endParaRPr lang="en-US" sz="1600" i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5" name="Rectangle 184">
                <a:extLst>
                  <a:ext uri="{FF2B5EF4-FFF2-40B4-BE49-F238E27FC236}">
                    <a16:creationId xmlns:a16="http://schemas.microsoft.com/office/drawing/2014/main" id="{F2764CA5-B2E1-44E9-A1AD-AD6C7476A370}"/>
                  </a:ext>
                </a:extLst>
              </p:cNvPr>
              <p:cNvSpPr/>
              <p:nvPr/>
            </p:nvSpPr>
            <p:spPr>
              <a:xfrm>
                <a:off x="2387111" y="1747055"/>
                <a:ext cx="468775" cy="297517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6" name="Rectangle 185">
                <a:extLst>
                  <a:ext uri="{FF2B5EF4-FFF2-40B4-BE49-F238E27FC236}">
                    <a16:creationId xmlns:a16="http://schemas.microsoft.com/office/drawing/2014/main" id="{DCBC49F0-C3D9-497A-A774-8E6BA26C12FA}"/>
                  </a:ext>
                </a:extLst>
              </p:cNvPr>
              <p:cNvSpPr/>
              <p:nvPr/>
            </p:nvSpPr>
            <p:spPr>
              <a:xfrm>
                <a:off x="2855886" y="1750423"/>
                <a:ext cx="468775" cy="297517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7" name="Rectangle 186">
                <a:extLst>
                  <a:ext uri="{FF2B5EF4-FFF2-40B4-BE49-F238E27FC236}">
                    <a16:creationId xmlns:a16="http://schemas.microsoft.com/office/drawing/2014/main" id="{4E722407-3AB7-491A-92AD-8E3539AE2395}"/>
                  </a:ext>
                </a:extLst>
              </p:cNvPr>
              <p:cNvSpPr/>
              <p:nvPr/>
            </p:nvSpPr>
            <p:spPr>
              <a:xfrm>
                <a:off x="3324661" y="1753751"/>
                <a:ext cx="468775" cy="297517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8" name="Rectangle 187">
                <a:extLst>
                  <a:ext uri="{FF2B5EF4-FFF2-40B4-BE49-F238E27FC236}">
                    <a16:creationId xmlns:a16="http://schemas.microsoft.com/office/drawing/2014/main" id="{57F1F7F4-3878-4010-82ED-CED2824D4383}"/>
                  </a:ext>
                </a:extLst>
              </p:cNvPr>
              <p:cNvSpPr/>
              <p:nvPr/>
            </p:nvSpPr>
            <p:spPr>
              <a:xfrm>
                <a:off x="2845925" y="2366140"/>
                <a:ext cx="468775" cy="297517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74" name="Group 173">
              <a:extLst>
                <a:ext uri="{FF2B5EF4-FFF2-40B4-BE49-F238E27FC236}">
                  <a16:creationId xmlns:a16="http://schemas.microsoft.com/office/drawing/2014/main" id="{5AAAC677-353A-464E-8302-61C546B4A85B}"/>
                </a:ext>
              </a:extLst>
            </p:cNvPr>
            <p:cNvGrpSpPr/>
            <p:nvPr/>
          </p:nvGrpSpPr>
          <p:grpSpPr>
            <a:xfrm>
              <a:off x="628650" y="2970699"/>
              <a:ext cx="1406325" cy="916602"/>
              <a:chOff x="2387111" y="1747055"/>
              <a:chExt cx="1406325" cy="916602"/>
            </a:xfrm>
          </p:grpSpPr>
          <p:sp>
            <p:nvSpPr>
              <p:cNvPr id="175" name="Arrow: Down 174">
                <a:extLst>
                  <a:ext uri="{FF2B5EF4-FFF2-40B4-BE49-F238E27FC236}">
                    <a16:creationId xmlns:a16="http://schemas.microsoft.com/office/drawing/2014/main" id="{70D4C49D-EAF1-48D8-BDCB-5F0C33F1C0B7}"/>
                  </a:ext>
                </a:extLst>
              </p:cNvPr>
              <p:cNvSpPr/>
              <p:nvPr/>
            </p:nvSpPr>
            <p:spPr>
              <a:xfrm>
                <a:off x="2992421" y="2068852"/>
                <a:ext cx="197612" cy="275744"/>
              </a:xfrm>
              <a:prstGeom prst="downArrow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76" name="TextBox 175">
                <a:extLst>
                  <a:ext uri="{FF2B5EF4-FFF2-40B4-BE49-F238E27FC236}">
                    <a16:creationId xmlns:a16="http://schemas.microsoft.com/office/drawing/2014/main" id="{2D2D3931-C1FB-4397-B2D1-84F5AF954A96}"/>
                  </a:ext>
                </a:extLst>
              </p:cNvPr>
              <p:cNvSpPr txBox="1"/>
              <p:nvPr/>
            </p:nvSpPr>
            <p:spPr>
              <a:xfrm>
                <a:off x="2404048" y="2006041"/>
                <a:ext cx="41229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6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i-1</a:t>
                </a:r>
              </a:p>
            </p:txBody>
          </p:sp>
          <p:sp>
            <p:nvSpPr>
              <p:cNvPr id="177" name="TextBox 176">
                <a:extLst>
                  <a:ext uri="{FF2B5EF4-FFF2-40B4-BE49-F238E27FC236}">
                    <a16:creationId xmlns:a16="http://schemas.microsoft.com/office/drawing/2014/main" id="{4A445B77-11BA-4EFB-A5DD-353CC5AECF34}"/>
                  </a:ext>
                </a:extLst>
              </p:cNvPr>
              <p:cNvSpPr txBox="1"/>
              <p:nvPr/>
            </p:nvSpPr>
            <p:spPr>
              <a:xfrm>
                <a:off x="2493135" y="2318859"/>
                <a:ext cx="22955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600" i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i</a:t>
                </a:r>
                <a:endParaRPr lang="en-US" sz="1600" i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8" name="Rectangle 177">
                <a:extLst>
                  <a:ext uri="{FF2B5EF4-FFF2-40B4-BE49-F238E27FC236}">
                    <a16:creationId xmlns:a16="http://schemas.microsoft.com/office/drawing/2014/main" id="{90966DAB-CAF0-4DA1-AB69-E0A8B846A9AD}"/>
                  </a:ext>
                </a:extLst>
              </p:cNvPr>
              <p:cNvSpPr/>
              <p:nvPr/>
            </p:nvSpPr>
            <p:spPr>
              <a:xfrm>
                <a:off x="2387111" y="1747055"/>
                <a:ext cx="468775" cy="297517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9" name="Rectangle 178">
                <a:extLst>
                  <a:ext uri="{FF2B5EF4-FFF2-40B4-BE49-F238E27FC236}">
                    <a16:creationId xmlns:a16="http://schemas.microsoft.com/office/drawing/2014/main" id="{9525912B-DC90-4D35-A665-8956D422186C}"/>
                  </a:ext>
                </a:extLst>
              </p:cNvPr>
              <p:cNvSpPr/>
              <p:nvPr/>
            </p:nvSpPr>
            <p:spPr>
              <a:xfrm>
                <a:off x="2855886" y="1750423"/>
                <a:ext cx="468775" cy="297517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0" name="Rectangle 179">
                <a:extLst>
                  <a:ext uri="{FF2B5EF4-FFF2-40B4-BE49-F238E27FC236}">
                    <a16:creationId xmlns:a16="http://schemas.microsoft.com/office/drawing/2014/main" id="{AE83FAB8-07C5-441F-BE09-6BC68494B1BD}"/>
                  </a:ext>
                </a:extLst>
              </p:cNvPr>
              <p:cNvSpPr/>
              <p:nvPr/>
            </p:nvSpPr>
            <p:spPr>
              <a:xfrm>
                <a:off x="3324661" y="1753751"/>
                <a:ext cx="468775" cy="297517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1" name="Rectangle 180">
                <a:extLst>
                  <a:ext uri="{FF2B5EF4-FFF2-40B4-BE49-F238E27FC236}">
                    <a16:creationId xmlns:a16="http://schemas.microsoft.com/office/drawing/2014/main" id="{2EC4822F-E299-4550-8B46-7984206CCB10}"/>
                  </a:ext>
                </a:extLst>
              </p:cNvPr>
              <p:cNvSpPr/>
              <p:nvPr/>
            </p:nvSpPr>
            <p:spPr>
              <a:xfrm>
                <a:off x="2845925" y="2366140"/>
                <a:ext cx="468775" cy="297517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56" name="Group 155">
            <a:extLst>
              <a:ext uri="{FF2B5EF4-FFF2-40B4-BE49-F238E27FC236}">
                <a16:creationId xmlns:a16="http://schemas.microsoft.com/office/drawing/2014/main" id="{94C2C4B7-6E34-4EFA-99E6-C06B7272F5CF}"/>
              </a:ext>
            </a:extLst>
          </p:cNvPr>
          <p:cNvGrpSpPr/>
          <p:nvPr/>
        </p:nvGrpSpPr>
        <p:grpSpPr>
          <a:xfrm>
            <a:off x="4030174" y="4099641"/>
            <a:ext cx="1424131" cy="2075245"/>
            <a:chOff x="628650" y="1812056"/>
            <a:chExt cx="1424131" cy="2075245"/>
          </a:xfrm>
        </p:grpSpPr>
        <p:grpSp>
          <p:nvGrpSpPr>
            <p:cNvPr id="157" name="Group 156">
              <a:extLst>
                <a:ext uri="{FF2B5EF4-FFF2-40B4-BE49-F238E27FC236}">
                  <a16:creationId xmlns:a16="http://schemas.microsoft.com/office/drawing/2014/main" id="{6BBA2A11-5826-4EB3-A492-AC386D9DA46D}"/>
                </a:ext>
              </a:extLst>
            </p:cNvPr>
            <p:cNvGrpSpPr/>
            <p:nvPr/>
          </p:nvGrpSpPr>
          <p:grpSpPr>
            <a:xfrm>
              <a:off x="646456" y="1812056"/>
              <a:ext cx="1406325" cy="916602"/>
              <a:chOff x="2387111" y="1747055"/>
              <a:chExt cx="1406325" cy="916602"/>
            </a:xfrm>
          </p:grpSpPr>
          <p:sp>
            <p:nvSpPr>
              <p:cNvPr id="166" name="Arrow: Down 165">
                <a:extLst>
                  <a:ext uri="{FF2B5EF4-FFF2-40B4-BE49-F238E27FC236}">
                    <a16:creationId xmlns:a16="http://schemas.microsoft.com/office/drawing/2014/main" id="{5D8D95BD-5EC2-434E-9629-0B528BA0EE89}"/>
                  </a:ext>
                </a:extLst>
              </p:cNvPr>
              <p:cNvSpPr/>
              <p:nvPr/>
            </p:nvSpPr>
            <p:spPr>
              <a:xfrm>
                <a:off x="2992421" y="2068852"/>
                <a:ext cx="197612" cy="275744"/>
              </a:xfrm>
              <a:prstGeom prst="downArrow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67" name="TextBox 166">
                <a:extLst>
                  <a:ext uri="{FF2B5EF4-FFF2-40B4-BE49-F238E27FC236}">
                    <a16:creationId xmlns:a16="http://schemas.microsoft.com/office/drawing/2014/main" id="{397C2220-073E-4059-A4C8-7C930B73D858}"/>
                  </a:ext>
                </a:extLst>
              </p:cNvPr>
              <p:cNvSpPr txBox="1"/>
              <p:nvPr/>
            </p:nvSpPr>
            <p:spPr>
              <a:xfrm>
                <a:off x="2404048" y="2006041"/>
                <a:ext cx="41229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6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i-1</a:t>
                </a:r>
              </a:p>
            </p:txBody>
          </p:sp>
          <p:sp>
            <p:nvSpPr>
              <p:cNvPr id="168" name="TextBox 167">
                <a:extLst>
                  <a:ext uri="{FF2B5EF4-FFF2-40B4-BE49-F238E27FC236}">
                    <a16:creationId xmlns:a16="http://schemas.microsoft.com/office/drawing/2014/main" id="{56B73C9D-F625-40C6-8BA7-ED55AB5E5B42}"/>
                  </a:ext>
                </a:extLst>
              </p:cNvPr>
              <p:cNvSpPr txBox="1"/>
              <p:nvPr/>
            </p:nvSpPr>
            <p:spPr>
              <a:xfrm>
                <a:off x="2493135" y="2318859"/>
                <a:ext cx="22955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600" i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i</a:t>
                </a:r>
                <a:endParaRPr lang="en-US" sz="1600" i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9" name="Rectangle 168">
                <a:extLst>
                  <a:ext uri="{FF2B5EF4-FFF2-40B4-BE49-F238E27FC236}">
                    <a16:creationId xmlns:a16="http://schemas.microsoft.com/office/drawing/2014/main" id="{43B86E9A-2A6A-40CA-8F86-54AD27B4008F}"/>
                  </a:ext>
                </a:extLst>
              </p:cNvPr>
              <p:cNvSpPr/>
              <p:nvPr/>
            </p:nvSpPr>
            <p:spPr>
              <a:xfrm>
                <a:off x="2387111" y="1747055"/>
                <a:ext cx="468775" cy="297517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0" name="Rectangle 169">
                <a:extLst>
                  <a:ext uri="{FF2B5EF4-FFF2-40B4-BE49-F238E27FC236}">
                    <a16:creationId xmlns:a16="http://schemas.microsoft.com/office/drawing/2014/main" id="{D3D9AA2C-35D9-4C51-AEEE-842B61F38394}"/>
                  </a:ext>
                </a:extLst>
              </p:cNvPr>
              <p:cNvSpPr/>
              <p:nvPr/>
            </p:nvSpPr>
            <p:spPr>
              <a:xfrm>
                <a:off x="2855886" y="1750423"/>
                <a:ext cx="468775" cy="297517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1" name="Rectangle 170">
                <a:extLst>
                  <a:ext uri="{FF2B5EF4-FFF2-40B4-BE49-F238E27FC236}">
                    <a16:creationId xmlns:a16="http://schemas.microsoft.com/office/drawing/2014/main" id="{54998EB8-AD57-4781-87CC-BF3A292F409A}"/>
                  </a:ext>
                </a:extLst>
              </p:cNvPr>
              <p:cNvSpPr/>
              <p:nvPr/>
            </p:nvSpPr>
            <p:spPr>
              <a:xfrm>
                <a:off x="3324661" y="1753751"/>
                <a:ext cx="468775" cy="297517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2" name="Rectangle 171">
                <a:extLst>
                  <a:ext uri="{FF2B5EF4-FFF2-40B4-BE49-F238E27FC236}">
                    <a16:creationId xmlns:a16="http://schemas.microsoft.com/office/drawing/2014/main" id="{0F407010-F399-40B2-BD29-3333A63C6933}"/>
                  </a:ext>
                </a:extLst>
              </p:cNvPr>
              <p:cNvSpPr/>
              <p:nvPr/>
            </p:nvSpPr>
            <p:spPr>
              <a:xfrm>
                <a:off x="2845925" y="2366140"/>
                <a:ext cx="468775" cy="297517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58" name="Group 157">
              <a:extLst>
                <a:ext uri="{FF2B5EF4-FFF2-40B4-BE49-F238E27FC236}">
                  <a16:creationId xmlns:a16="http://schemas.microsoft.com/office/drawing/2014/main" id="{57381462-36A9-484C-9C41-B9C143E01946}"/>
                </a:ext>
              </a:extLst>
            </p:cNvPr>
            <p:cNvGrpSpPr/>
            <p:nvPr/>
          </p:nvGrpSpPr>
          <p:grpSpPr>
            <a:xfrm>
              <a:off x="628650" y="2970699"/>
              <a:ext cx="1406325" cy="916602"/>
              <a:chOff x="2387111" y="1747055"/>
              <a:chExt cx="1406325" cy="916602"/>
            </a:xfrm>
          </p:grpSpPr>
          <p:sp>
            <p:nvSpPr>
              <p:cNvPr id="159" name="Arrow: Down 158">
                <a:extLst>
                  <a:ext uri="{FF2B5EF4-FFF2-40B4-BE49-F238E27FC236}">
                    <a16:creationId xmlns:a16="http://schemas.microsoft.com/office/drawing/2014/main" id="{55450741-628C-42C6-97D2-B65E37FB6BF9}"/>
                  </a:ext>
                </a:extLst>
              </p:cNvPr>
              <p:cNvSpPr/>
              <p:nvPr/>
            </p:nvSpPr>
            <p:spPr>
              <a:xfrm>
                <a:off x="2992421" y="2068852"/>
                <a:ext cx="197612" cy="275744"/>
              </a:xfrm>
              <a:prstGeom prst="downArrow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60" name="TextBox 159">
                <a:extLst>
                  <a:ext uri="{FF2B5EF4-FFF2-40B4-BE49-F238E27FC236}">
                    <a16:creationId xmlns:a16="http://schemas.microsoft.com/office/drawing/2014/main" id="{5BE35296-8AE1-4D8D-8318-BCA55D057550}"/>
                  </a:ext>
                </a:extLst>
              </p:cNvPr>
              <p:cNvSpPr txBox="1"/>
              <p:nvPr/>
            </p:nvSpPr>
            <p:spPr>
              <a:xfrm>
                <a:off x="2404048" y="2006041"/>
                <a:ext cx="41229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6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i-1</a:t>
                </a:r>
              </a:p>
            </p:txBody>
          </p:sp>
          <p:sp>
            <p:nvSpPr>
              <p:cNvPr id="161" name="TextBox 160">
                <a:extLst>
                  <a:ext uri="{FF2B5EF4-FFF2-40B4-BE49-F238E27FC236}">
                    <a16:creationId xmlns:a16="http://schemas.microsoft.com/office/drawing/2014/main" id="{B493CACE-D48E-47E1-9AAD-B0BBC1D51F97}"/>
                  </a:ext>
                </a:extLst>
              </p:cNvPr>
              <p:cNvSpPr txBox="1"/>
              <p:nvPr/>
            </p:nvSpPr>
            <p:spPr>
              <a:xfrm>
                <a:off x="2493135" y="2318859"/>
                <a:ext cx="22955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600" i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i</a:t>
                </a:r>
                <a:endParaRPr lang="en-US" sz="1600" i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2" name="Rectangle 161">
                <a:extLst>
                  <a:ext uri="{FF2B5EF4-FFF2-40B4-BE49-F238E27FC236}">
                    <a16:creationId xmlns:a16="http://schemas.microsoft.com/office/drawing/2014/main" id="{CC15C87A-8FC4-4180-98C3-633014B9DFE6}"/>
                  </a:ext>
                </a:extLst>
              </p:cNvPr>
              <p:cNvSpPr/>
              <p:nvPr/>
            </p:nvSpPr>
            <p:spPr>
              <a:xfrm>
                <a:off x="2387111" y="1747055"/>
                <a:ext cx="468775" cy="297517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3" name="Rectangle 162">
                <a:extLst>
                  <a:ext uri="{FF2B5EF4-FFF2-40B4-BE49-F238E27FC236}">
                    <a16:creationId xmlns:a16="http://schemas.microsoft.com/office/drawing/2014/main" id="{F6F531D7-96FF-4D94-9647-D92FFDA0AF1B}"/>
                  </a:ext>
                </a:extLst>
              </p:cNvPr>
              <p:cNvSpPr/>
              <p:nvPr/>
            </p:nvSpPr>
            <p:spPr>
              <a:xfrm>
                <a:off x="2855886" y="1750423"/>
                <a:ext cx="468775" cy="297517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4" name="Rectangle 163">
                <a:extLst>
                  <a:ext uri="{FF2B5EF4-FFF2-40B4-BE49-F238E27FC236}">
                    <a16:creationId xmlns:a16="http://schemas.microsoft.com/office/drawing/2014/main" id="{A1653418-2881-4110-8F5B-82137A1CF581}"/>
                  </a:ext>
                </a:extLst>
              </p:cNvPr>
              <p:cNvSpPr/>
              <p:nvPr/>
            </p:nvSpPr>
            <p:spPr>
              <a:xfrm>
                <a:off x="3324661" y="1753751"/>
                <a:ext cx="468775" cy="297517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5" name="Rectangle 164">
                <a:extLst>
                  <a:ext uri="{FF2B5EF4-FFF2-40B4-BE49-F238E27FC236}">
                    <a16:creationId xmlns:a16="http://schemas.microsoft.com/office/drawing/2014/main" id="{DF77FEE9-176E-41CC-AD0A-9F04915927CB}"/>
                  </a:ext>
                </a:extLst>
              </p:cNvPr>
              <p:cNvSpPr/>
              <p:nvPr/>
            </p:nvSpPr>
            <p:spPr>
              <a:xfrm>
                <a:off x="2845925" y="2366140"/>
                <a:ext cx="468775" cy="297517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91" name="Group 190">
            <a:extLst>
              <a:ext uri="{FF2B5EF4-FFF2-40B4-BE49-F238E27FC236}">
                <a16:creationId xmlns:a16="http://schemas.microsoft.com/office/drawing/2014/main" id="{C038D961-8B49-41B5-A3D0-CC9CC04CDAD4}"/>
              </a:ext>
            </a:extLst>
          </p:cNvPr>
          <p:cNvGrpSpPr/>
          <p:nvPr/>
        </p:nvGrpSpPr>
        <p:grpSpPr>
          <a:xfrm>
            <a:off x="5735103" y="1779886"/>
            <a:ext cx="1424131" cy="2075245"/>
            <a:chOff x="628650" y="1812056"/>
            <a:chExt cx="1424131" cy="2075245"/>
          </a:xfrm>
        </p:grpSpPr>
        <p:grpSp>
          <p:nvGrpSpPr>
            <p:cNvPr id="192" name="Group 191">
              <a:extLst>
                <a:ext uri="{FF2B5EF4-FFF2-40B4-BE49-F238E27FC236}">
                  <a16:creationId xmlns:a16="http://schemas.microsoft.com/office/drawing/2014/main" id="{5DF75467-DA3C-426F-A9FF-323D19358D68}"/>
                </a:ext>
              </a:extLst>
            </p:cNvPr>
            <p:cNvGrpSpPr/>
            <p:nvPr/>
          </p:nvGrpSpPr>
          <p:grpSpPr>
            <a:xfrm>
              <a:off x="646456" y="1812056"/>
              <a:ext cx="1406325" cy="916602"/>
              <a:chOff x="2387111" y="1747055"/>
              <a:chExt cx="1406325" cy="916602"/>
            </a:xfrm>
          </p:grpSpPr>
          <p:sp>
            <p:nvSpPr>
              <p:cNvPr id="201" name="Arrow: Down 200">
                <a:extLst>
                  <a:ext uri="{FF2B5EF4-FFF2-40B4-BE49-F238E27FC236}">
                    <a16:creationId xmlns:a16="http://schemas.microsoft.com/office/drawing/2014/main" id="{DBA20A4E-E1B5-4F59-8D8A-40C413A581AE}"/>
                  </a:ext>
                </a:extLst>
              </p:cNvPr>
              <p:cNvSpPr/>
              <p:nvPr/>
            </p:nvSpPr>
            <p:spPr>
              <a:xfrm>
                <a:off x="2992421" y="2068852"/>
                <a:ext cx="197612" cy="275744"/>
              </a:xfrm>
              <a:prstGeom prst="downArrow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02" name="TextBox 201">
                <a:extLst>
                  <a:ext uri="{FF2B5EF4-FFF2-40B4-BE49-F238E27FC236}">
                    <a16:creationId xmlns:a16="http://schemas.microsoft.com/office/drawing/2014/main" id="{126487A8-EC44-407D-BB3C-30432E88C713}"/>
                  </a:ext>
                </a:extLst>
              </p:cNvPr>
              <p:cNvSpPr txBox="1"/>
              <p:nvPr/>
            </p:nvSpPr>
            <p:spPr>
              <a:xfrm>
                <a:off x="2404048" y="2006041"/>
                <a:ext cx="41229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6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i-1</a:t>
                </a:r>
              </a:p>
            </p:txBody>
          </p:sp>
          <p:sp>
            <p:nvSpPr>
              <p:cNvPr id="203" name="TextBox 202">
                <a:extLst>
                  <a:ext uri="{FF2B5EF4-FFF2-40B4-BE49-F238E27FC236}">
                    <a16:creationId xmlns:a16="http://schemas.microsoft.com/office/drawing/2014/main" id="{BE9F5DFB-AFB0-4914-87BE-DBB57AC2AEA9}"/>
                  </a:ext>
                </a:extLst>
              </p:cNvPr>
              <p:cNvSpPr txBox="1"/>
              <p:nvPr/>
            </p:nvSpPr>
            <p:spPr>
              <a:xfrm>
                <a:off x="2493135" y="2318859"/>
                <a:ext cx="22955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600" i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i</a:t>
                </a:r>
                <a:endParaRPr lang="en-US" sz="1600" i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4" name="Rectangle 203">
                <a:extLst>
                  <a:ext uri="{FF2B5EF4-FFF2-40B4-BE49-F238E27FC236}">
                    <a16:creationId xmlns:a16="http://schemas.microsoft.com/office/drawing/2014/main" id="{3135B6AC-9810-4E95-9424-57D1D0583C66}"/>
                  </a:ext>
                </a:extLst>
              </p:cNvPr>
              <p:cNvSpPr/>
              <p:nvPr/>
            </p:nvSpPr>
            <p:spPr>
              <a:xfrm>
                <a:off x="2387111" y="1747055"/>
                <a:ext cx="468775" cy="297517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5" name="Rectangle 204">
                <a:extLst>
                  <a:ext uri="{FF2B5EF4-FFF2-40B4-BE49-F238E27FC236}">
                    <a16:creationId xmlns:a16="http://schemas.microsoft.com/office/drawing/2014/main" id="{1F438D0B-15AC-44F5-89F3-077FA8F427BF}"/>
                  </a:ext>
                </a:extLst>
              </p:cNvPr>
              <p:cNvSpPr/>
              <p:nvPr/>
            </p:nvSpPr>
            <p:spPr>
              <a:xfrm>
                <a:off x="2855886" y="1750423"/>
                <a:ext cx="468775" cy="297517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6" name="Rectangle 205">
                <a:extLst>
                  <a:ext uri="{FF2B5EF4-FFF2-40B4-BE49-F238E27FC236}">
                    <a16:creationId xmlns:a16="http://schemas.microsoft.com/office/drawing/2014/main" id="{7C2DBD9D-23A6-4EB5-938F-0380BDAD0DF4}"/>
                  </a:ext>
                </a:extLst>
              </p:cNvPr>
              <p:cNvSpPr/>
              <p:nvPr/>
            </p:nvSpPr>
            <p:spPr>
              <a:xfrm>
                <a:off x="3324661" y="1753751"/>
                <a:ext cx="468775" cy="297517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7" name="Rectangle 206">
                <a:extLst>
                  <a:ext uri="{FF2B5EF4-FFF2-40B4-BE49-F238E27FC236}">
                    <a16:creationId xmlns:a16="http://schemas.microsoft.com/office/drawing/2014/main" id="{5F3B5BE0-EA0A-47F4-BF75-62E0E925153A}"/>
                  </a:ext>
                </a:extLst>
              </p:cNvPr>
              <p:cNvSpPr/>
              <p:nvPr/>
            </p:nvSpPr>
            <p:spPr>
              <a:xfrm>
                <a:off x="2845925" y="2366140"/>
                <a:ext cx="468775" cy="297517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93" name="Group 192">
              <a:extLst>
                <a:ext uri="{FF2B5EF4-FFF2-40B4-BE49-F238E27FC236}">
                  <a16:creationId xmlns:a16="http://schemas.microsoft.com/office/drawing/2014/main" id="{1B98EFD6-3119-4A96-90D7-01BDCAB71FAF}"/>
                </a:ext>
              </a:extLst>
            </p:cNvPr>
            <p:cNvGrpSpPr/>
            <p:nvPr/>
          </p:nvGrpSpPr>
          <p:grpSpPr>
            <a:xfrm>
              <a:off x="628650" y="2970699"/>
              <a:ext cx="1406325" cy="916602"/>
              <a:chOff x="2387111" y="1747055"/>
              <a:chExt cx="1406325" cy="916602"/>
            </a:xfrm>
          </p:grpSpPr>
          <p:sp>
            <p:nvSpPr>
              <p:cNvPr id="194" name="Arrow: Down 193">
                <a:extLst>
                  <a:ext uri="{FF2B5EF4-FFF2-40B4-BE49-F238E27FC236}">
                    <a16:creationId xmlns:a16="http://schemas.microsoft.com/office/drawing/2014/main" id="{7F5323CC-3FFC-448A-8A48-3A733525436E}"/>
                  </a:ext>
                </a:extLst>
              </p:cNvPr>
              <p:cNvSpPr/>
              <p:nvPr/>
            </p:nvSpPr>
            <p:spPr>
              <a:xfrm>
                <a:off x="2992421" y="2068852"/>
                <a:ext cx="197612" cy="275744"/>
              </a:xfrm>
              <a:prstGeom prst="downArrow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95" name="TextBox 194">
                <a:extLst>
                  <a:ext uri="{FF2B5EF4-FFF2-40B4-BE49-F238E27FC236}">
                    <a16:creationId xmlns:a16="http://schemas.microsoft.com/office/drawing/2014/main" id="{619C519C-592E-4F45-A183-BEED96859C9E}"/>
                  </a:ext>
                </a:extLst>
              </p:cNvPr>
              <p:cNvSpPr txBox="1"/>
              <p:nvPr/>
            </p:nvSpPr>
            <p:spPr>
              <a:xfrm>
                <a:off x="2404048" y="2006041"/>
                <a:ext cx="41229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6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i-1</a:t>
                </a:r>
              </a:p>
            </p:txBody>
          </p:sp>
          <p:sp>
            <p:nvSpPr>
              <p:cNvPr id="196" name="TextBox 195">
                <a:extLst>
                  <a:ext uri="{FF2B5EF4-FFF2-40B4-BE49-F238E27FC236}">
                    <a16:creationId xmlns:a16="http://schemas.microsoft.com/office/drawing/2014/main" id="{BC8AF8A8-CE88-4799-8096-04CF271013CF}"/>
                  </a:ext>
                </a:extLst>
              </p:cNvPr>
              <p:cNvSpPr txBox="1"/>
              <p:nvPr/>
            </p:nvSpPr>
            <p:spPr>
              <a:xfrm>
                <a:off x="2493135" y="2318859"/>
                <a:ext cx="22955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600" i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i</a:t>
                </a:r>
                <a:endParaRPr lang="en-US" sz="1600" i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7" name="Rectangle 196">
                <a:extLst>
                  <a:ext uri="{FF2B5EF4-FFF2-40B4-BE49-F238E27FC236}">
                    <a16:creationId xmlns:a16="http://schemas.microsoft.com/office/drawing/2014/main" id="{4C9749E7-44C3-43DC-A032-38672D765206}"/>
                  </a:ext>
                </a:extLst>
              </p:cNvPr>
              <p:cNvSpPr/>
              <p:nvPr/>
            </p:nvSpPr>
            <p:spPr>
              <a:xfrm>
                <a:off x="2387111" y="1747055"/>
                <a:ext cx="468775" cy="297517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8" name="Rectangle 197">
                <a:extLst>
                  <a:ext uri="{FF2B5EF4-FFF2-40B4-BE49-F238E27FC236}">
                    <a16:creationId xmlns:a16="http://schemas.microsoft.com/office/drawing/2014/main" id="{D9803EB8-1751-4841-B941-5FD49DE31BFA}"/>
                  </a:ext>
                </a:extLst>
              </p:cNvPr>
              <p:cNvSpPr/>
              <p:nvPr/>
            </p:nvSpPr>
            <p:spPr>
              <a:xfrm>
                <a:off x="2855886" y="1750423"/>
                <a:ext cx="468775" cy="297517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9" name="Rectangle 198">
                <a:extLst>
                  <a:ext uri="{FF2B5EF4-FFF2-40B4-BE49-F238E27FC236}">
                    <a16:creationId xmlns:a16="http://schemas.microsoft.com/office/drawing/2014/main" id="{9995AA5B-48E9-469B-9BA2-2DDE0647F690}"/>
                  </a:ext>
                </a:extLst>
              </p:cNvPr>
              <p:cNvSpPr/>
              <p:nvPr/>
            </p:nvSpPr>
            <p:spPr>
              <a:xfrm>
                <a:off x="3324661" y="1753751"/>
                <a:ext cx="468775" cy="297517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0" name="Rectangle 199">
                <a:extLst>
                  <a:ext uri="{FF2B5EF4-FFF2-40B4-BE49-F238E27FC236}">
                    <a16:creationId xmlns:a16="http://schemas.microsoft.com/office/drawing/2014/main" id="{D2D8F9EA-5ECF-4AE1-B60C-F9CB6D704801}"/>
                  </a:ext>
                </a:extLst>
              </p:cNvPr>
              <p:cNvSpPr/>
              <p:nvPr/>
            </p:nvSpPr>
            <p:spPr>
              <a:xfrm>
                <a:off x="2845925" y="2366140"/>
                <a:ext cx="468775" cy="297517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25" name="TextBox 224">
            <a:extLst>
              <a:ext uri="{FF2B5EF4-FFF2-40B4-BE49-F238E27FC236}">
                <a16:creationId xmlns:a16="http://schemas.microsoft.com/office/drawing/2014/main" id="{40306FBD-742F-4B19-B280-AFB83C75219F}"/>
              </a:ext>
            </a:extLst>
          </p:cNvPr>
          <p:cNvSpPr txBox="1"/>
          <p:nvPr/>
        </p:nvSpPr>
        <p:spPr>
          <a:xfrm>
            <a:off x="6459711" y="1163027"/>
            <a:ext cx="7121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Byte</a:t>
            </a:r>
          </a:p>
        </p:txBody>
      </p:sp>
      <p:sp>
        <p:nvSpPr>
          <p:cNvPr id="226" name="Rectangle 225">
            <a:extLst>
              <a:ext uri="{FF2B5EF4-FFF2-40B4-BE49-F238E27FC236}">
                <a16:creationId xmlns:a16="http://schemas.microsoft.com/office/drawing/2014/main" id="{05C5B747-02A2-4039-9D9B-5CC62B8DBC6F}"/>
              </a:ext>
            </a:extLst>
          </p:cNvPr>
          <p:cNvSpPr/>
          <p:nvPr/>
        </p:nvSpPr>
        <p:spPr>
          <a:xfrm>
            <a:off x="7130358" y="1209630"/>
            <a:ext cx="468775" cy="297517"/>
          </a:xfrm>
          <a:prstGeom prst="rect">
            <a:avLst/>
          </a:prstGeom>
          <a:noFill/>
          <a:ln w="2857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7" name="Rectangle 226">
            <a:extLst>
              <a:ext uri="{FF2B5EF4-FFF2-40B4-BE49-F238E27FC236}">
                <a16:creationId xmlns:a16="http://schemas.microsoft.com/office/drawing/2014/main" id="{6EF1F94B-FEE5-45BD-A248-D7F10F42FE57}"/>
              </a:ext>
            </a:extLst>
          </p:cNvPr>
          <p:cNvSpPr/>
          <p:nvPr/>
        </p:nvSpPr>
        <p:spPr>
          <a:xfrm>
            <a:off x="7599133" y="1212998"/>
            <a:ext cx="468775" cy="294149"/>
          </a:xfrm>
          <a:prstGeom prst="rect">
            <a:avLst/>
          </a:prstGeom>
          <a:noFill/>
          <a:ln w="2857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8" name="Rectangle 227">
            <a:extLst>
              <a:ext uri="{FF2B5EF4-FFF2-40B4-BE49-F238E27FC236}">
                <a16:creationId xmlns:a16="http://schemas.microsoft.com/office/drawing/2014/main" id="{2E8171C3-D1C0-43E2-A9D3-6784160AC961}"/>
              </a:ext>
            </a:extLst>
          </p:cNvPr>
          <p:cNvSpPr/>
          <p:nvPr/>
        </p:nvSpPr>
        <p:spPr>
          <a:xfrm>
            <a:off x="8067908" y="1216326"/>
            <a:ext cx="468775" cy="297517"/>
          </a:xfrm>
          <a:prstGeom prst="rect">
            <a:avLst/>
          </a:prstGeom>
          <a:noFill/>
          <a:ln w="2857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29" name="Group 228">
            <a:extLst>
              <a:ext uri="{FF2B5EF4-FFF2-40B4-BE49-F238E27FC236}">
                <a16:creationId xmlns:a16="http://schemas.microsoft.com/office/drawing/2014/main" id="{F91D2453-5E44-4877-9DE5-12882EEA0AD5}"/>
              </a:ext>
            </a:extLst>
          </p:cNvPr>
          <p:cNvGrpSpPr/>
          <p:nvPr/>
        </p:nvGrpSpPr>
        <p:grpSpPr>
          <a:xfrm>
            <a:off x="5726140" y="4082229"/>
            <a:ext cx="1424131" cy="2075245"/>
            <a:chOff x="628650" y="1812056"/>
            <a:chExt cx="1424131" cy="2075245"/>
          </a:xfrm>
        </p:grpSpPr>
        <p:grpSp>
          <p:nvGrpSpPr>
            <p:cNvPr id="230" name="Group 229">
              <a:extLst>
                <a:ext uri="{FF2B5EF4-FFF2-40B4-BE49-F238E27FC236}">
                  <a16:creationId xmlns:a16="http://schemas.microsoft.com/office/drawing/2014/main" id="{27977A20-66BD-445B-AD82-1FC783E44D59}"/>
                </a:ext>
              </a:extLst>
            </p:cNvPr>
            <p:cNvGrpSpPr/>
            <p:nvPr/>
          </p:nvGrpSpPr>
          <p:grpSpPr>
            <a:xfrm>
              <a:off x="646456" y="1812056"/>
              <a:ext cx="1406325" cy="916602"/>
              <a:chOff x="2387111" y="1747055"/>
              <a:chExt cx="1406325" cy="916602"/>
            </a:xfrm>
          </p:grpSpPr>
          <p:sp>
            <p:nvSpPr>
              <p:cNvPr id="239" name="Arrow: Down 238">
                <a:extLst>
                  <a:ext uri="{FF2B5EF4-FFF2-40B4-BE49-F238E27FC236}">
                    <a16:creationId xmlns:a16="http://schemas.microsoft.com/office/drawing/2014/main" id="{2411067C-D245-4F44-98DD-37D748AE4CF8}"/>
                  </a:ext>
                </a:extLst>
              </p:cNvPr>
              <p:cNvSpPr/>
              <p:nvPr/>
            </p:nvSpPr>
            <p:spPr>
              <a:xfrm>
                <a:off x="2992421" y="2068852"/>
                <a:ext cx="197612" cy="275744"/>
              </a:xfrm>
              <a:prstGeom prst="downArrow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40" name="TextBox 239">
                <a:extLst>
                  <a:ext uri="{FF2B5EF4-FFF2-40B4-BE49-F238E27FC236}">
                    <a16:creationId xmlns:a16="http://schemas.microsoft.com/office/drawing/2014/main" id="{8287FC57-626A-44F8-8A49-7DDEC09D96FF}"/>
                  </a:ext>
                </a:extLst>
              </p:cNvPr>
              <p:cNvSpPr txBox="1"/>
              <p:nvPr/>
            </p:nvSpPr>
            <p:spPr>
              <a:xfrm>
                <a:off x="2404048" y="2006041"/>
                <a:ext cx="41229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6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i-1</a:t>
                </a:r>
              </a:p>
            </p:txBody>
          </p:sp>
          <p:sp>
            <p:nvSpPr>
              <p:cNvPr id="241" name="TextBox 240">
                <a:extLst>
                  <a:ext uri="{FF2B5EF4-FFF2-40B4-BE49-F238E27FC236}">
                    <a16:creationId xmlns:a16="http://schemas.microsoft.com/office/drawing/2014/main" id="{EF8E1143-E817-4B87-BDFF-73BA84252807}"/>
                  </a:ext>
                </a:extLst>
              </p:cNvPr>
              <p:cNvSpPr txBox="1"/>
              <p:nvPr/>
            </p:nvSpPr>
            <p:spPr>
              <a:xfrm>
                <a:off x="2493135" y="2318859"/>
                <a:ext cx="22955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600" i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i</a:t>
                </a:r>
                <a:endParaRPr lang="en-US" sz="1600" i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2" name="Rectangle 241">
                <a:extLst>
                  <a:ext uri="{FF2B5EF4-FFF2-40B4-BE49-F238E27FC236}">
                    <a16:creationId xmlns:a16="http://schemas.microsoft.com/office/drawing/2014/main" id="{AC8E34A1-4B15-46A0-80A8-289162123071}"/>
                  </a:ext>
                </a:extLst>
              </p:cNvPr>
              <p:cNvSpPr/>
              <p:nvPr/>
            </p:nvSpPr>
            <p:spPr>
              <a:xfrm>
                <a:off x="2387111" y="1747055"/>
                <a:ext cx="468775" cy="297517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3" name="Rectangle 242">
                <a:extLst>
                  <a:ext uri="{FF2B5EF4-FFF2-40B4-BE49-F238E27FC236}">
                    <a16:creationId xmlns:a16="http://schemas.microsoft.com/office/drawing/2014/main" id="{BD56E2D6-CDB2-4CC6-B75C-C249A082D607}"/>
                  </a:ext>
                </a:extLst>
              </p:cNvPr>
              <p:cNvSpPr/>
              <p:nvPr/>
            </p:nvSpPr>
            <p:spPr>
              <a:xfrm>
                <a:off x="2855886" y="1750423"/>
                <a:ext cx="468775" cy="297517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4" name="Rectangle 243">
                <a:extLst>
                  <a:ext uri="{FF2B5EF4-FFF2-40B4-BE49-F238E27FC236}">
                    <a16:creationId xmlns:a16="http://schemas.microsoft.com/office/drawing/2014/main" id="{3F6836DF-0F32-448B-8A92-C8F851D09BCB}"/>
                  </a:ext>
                </a:extLst>
              </p:cNvPr>
              <p:cNvSpPr/>
              <p:nvPr/>
            </p:nvSpPr>
            <p:spPr>
              <a:xfrm>
                <a:off x="3324661" y="1753751"/>
                <a:ext cx="468775" cy="297517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45" name="Rectangle 244">
                <a:extLst>
                  <a:ext uri="{FF2B5EF4-FFF2-40B4-BE49-F238E27FC236}">
                    <a16:creationId xmlns:a16="http://schemas.microsoft.com/office/drawing/2014/main" id="{85DAE753-15D6-428B-B0C2-F30692E82A3C}"/>
                  </a:ext>
                </a:extLst>
              </p:cNvPr>
              <p:cNvSpPr/>
              <p:nvPr/>
            </p:nvSpPr>
            <p:spPr>
              <a:xfrm>
                <a:off x="2845925" y="2366140"/>
                <a:ext cx="468775" cy="297517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31" name="Group 230">
              <a:extLst>
                <a:ext uri="{FF2B5EF4-FFF2-40B4-BE49-F238E27FC236}">
                  <a16:creationId xmlns:a16="http://schemas.microsoft.com/office/drawing/2014/main" id="{75E67F9C-B917-4AFA-ADD7-4A7F311DAD45}"/>
                </a:ext>
              </a:extLst>
            </p:cNvPr>
            <p:cNvGrpSpPr/>
            <p:nvPr/>
          </p:nvGrpSpPr>
          <p:grpSpPr>
            <a:xfrm>
              <a:off x="628650" y="2970699"/>
              <a:ext cx="1406325" cy="916602"/>
              <a:chOff x="2387111" y="1747055"/>
              <a:chExt cx="1406325" cy="916602"/>
            </a:xfrm>
          </p:grpSpPr>
          <p:sp>
            <p:nvSpPr>
              <p:cNvPr id="232" name="Arrow: Down 231">
                <a:extLst>
                  <a:ext uri="{FF2B5EF4-FFF2-40B4-BE49-F238E27FC236}">
                    <a16:creationId xmlns:a16="http://schemas.microsoft.com/office/drawing/2014/main" id="{3C7F881B-CE25-4DFA-9FCB-30ED373E7AD4}"/>
                  </a:ext>
                </a:extLst>
              </p:cNvPr>
              <p:cNvSpPr/>
              <p:nvPr/>
            </p:nvSpPr>
            <p:spPr>
              <a:xfrm>
                <a:off x="2992421" y="2068852"/>
                <a:ext cx="197612" cy="275744"/>
              </a:xfrm>
              <a:prstGeom prst="downArrow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33" name="TextBox 232">
                <a:extLst>
                  <a:ext uri="{FF2B5EF4-FFF2-40B4-BE49-F238E27FC236}">
                    <a16:creationId xmlns:a16="http://schemas.microsoft.com/office/drawing/2014/main" id="{7803E5B3-2078-4F66-8341-C983B4C0CBD8}"/>
                  </a:ext>
                </a:extLst>
              </p:cNvPr>
              <p:cNvSpPr txBox="1"/>
              <p:nvPr/>
            </p:nvSpPr>
            <p:spPr>
              <a:xfrm>
                <a:off x="2404048" y="2006041"/>
                <a:ext cx="41229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6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i-1</a:t>
                </a:r>
              </a:p>
            </p:txBody>
          </p:sp>
          <p:sp>
            <p:nvSpPr>
              <p:cNvPr id="234" name="TextBox 233">
                <a:extLst>
                  <a:ext uri="{FF2B5EF4-FFF2-40B4-BE49-F238E27FC236}">
                    <a16:creationId xmlns:a16="http://schemas.microsoft.com/office/drawing/2014/main" id="{B08043C1-4B74-408F-B891-67A5D8718B72}"/>
                  </a:ext>
                </a:extLst>
              </p:cNvPr>
              <p:cNvSpPr txBox="1"/>
              <p:nvPr/>
            </p:nvSpPr>
            <p:spPr>
              <a:xfrm>
                <a:off x="2493135" y="2318859"/>
                <a:ext cx="22955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600" i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i</a:t>
                </a:r>
                <a:endParaRPr lang="en-US" sz="1600" i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5" name="Rectangle 234">
                <a:extLst>
                  <a:ext uri="{FF2B5EF4-FFF2-40B4-BE49-F238E27FC236}">
                    <a16:creationId xmlns:a16="http://schemas.microsoft.com/office/drawing/2014/main" id="{94C57135-ED46-42BC-A005-60A652C408DE}"/>
                  </a:ext>
                </a:extLst>
              </p:cNvPr>
              <p:cNvSpPr/>
              <p:nvPr/>
            </p:nvSpPr>
            <p:spPr>
              <a:xfrm>
                <a:off x="2387111" y="1747055"/>
                <a:ext cx="468775" cy="297517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6" name="Rectangle 235">
                <a:extLst>
                  <a:ext uri="{FF2B5EF4-FFF2-40B4-BE49-F238E27FC236}">
                    <a16:creationId xmlns:a16="http://schemas.microsoft.com/office/drawing/2014/main" id="{6FFF91C3-356B-46F7-AB11-0DC499B8F7A6}"/>
                  </a:ext>
                </a:extLst>
              </p:cNvPr>
              <p:cNvSpPr/>
              <p:nvPr/>
            </p:nvSpPr>
            <p:spPr>
              <a:xfrm>
                <a:off x="2855886" y="1750423"/>
                <a:ext cx="468775" cy="297517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7" name="Rectangle 236">
                <a:extLst>
                  <a:ext uri="{FF2B5EF4-FFF2-40B4-BE49-F238E27FC236}">
                    <a16:creationId xmlns:a16="http://schemas.microsoft.com/office/drawing/2014/main" id="{3F20B659-4202-4E31-AAD6-6B1528D1265D}"/>
                  </a:ext>
                </a:extLst>
              </p:cNvPr>
              <p:cNvSpPr/>
              <p:nvPr/>
            </p:nvSpPr>
            <p:spPr>
              <a:xfrm>
                <a:off x="3324661" y="1753751"/>
                <a:ext cx="468775" cy="297517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8" name="Rectangle 237">
                <a:extLst>
                  <a:ext uri="{FF2B5EF4-FFF2-40B4-BE49-F238E27FC236}">
                    <a16:creationId xmlns:a16="http://schemas.microsoft.com/office/drawing/2014/main" id="{D222D776-EBF4-4958-B302-B86CB3568770}"/>
                  </a:ext>
                </a:extLst>
              </p:cNvPr>
              <p:cNvSpPr/>
              <p:nvPr/>
            </p:nvSpPr>
            <p:spPr>
              <a:xfrm>
                <a:off x="2845925" y="2366140"/>
                <a:ext cx="468775" cy="297517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711763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CA8D1D-DF32-43E9-A045-75764AA8E5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Classification of Propagation Rules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C933A5-44CF-4C0B-8FB9-77EC215809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Stat Theory W. U. Schröder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C36B74-48CE-486F-BA57-D7BBFC6911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Cellular Automata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BB082D-C9B5-4058-9899-BC7C3E0403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97A8B-7494-46F7-A1E5-60BFD519E342}" type="slidenum">
              <a:rPr lang="en-US" smtClean="0"/>
              <a:t>14</a:t>
            </a:fld>
            <a:endParaRPr lang="en-US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FECBBE74-E095-40A2-9C55-709E3071FD73}"/>
              </a:ext>
            </a:extLst>
          </p:cNvPr>
          <p:cNvSpPr txBox="1"/>
          <p:nvPr/>
        </p:nvSpPr>
        <p:spPr>
          <a:xfrm>
            <a:off x="3077916" y="1157366"/>
            <a:ext cx="720969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20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i-1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A9F1C57D-8358-430C-8C93-C0F009554BC3}"/>
              </a:ext>
            </a:extLst>
          </p:cNvPr>
          <p:cNvSpPr txBox="1"/>
          <p:nvPr/>
        </p:nvSpPr>
        <p:spPr>
          <a:xfrm>
            <a:off x="628650" y="1157366"/>
            <a:ext cx="720969" cy="40011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i-1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701956C8-7BBF-488B-9888-CE5704F6976F}"/>
              </a:ext>
            </a:extLst>
          </p:cNvPr>
          <p:cNvSpPr txBox="1"/>
          <p:nvPr/>
        </p:nvSpPr>
        <p:spPr>
          <a:xfrm>
            <a:off x="1397979" y="1157366"/>
            <a:ext cx="18551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Occupied, alive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95C608AB-FA85-4C61-94A9-2BDC070BA529}"/>
              </a:ext>
            </a:extLst>
          </p:cNvPr>
          <p:cNvSpPr txBox="1"/>
          <p:nvPr/>
        </p:nvSpPr>
        <p:spPr>
          <a:xfrm>
            <a:off x="3922985" y="1195384"/>
            <a:ext cx="20206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Not occupied, dead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CFDDB63-A3CA-465B-B5A4-7FC760174795}"/>
              </a:ext>
            </a:extLst>
          </p:cNvPr>
          <p:cNvGrpSpPr/>
          <p:nvPr/>
        </p:nvGrpSpPr>
        <p:grpSpPr>
          <a:xfrm>
            <a:off x="1253734" y="2963049"/>
            <a:ext cx="6491865" cy="3257896"/>
            <a:chOff x="620687" y="2963049"/>
            <a:chExt cx="6491865" cy="3257896"/>
          </a:xfrm>
        </p:grpSpPr>
        <p:grpSp>
          <p:nvGrpSpPr>
            <p:cNvPr id="92" name="Group 91">
              <a:extLst>
                <a:ext uri="{FF2B5EF4-FFF2-40B4-BE49-F238E27FC236}">
                  <a16:creationId xmlns:a16="http://schemas.microsoft.com/office/drawing/2014/main" id="{214695FE-FD5C-4CA2-B078-9CCFAE935EBC}"/>
                </a:ext>
              </a:extLst>
            </p:cNvPr>
            <p:cNvGrpSpPr/>
            <p:nvPr/>
          </p:nvGrpSpPr>
          <p:grpSpPr>
            <a:xfrm>
              <a:off x="620687" y="2963049"/>
              <a:ext cx="1406325" cy="916602"/>
              <a:chOff x="2387111" y="1747055"/>
              <a:chExt cx="1406325" cy="916602"/>
            </a:xfrm>
          </p:grpSpPr>
          <p:sp>
            <p:nvSpPr>
              <p:cNvPr id="93" name="Arrow: Down 92">
                <a:extLst>
                  <a:ext uri="{FF2B5EF4-FFF2-40B4-BE49-F238E27FC236}">
                    <a16:creationId xmlns:a16="http://schemas.microsoft.com/office/drawing/2014/main" id="{624DA61E-54D7-4D8C-B123-894B75676964}"/>
                  </a:ext>
                </a:extLst>
              </p:cNvPr>
              <p:cNvSpPr/>
              <p:nvPr/>
            </p:nvSpPr>
            <p:spPr>
              <a:xfrm>
                <a:off x="2992421" y="2068852"/>
                <a:ext cx="197612" cy="275744"/>
              </a:xfrm>
              <a:prstGeom prst="downArrow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4B1F53DE-2BA1-4EAB-B37F-0A433A709E92}"/>
                  </a:ext>
                </a:extLst>
              </p:cNvPr>
              <p:cNvSpPr txBox="1"/>
              <p:nvPr/>
            </p:nvSpPr>
            <p:spPr>
              <a:xfrm>
                <a:off x="2404048" y="2006041"/>
                <a:ext cx="41229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6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i-1</a:t>
                </a:r>
              </a:p>
            </p:txBody>
          </p:sp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845CEA1B-074F-4514-AD69-2A2054951783}"/>
                  </a:ext>
                </a:extLst>
              </p:cNvPr>
              <p:cNvSpPr txBox="1"/>
              <p:nvPr/>
            </p:nvSpPr>
            <p:spPr>
              <a:xfrm>
                <a:off x="2493135" y="2318859"/>
                <a:ext cx="22955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600" i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i</a:t>
                </a:r>
                <a:endParaRPr lang="en-US" sz="1600" i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6" name="Rectangle 95">
                <a:extLst>
                  <a:ext uri="{FF2B5EF4-FFF2-40B4-BE49-F238E27FC236}">
                    <a16:creationId xmlns:a16="http://schemas.microsoft.com/office/drawing/2014/main" id="{F51AA2C2-3073-430D-B656-39F7C8AAEB09}"/>
                  </a:ext>
                </a:extLst>
              </p:cNvPr>
              <p:cNvSpPr/>
              <p:nvPr/>
            </p:nvSpPr>
            <p:spPr>
              <a:xfrm>
                <a:off x="2387111" y="1747055"/>
                <a:ext cx="468775" cy="297517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Rectangle 96">
                <a:extLst>
                  <a:ext uri="{FF2B5EF4-FFF2-40B4-BE49-F238E27FC236}">
                    <a16:creationId xmlns:a16="http://schemas.microsoft.com/office/drawing/2014/main" id="{68AAD71E-8EE7-4C6D-810E-B2B052907911}"/>
                  </a:ext>
                </a:extLst>
              </p:cNvPr>
              <p:cNvSpPr/>
              <p:nvPr/>
            </p:nvSpPr>
            <p:spPr>
              <a:xfrm>
                <a:off x="2855886" y="1750423"/>
                <a:ext cx="468775" cy="297517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Rectangle 97">
                <a:extLst>
                  <a:ext uri="{FF2B5EF4-FFF2-40B4-BE49-F238E27FC236}">
                    <a16:creationId xmlns:a16="http://schemas.microsoft.com/office/drawing/2014/main" id="{9B322BC6-83ED-401C-85C3-6719613824A7}"/>
                  </a:ext>
                </a:extLst>
              </p:cNvPr>
              <p:cNvSpPr/>
              <p:nvPr/>
            </p:nvSpPr>
            <p:spPr>
              <a:xfrm>
                <a:off x="3324661" y="1753751"/>
                <a:ext cx="468775" cy="297517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9" name="Rectangle 98">
                <a:extLst>
                  <a:ext uri="{FF2B5EF4-FFF2-40B4-BE49-F238E27FC236}">
                    <a16:creationId xmlns:a16="http://schemas.microsoft.com/office/drawing/2014/main" id="{3031E259-2AB3-4D9A-B84C-E1811772C826}"/>
                  </a:ext>
                </a:extLst>
              </p:cNvPr>
              <p:cNvSpPr/>
              <p:nvPr/>
            </p:nvSpPr>
            <p:spPr>
              <a:xfrm>
                <a:off x="2845925" y="2366140"/>
                <a:ext cx="468775" cy="297517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03" name="Group 102">
              <a:extLst>
                <a:ext uri="{FF2B5EF4-FFF2-40B4-BE49-F238E27FC236}">
                  <a16:creationId xmlns:a16="http://schemas.microsoft.com/office/drawing/2014/main" id="{66F03FD5-FBA3-496D-9F79-3A1C126C116F}"/>
                </a:ext>
              </a:extLst>
            </p:cNvPr>
            <p:cNvGrpSpPr/>
            <p:nvPr/>
          </p:nvGrpSpPr>
          <p:grpSpPr>
            <a:xfrm>
              <a:off x="621122" y="5294718"/>
              <a:ext cx="1406325" cy="916602"/>
              <a:chOff x="2387111" y="1747055"/>
              <a:chExt cx="1406325" cy="916602"/>
            </a:xfrm>
          </p:grpSpPr>
          <p:sp>
            <p:nvSpPr>
              <p:cNvPr id="104" name="Arrow: Down 103">
                <a:extLst>
                  <a:ext uri="{FF2B5EF4-FFF2-40B4-BE49-F238E27FC236}">
                    <a16:creationId xmlns:a16="http://schemas.microsoft.com/office/drawing/2014/main" id="{38FFDCB9-133C-4913-AD71-9458D840FA81}"/>
                  </a:ext>
                </a:extLst>
              </p:cNvPr>
              <p:cNvSpPr/>
              <p:nvPr/>
            </p:nvSpPr>
            <p:spPr>
              <a:xfrm>
                <a:off x="2992421" y="2068852"/>
                <a:ext cx="197612" cy="275744"/>
              </a:xfrm>
              <a:prstGeom prst="downArrow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5" name="TextBox 104">
                <a:extLst>
                  <a:ext uri="{FF2B5EF4-FFF2-40B4-BE49-F238E27FC236}">
                    <a16:creationId xmlns:a16="http://schemas.microsoft.com/office/drawing/2014/main" id="{D3F1DCE1-52CE-45EC-A6FD-1DA5D707536E}"/>
                  </a:ext>
                </a:extLst>
              </p:cNvPr>
              <p:cNvSpPr txBox="1"/>
              <p:nvPr/>
            </p:nvSpPr>
            <p:spPr>
              <a:xfrm>
                <a:off x="2404048" y="2006041"/>
                <a:ext cx="41229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6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i-1</a:t>
                </a:r>
              </a:p>
            </p:txBody>
          </p:sp>
          <p:sp>
            <p:nvSpPr>
              <p:cNvPr id="106" name="TextBox 105">
                <a:extLst>
                  <a:ext uri="{FF2B5EF4-FFF2-40B4-BE49-F238E27FC236}">
                    <a16:creationId xmlns:a16="http://schemas.microsoft.com/office/drawing/2014/main" id="{1F10E8CB-7E32-46D0-AABB-3A5153518ABF}"/>
                  </a:ext>
                </a:extLst>
              </p:cNvPr>
              <p:cNvSpPr txBox="1"/>
              <p:nvPr/>
            </p:nvSpPr>
            <p:spPr>
              <a:xfrm>
                <a:off x="2493135" y="2318859"/>
                <a:ext cx="22955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600" i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i</a:t>
                </a:r>
                <a:endParaRPr lang="en-US" sz="1600" i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7" name="Rectangle 106">
                <a:extLst>
                  <a:ext uri="{FF2B5EF4-FFF2-40B4-BE49-F238E27FC236}">
                    <a16:creationId xmlns:a16="http://schemas.microsoft.com/office/drawing/2014/main" id="{BA9040FE-23E7-40FC-A919-C41B0E304306}"/>
                  </a:ext>
                </a:extLst>
              </p:cNvPr>
              <p:cNvSpPr/>
              <p:nvPr/>
            </p:nvSpPr>
            <p:spPr>
              <a:xfrm>
                <a:off x="2387111" y="1747055"/>
                <a:ext cx="468775" cy="297517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8" name="Rectangle 107">
                <a:extLst>
                  <a:ext uri="{FF2B5EF4-FFF2-40B4-BE49-F238E27FC236}">
                    <a16:creationId xmlns:a16="http://schemas.microsoft.com/office/drawing/2014/main" id="{A120C9BE-A1DC-472A-B6A1-EB2D7C14B20B}"/>
                  </a:ext>
                </a:extLst>
              </p:cNvPr>
              <p:cNvSpPr/>
              <p:nvPr/>
            </p:nvSpPr>
            <p:spPr>
              <a:xfrm>
                <a:off x="2855886" y="1750423"/>
                <a:ext cx="468775" cy="297517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9" name="Rectangle 108">
                <a:extLst>
                  <a:ext uri="{FF2B5EF4-FFF2-40B4-BE49-F238E27FC236}">
                    <a16:creationId xmlns:a16="http://schemas.microsoft.com/office/drawing/2014/main" id="{820308E3-2595-4EE8-ABD2-2770730C3820}"/>
                  </a:ext>
                </a:extLst>
              </p:cNvPr>
              <p:cNvSpPr/>
              <p:nvPr/>
            </p:nvSpPr>
            <p:spPr>
              <a:xfrm>
                <a:off x="3324661" y="1753751"/>
                <a:ext cx="468775" cy="297517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0" name="Rectangle 109">
                <a:extLst>
                  <a:ext uri="{FF2B5EF4-FFF2-40B4-BE49-F238E27FC236}">
                    <a16:creationId xmlns:a16="http://schemas.microsoft.com/office/drawing/2014/main" id="{D7A0521A-CB93-4DA7-B8F3-4EA21D67F42E}"/>
                  </a:ext>
                </a:extLst>
              </p:cNvPr>
              <p:cNvSpPr/>
              <p:nvPr/>
            </p:nvSpPr>
            <p:spPr>
              <a:xfrm>
                <a:off x="2845925" y="2366140"/>
                <a:ext cx="468775" cy="297517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39" name="Group 138">
              <a:extLst>
                <a:ext uri="{FF2B5EF4-FFF2-40B4-BE49-F238E27FC236}">
                  <a16:creationId xmlns:a16="http://schemas.microsoft.com/office/drawing/2014/main" id="{4AA30EBA-CAC3-40AF-8DB5-5E2D9D603B13}"/>
                </a:ext>
              </a:extLst>
            </p:cNvPr>
            <p:cNvGrpSpPr/>
            <p:nvPr/>
          </p:nvGrpSpPr>
          <p:grpSpPr>
            <a:xfrm>
              <a:off x="2344202" y="2969745"/>
              <a:ext cx="1406325" cy="916602"/>
              <a:chOff x="2387111" y="1747055"/>
              <a:chExt cx="1406325" cy="916602"/>
            </a:xfrm>
          </p:grpSpPr>
          <p:sp>
            <p:nvSpPr>
              <p:cNvPr id="140" name="Arrow: Down 139">
                <a:extLst>
                  <a:ext uri="{FF2B5EF4-FFF2-40B4-BE49-F238E27FC236}">
                    <a16:creationId xmlns:a16="http://schemas.microsoft.com/office/drawing/2014/main" id="{8F7B0788-FE6F-46CF-B7AB-E88F647E8814}"/>
                  </a:ext>
                </a:extLst>
              </p:cNvPr>
              <p:cNvSpPr/>
              <p:nvPr/>
            </p:nvSpPr>
            <p:spPr>
              <a:xfrm>
                <a:off x="2992421" y="2068852"/>
                <a:ext cx="197612" cy="275744"/>
              </a:xfrm>
              <a:prstGeom prst="downArrow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1" name="TextBox 140">
                <a:extLst>
                  <a:ext uri="{FF2B5EF4-FFF2-40B4-BE49-F238E27FC236}">
                    <a16:creationId xmlns:a16="http://schemas.microsoft.com/office/drawing/2014/main" id="{920B2528-F37D-45D2-A53C-57E0B823ADC5}"/>
                  </a:ext>
                </a:extLst>
              </p:cNvPr>
              <p:cNvSpPr txBox="1"/>
              <p:nvPr/>
            </p:nvSpPr>
            <p:spPr>
              <a:xfrm>
                <a:off x="2404048" y="2006041"/>
                <a:ext cx="41229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6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i-1</a:t>
                </a:r>
              </a:p>
            </p:txBody>
          </p:sp>
          <p:sp>
            <p:nvSpPr>
              <p:cNvPr id="142" name="TextBox 141">
                <a:extLst>
                  <a:ext uri="{FF2B5EF4-FFF2-40B4-BE49-F238E27FC236}">
                    <a16:creationId xmlns:a16="http://schemas.microsoft.com/office/drawing/2014/main" id="{91E30517-A460-49C4-9ECD-B1C45ACD7AB8}"/>
                  </a:ext>
                </a:extLst>
              </p:cNvPr>
              <p:cNvSpPr txBox="1"/>
              <p:nvPr/>
            </p:nvSpPr>
            <p:spPr>
              <a:xfrm>
                <a:off x="2493135" y="2318859"/>
                <a:ext cx="22955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600" i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i</a:t>
                </a:r>
                <a:endParaRPr lang="en-US" sz="1600" i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3" name="Rectangle 142">
                <a:extLst>
                  <a:ext uri="{FF2B5EF4-FFF2-40B4-BE49-F238E27FC236}">
                    <a16:creationId xmlns:a16="http://schemas.microsoft.com/office/drawing/2014/main" id="{01C2ACD8-80B0-49F0-83B2-C5A99D4A2163}"/>
                  </a:ext>
                </a:extLst>
              </p:cNvPr>
              <p:cNvSpPr/>
              <p:nvPr/>
            </p:nvSpPr>
            <p:spPr>
              <a:xfrm>
                <a:off x="2387111" y="1747055"/>
                <a:ext cx="468775" cy="297517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4" name="Rectangle 143">
                <a:extLst>
                  <a:ext uri="{FF2B5EF4-FFF2-40B4-BE49-F238E27FC236}">
                    <a16:creationId xmlns:a16="http://schemas.microsoft.com/office/drawing/2014/main" id="{B1AF0219-137B-4289-AD1C-B7FAEDDA3E29}"/>
                  </a:ext>
                </a:extLst>
              </p:cNvPr>
              <p:cNvSpPr/>
              <p:nvPr/>
            </p:nvSpPr>
            <p:spPr>
              <a:xfrm>
                <a:off x="2855886" y="1750423"/>
                <a:ext cx="468775" cy="297517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5" name="Rectangle 144">
                <a:extLst>
                  <a:ext uri="{FF2B5EF4-FFF2-40B4-BE49-F238E27FC236}">
                    <a16:creationId xmlns:a16="http://schemas.microsoft.com/office/drawing/2014/main" id="{428A7D9C-6126-4CDF-A42F-45366F53C2DA}"/>
                  </a:ext>
                </a:extLst>
              </p:cNvPr>
              <p:cNvSpPr/>
              <p:nvPr/>
            </p:nvSpPr>
            <p:spPr>
              <a:xfrm>
                <a:off x="3324661" y="1753751"/>
                <a:ext cx="468775" cy="297517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6" name="Rectangle 145">
                <a:extLst>
                  <a:ext uri="{FF2B5EF4-FFF2-40B4-BE49-F238E27FC236}">
                    <a16:creationId xmlns:a16="http://schemas.microsoft.com/office/drawing/2014/main" id="{5392EC7B-22BB-4ABD-98AF-01DBF969CFCB}"/>
                  </a:ext>
                </a:extLst>
              </p:cNvPr>
              <p:cNvSpPr/>
              <p:nvPr/>
            </p:nvSpPr>
            <p:spPr>
              <a:xfrm>
                <a:off x="2845925" y="2366140"/>
                <a:ext cx="468775" cy="297517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3" name="Group 122">
              <a:extLst>
                <a:ext uri="{FF2B5EF4-FFF2-40B4-BE49-F238E27FC236}">
                  <a16:creationId xmlns:a16="http://schemas.microsoft.com/office/drawing/2014/main" id="{29F2E0CD-6AD7-40DA-AB64-F9E1002E3729}"/>
                </a:ext>
              </a:extLst>
            </p:cNvPr>
            <p:cNvGrpSpPr/>
            <p:nvPr/>
          </p:nvGrpSpPr>
          <p:grpSpPr>
            <a:xfrm>
              <a:off x="2344637" y="5301414"/>
              <a:ext cx="1406325" cy="916602"/>
              <a:chOff x="2387111" y="1747055"/>
              <a:chExt cx="1406325" cy="916602"/>
            </a:xfrm>
          </p:grpSpPr>
          <p:sp>
            <p:nvSpPr>
              <p:cNvPr id="124" name="Arrow: Down 123">
                <a:extLst>
                  <a:ext uri="{FF2B5EF4-FFF2-40B4-BE49-F238E27FC236}">
                    <a16:creationId xmlns:a16="http://schemas.microsoft.com/office/drawing/2014/main" id="{8794D91C-5EFA-4B1F-BFD8-C159B45CC33C}"/>
                  </a:ext>
                </a:extLst>
              </p:cNvPr>
              <p:cNvSpPr/>
              <p:nvPr/>
            </p:nvSpPr>
            <p:spPr>
              <a:xfrm>
                <a:off x="2992421" y="2068852"/>
                <a:ext cx="197612" cy="275744"/>
              </a:xfrm>
              <a:prstGeom prst="downArrow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5" name="TextBox 124">
                <a:extLst>
                  <a:ext uri="{FF2B5EF4-FFF2-40B4-BE49-F238E27FC236}">
                    <a16:creationId xmlns:a16="http://schemas.microsoft.com/office/drawing/2014/main" id="{585551C9-4CD4-4984-959F-86EDCB771447}"/>
                  </a:ext>
                </a:extLst>
              </p:cNvPr>
              <p:cNvSpPr txBox="1"/>
              <p:nvPr/>
            </p:nvSpPr>
            <p:spPr>
              <a:xfrm>
                <a:off x="2404048" y="2006041"/>
                <a:ext cx="41229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6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i-1</a:t>
                </a:r>
              </a:p>
            </p:txBody>
          </p:sp>
          <p:sp>
            <p:nvSpPr>
              <p:cNvPr id="126" name="TextBox 125">
                <a:extLst>
                  <a:ext uri="{FF2B5EF4-FFF2-40B4-BE49-F238E27FC236}">
                    <a16:creationId xmlns:a16="http://schemas.microsoft.com/office/drawing/2014/main" id="{C2612E0A-955F-4883-90DF-CECD7B8B58F5}"/>
                  </a:ext>
                </a:extLst>
              </p:cNvPr>
              <p:cNvSpPr txBox="1"/>
              <p:nvPr/>
            </p:nvSpPr>
            <p:spPr>
              <a:xfrm>
                <a:off x="2493135" y="2318859"/>
                <a:ext cx="22955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600" i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i</a:t>
                </a:r>
                <a:endParaRPr lang="en-US" sz="1600" i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7" name="Rectangle 126">
                <a:extLst>
                  <a:ext uri="{FF2B5EF4-FFF2-40B4-BE49-F238E27FC236}">
                    <a16:creationId xmlns:a16="http://schemas.microsoft.com/office/drawing/2014/main" id="{6DF650CF-4C6F-4DE6-AB9E-DAC96935AFF1}"/>
                  </a:ext>
                </a:extLst>
              </p:cNvPr>
              <p:cNvSpPr/>
              <p:nvPr/>
            </p:nvSpPr>
            <p:spPr>
              <a:xfrm>
                <a:off x="2387111" y="1747055"/>
                <a:ext cx="468775" cy="297517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8" name="Rectangle 127">
                <a:extLst>
                  <a:ext uri="{FF2B5EF4-FFF2-40B4-BE49-F238E27FC236}">
                    <a16:creationId xmlns:a16="http://schemas.microsoft.com/office/drawing/2014/main" id="{9DBD4591-8FB3-45AA-9099-A8B171CA5C95}"/>
                  </a:ext>
                </a:extLst>
              </p:cNvPr>
              <p:cNvSpPr/>
              <p:nvPr/>
            </p:nvSpPr>
            <p:spPr>
              <a:xfrm>
                <a:off x="2855886" y="1750423"/>
                <a:ext cx="468775" cy="297517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9" name="Rectangle 128">
                <a:extLst>
                  <a:ext uri="{FF2B5EF4-FFF2-40B4-BE49-F238E27FC236}">
                    <a16:creationId xmlns:a16="http://schemas.microsoft.com/office/drawing/2014/main" id="{C8401DAC-DA52-46E2-B41E-ADD946924A83}"/>
                  </a:ext>
                </a:extLst>
              </p:cNvPr>
              <p:cNvSpPr/>
              <p:nvPr/>
            </p:nvSpPr>
            <p:spPr>
              <a:xfrm>
                <a:off x="3324661" y="1753751"/>
                <a:ext cx="468775" cy="297517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0" name="Rectangle 129">
                <a:extLst>
                  <a:ext uri="{FF2B5EF4-FFF2-40B4-BE49-F238E27FC236}">
                    <a16:creationId xmlns:a16="http://schemas.microsoft.com/office/drawing/2014/main" id="{DA32E6D9-39D4-4790-A4A4-0F4560B44877}"/>
                  </a:ext>
                </a:extLst>
              </p:cNvPr>
              <p:cNvSpPr/>
              <p:nvPr/>
            </p:nvSpPr>
            <p:spPr>
              <a:xfrm>
                <a:off x="2845925" y="2366140"/>
                <a:ext cx="468775" cy="297517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74" name="Group 173">
              <a:extLst>
                <a:ext uri="{FF2B5EF4-FFF2-40B4-BE49-F238E27FC236}">
                  <a16:creationId xmlns:a16="http://schemas.microsoft.com/office/drawing/2014/main" id="{5AAAC677-353A-464E-8302-61C546B4A85B}"/>
                </a:ext>
              </a:extLst>
            </p:cNvPr>
            <p:cNvGrpSpPr/>
            <p:nvPr/>
          </p:nvGrpSpPr>
          <p:grpSpPr>
            <a:xfrm>
              <a:off x="3982277" y="2965978"/>
              <a:ext cx="1406325" cy="916602"/>
              <a:chOff x="2387111" y="1747055"/>
              <a:chExt cx="1406325" cy="916602"/>
            </a:xfrm>
          </p:grpSpPr>
          <p:sp>
            <p:nvSpPr>
              <p:cNvPr id="175" name="Arrow: Down 174">
                <a:extLst>
                  <a:ext uri="{FF2B5EF4-FFF2-40B4-BE49-F238E27FC236}">
                    <a16:creationId xmlns:a16="http://schemas.microsoft.com/office/drawing/2014/main" id="{70D4C49D-EAF1-48D8-BDCB-5F0C33F1C0B7}"/>
                  </a:ext>
                </a:extLst>
              </p:cNvPr>
              <p:cNvSpPr/>
              <p:nvPr/>
            </p:nvSpPr>
            <p:spPr>
              <a:xfrm>
                <a:off x="2992421" y="2068852"/>
                <a:ext cx="197612" cy="275744"/>
              </a:xfrm>
              <a:prstGeom prst="downArrow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76" name="TextBox 175">
                <a:extLst>
                  <a:ext uri="{FF2B5EF4-FFF2-40B4-BE49-F238E27FC236}">
                    <a16:creationId xmlns:a16="http://schemas.microsoft.com/office/drawing/2014/main" id="{2D2D3931-C1FB-4397-B2D1-84F5AF954A96}"/>
                  </a:ext>
                </a:extLst>
              </p:cNvPr>
              <p:cNvSpPr txBox="1"/>
              <p:nvPr/>
            </p:nvSpPr>
            <p:spPr>
              <a:xfrm>
                <a:off x="2404048" y="2006041"/>
                <a:ext cx="41229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6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i-1</a:t>
                </a:r>
              </a:p>
            </p:txBody>
          </p:sp>
          <p:sp>
            <p:nvSpPr>
              <p:cNvPr id="177" name="TextBox 176">
                <a:extLst>
                  <a:ext uri="{FF2B5EF4-FFF2-40B4-BE49-F238E27FC236}">
                    <a16:creationId xmlns:a16="http://schemas.microsoft.com/office/drawing/2014/main" id="{4A445B77-11BA-4EFB-A5DD-353CC5AECF34}"/>
                  </a:ext>
                </a:extLst>
              </p:cNvPr>
              <p:cNvSpPr txBox="1"/>
              <p:nvPr/>
            </p:nvSpPr>
            <p:spPr>
              <a:xfrm>
                <a:off x="2493135" y="2318859"/>
                <a:ext cx="22955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600" i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i</a:t>
                </a:r>
                <a:endParaRPr lang="en-US" sz="1600" i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8" name="Rectangle 177">
                <a:extLst>
                  <a:ext uri="{FF2B5EF4-FFF2-40B4-BE49-F238E27FC236}">
                    <a16:creationId xmlns:a16="http://schemas.microsoft.com/office/drawing/2014/main" id="{90966DAB-CAF0-4DA1-AB69-E0A8B846A9AD}"/>
                  </a:ext>
                </a:extLst>
              </p:cNvPr>
              <p:cNvSpPr/>
              <p:nvPr/>
            </p:nvSpPr>
            <p:spPr>
              <a:xfrm>
                <a:off x="2387111" y="1747055"/>
                <a:ext cx="468775" cy="297517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9" name="Rectangle 178">
                <a:extLst>
                  <a:ext uri="{FF2B5EF4-FFF2-40B4-BE49-F238E27FC236}">
                    <a16:creationId xmlns:a16="http://schemas.microsoft.com/office/drawing/2014/main" id="{9525912B-DC90-4D35-A665-8956D422186C}"/>
                  </a:ext>
                </a:extLst>
              </p:cNvPr>
              <p:cNvSpPr/>
              <p:nvPr/>
            </p:nvSpPr>
            <p:spPr>
              <a:xfrm>
                <a:off x="2855886" y="1750423"/>
                <a:ext cx="468775" cy="297517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0" name="Rectangle 179">
                <a:extLst>
                  <a:ext uri="{FF2B5EF4-FFF2-40B4-BE49-F238E27FC236}">
                    <a16:creationId xmlns:a16="http://schemas.microsoft.com/office/drawing/2014/main" id="{AE83FAB8-07C5-441F-BE09-6BC68494B1BD}"/>
                  </a:ext>
                </a:extLst>
              </p:cNvPr>
              <p:cNvSpPr/>
              <p:nvPr/>
            </p:nvSpPr>
            <p:spPr>
              <a:xfrm>
                <a:off x="3324661" y="1753751"/>
                <a:ext cx="468775" cy="297517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1" name="Rectangle 180">
                <a:extLst>
                  <a:ext uri="{FF2B5EF4-FFF2-40B4-BE49-F238E27FC236}">
                    <a16:creationId xmlns:a16="http://schemas.microsoft.com/office/drawing/2014/main" id="{2EC4822F-E299-4550-8B46-7984206CCB10}"/>
                  </a:ext>
                </a:extLst>
              </p:cNvPr>
              <p:cNvSpPr/>
              <p:nvPr/>
            </p:nvSpPr>
            <p:spPr>
              <a:xfrm>
                <a:off x="2845925" y="2366140"/>
                <a:ext cx="468775" cy="297517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58" name="Group 157">
              <a:extLst>
                <a:ext uri="{FF2B5EF4-FFF2-40B4-BE49-F238E27FC236}">
                  <a16:creationId xmlns:a16="http://schemas.microsoft.com/office/drawing/2014/main" id="{57381462-36A9-484C-9C41-B9C143E01946}"/>
                </a:ext>
              </a:extLst>
            </p:cNvPr>
            <p:cNvGrpSpPr/>
            <p:nvPr/>
          </p:nvGrpSpPr>
          <p:grpSpPr>
            <a:xfrm>
              <a:off x="3982712" y="5297647"/>
              <a:ext cx="1406325" cy="916602"/>
              <a:chOff x="2387111" y="1747055"/>
              <a:chExt cx="1406325" cy="916602"/>
            </a:xfrm>
          </p:grpSpPr>
          <p:sp>
            <p:nvSpPr>
              <p:cNvPr id="159" name="Arrow: Down 158">
                <a:extLst>
                  <a:ext uri="{FF2B5EF4-FFF2-40B4-BE49-F238E27FC236}">
                    <a16:creationId xmlns:a16="http://schemas.microsoft.com/office/drawing/2014/main" id="{55450741-628C-42C6-97D2-B65E37FB6BF9}"/>
                  </a:ext>
                </a:extLst>
              </p:cNvPr>
              <p:cNvSpPr/>
              <p:nvPr/>
            </p:nvSpPr>
            <p:spPr>
              <a:xfrm>
                <a:off x="2992421" y="2068852"/>
                <a:ext cx="197612" cy="275744"/>
              </a:xfrm>
              <a:prstGeom prst="downArrow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60" name="TextBox 159">
                <a:extLst>
                  <a:ext uri="{FF2B5EF4-FFF2-40B4-BE49-F238E27FC236}">
                    <a16:creationId xmlns:a16="http://schemas.microsoft.com/office/drawing/2014/main" id="{5BE35296-8AE1-4D8D-8318-BCA55D057550}"/>
                  </a:ext>
                </a:extLst>
              </p:cNvPr>
              <p:cNvSpPr txBox="1"/>
              <p:nvPr/>
            </p:nvSpPr>
            <p:spPr>
              <a:xfrm>
                <a:off x="2404048" y="2006041"/>
                <a:ext cx="41229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6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i-1</a:t>
                </a:r>
              </a:p>
            </p:txBody>
          </p:sp>
          <p:sp>
            <p:nvSpPr>
              <p:cNvPr id="161" name="TextBox 160">
                <a:extLst>
                  <a:ext uri="{FF2B5EF4-FFF2-40B4-BE49-F238E27FC236}">
                    <a16:creationId xmlns:a16="http://schemas.microsoft.com/office/drawing/2014/main" id="{B493CACE-D48E-47E1-9AAD-B0BBC1D51F97}"/>
                  </a:ext>
                </a:extLst>
              </p:cNvPr>
              <p:cNvSpPr txBox="1"/>
              <p:nvPr/>
            </p:nvSpPr>
            <p:spPr>
              <a:xfrm>
                <a:off x="2493135" y="2318859"/>
                <a:ext cx="22955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600" i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i</a:t>
                </a:r>
                <a:endParaRPr lang="en-US" sz="1600" i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2" name="Rectangle 161">
                <a:extLst>
                  <a:ext uri="{FF2B5EF4-FFF2-40B4-BE49-F238E27FC236}">
                    <a16:creationId xmlns:a16="http://schemas.microsoft.com/office/drawing/2014/main" id="{CC15C87A-8FC4-4180-98C3-633014B9DFE6}"/>
                  </a:ext>
                </a:extLst>
              </p:cNvPr>
              <p:cNvSpPr/>
              <p:nvPr/>
            </p:nvSpPr>
            <p:spPr>
              <a:xfrm>
                <a:off x="2387111" y="1747055"/>
                <a:ext cx="468775" cy="297517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3" name="Rectangle 162">
                <a:extLst>
                  <a:ext uri="{FF2B5EF4-FFF2-40B4-BE49-F238E27FC236}">
                    <a16:creationId xmlns:a16="http://schemas.microsoft.com/office/drawing/2014/main" id="{F6F531D7-96FF-4D94-9647-D92FFDA0AF1B}"/>
                  </a:ext>
                </a:extLst>
              </p:cNvPr>
              <p:cNvSpPr/>
              <p:nvPr/>
            </p:nvSpPr>
            <p:spPr>
              <a:xfrm>
                <a:off x="2855886" y="1750423"/>
                <a:ext cx="468775" cy="297517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4" name="Rectangle 163">
                <a:extLst>
                  <a:ext uri="{FF2B5EF4-FFF2-40B4-BE49-F238E27FC236}">
                    <a16:creationId xmlns:a16="http://schemas.microsoft.com/office/drawing/2014/main" id="{A1653418-2881-4110-8F5B-82137A1CF581}"/>
                  </a:ext>
                </a:extLst>
              </p:cNvPr>
              <p:cNvSpPr/>
              <p:nvPr/>
            </p:nvSpPr>
            <p:spPr>
              <a:xfrm>
                <a:off x="3324661" y="1753751"/>
                <a:ext cx="468775" cy="297517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5" name="Rectangle 164">
                <a:extLst>
                  <a:ext uri="{FF2B5EF4-FFF2-40B4-BE49-F238E27FC236}">
                    <a16:creationId xmlns:a16="http://schemas.microsoft.com/office/drawing/2014/main" id="{DF77FEE9-176E-41CC-AD0A-9F04915927CB}"/>
                  </a:ext>
                </a:extLst>
              </p:cNvPr>
              <p:cNvSpPr/>
              <p:nvPr/>
            </p:nvSpPr>
            <p:spPr>
              <a:xfrm>
                <a:off x="2845925" y="2366140"/>
                <a:ext cx="468775" cy="297517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09" name="Group 208">
              <a:extLst>
                <a:ext uri="{FF2B5EF4-FFF2-40B4-BE49-F238E27FC236}">
                  <a16:creationId xmlns:a16="http://schemas.microsoft.com/office/drawing/2014/main" id="{3B721998-DCC6-44D6-B19B-8F638E83647B}"/>
                </a:ext>
              </a:extLst>
            </p:cNvPr>
            <p:cNvGrpSpPr/>
            <p:nvPr/>
          </p:nvGrpSpPr>
          <p:grpSpPr>
            <a:xfrm>
              <a:off x="5705792" y="2972674"/>
              <a:ext cx="1406325" cy="916602"/>
              <a:chOff x="2387111" y="1747055"/>
              <a:chExt cx="1406325" cy="916602"/>
            </a:xfrm>
          </p:grpSpPr>
          <p:sp>
            <p:nvSpPr>
              <p:cNvPr id="210" name="Arrow: Down 209">
                <a:extLst>
                  <a:ext uri="{FF2B5EF4-FFF2-40B4-BE49-F238E27FC236}">
                    <a16:creationId xmlns:a16="http://schemas.microsoft.com/office/drawing/2014/main" id="{C7EE72DB-7A77-41D8-8D25-AADFCA7AA3A4}"/>
                  </a:ext>
                </a:extLst>
              </p:cNvPr>
              <p:cNvSpPr/>
              <p:nvPr/>
            </p:nvSpPr>
            <p:spPr>
              <a:xfrm>
                <a:off x="2992421" y="2068852"/>
                <a:ext cx="197612" cy="275744"/>
              </a:xfrm>
              <a:prstGeom prst="downArrow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11" name="TextBox 210">
                <a:extLst>
                  <a:ext uri="{FF2B5EF4-FFF2-40B4-BE49-F238E27FC236}">
                    <a16:creationId xmlns:a16="http://schemas.microsoft.com/office/drawing/2014/main" id="{022F0B7B-2D11-4449-BB9A-7C5E7A81A619}"/>
                  </a:ext>
                </a:extLst>
              </p:cNvPr>
              <p:cNvSpPr txBox="1"/>
              <p:nvPr/>
            </p:nvSpPr>
            <p:spPr>
              <a:xfrm>
                <a:off x="2404048" y="2006041"/>
                <a:ext cx="41229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6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i-1</a:t>
                </a:r>
              </a:p>
            </p:txBody>
          </p:sp>
          <p:sp>
            <p:nvSpPr>
              <p:cNvPr id="212" name="TextBox 211">
                <a:extLst>
                  <a:ext uri="{FF2B5EF4-FFF2-40B4-BE49-F238E27FC236}">
                    <a16:creationId xmlns:a16="http://schemas.microsoft.com/office/drawing/2014/main" id="{524D0ACE-3668-4AB9-8E0E-3106ACD37966}"/>
                  </a:ext>
                </a:extLst>
              </p:cNvPr>
              <p:cNvSpPr txBox="1"/>
              <p:nvPr/>
            </p:nvSpPr>
            <p:spPr>
              <a:xfrm>
                <a:off x="2493135" y="2318859"/>
                <a:ext cx="22955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600" i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i</a:t>
                </a:r>
                <a:endParaRPr lang="en-US" sz="1600" i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3" name="Rectangle 212">
                <a:extLst>
                  <a:ext uri="{FF2B5EF4-FFF2-40B4-BE49-F238E27FC236}">
                    <a16:creationId xmlns:a16="http://schemas.microsoft.com/office/drawing/2014/main" id="{6D2B726B-715F-4FA7-8FDF-AE05D53A7C26}"/>
                  </a:ext>
                </a:extLst>
              </p:cNvPr>
              <p:cNvSpPr/>
              <p:nvPr/>
            </p:nvSpPr>
            <p:spPr>
              <a:xfrm>
                <a:off x="2387111" y="1747055"/>
                <a:ext cx="468775" cy="297517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4" name="Rectangle 213">
                <a:extLst>
                  <a:ext uri="{FF2B5EF4-FFF2-40B4-BE49-F238E27FC236}">
                    <a16:creationId xmlns:a16="http://schemas.microsoft.com/office/drawing/2014/main" id="{B67D1F93-7788-4B49-8496-DD397091E8F3}"/>
                  </a:ext>
                </a:extLst>
              </p:cNvPr>
              <p:cNvSpPr/>
              <p:nvPr/>
            </p:nvSpPr>
            <p:spPr>
              <a:xfrm>
                <a:off x="2855886" y="1750423"/>
                <a:ext cx="468775" cy="297517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5" name="Rectangle 214">
                <a:extLst>
                  <a:ext uri="{FF2B5EF4-FFF2-40B4-BE49-F238E27FC236}">
                    <a16:creationId xmlns:a16="http://schemas.microsoft.com/office/drawing/2014/main" id="{D3E8072F-C502-4828-B22A-D686CD2EC3D0}"/>
                  </a:ext>
                </a:extLst>
              </p:cNvPr>
              <p:cNvSpPr/>
              <p:nvPr/>
            </p:nvSpPr>
            <p:spPr>
              <a:xfrm>
                <a:off x="3324661" y="1753751"/>
                <a:ext cx="468775" cy="29751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16" name="Rectangle 215">
                <a:extLst>
                  <a:ext uri="{FF2B5EF4-FFF2-40B4-BE49-F238E27FC236}">
                    <a16:creationId xmlns:a16="http://schemas.microsoft.com/office/drawing/2014/main" id="{44CD4097-7F38-4374-9D36-689993802C8B}"/>
                  </a:ext>
                </a:extLst>
              </p:cNvPr>
              <p:cNvSpPr/>
              <p:nvPr/>
            </p:nvSpPr>
            <p:spPr>
              <a:xfrm>
                <a:off x="2845925" y="2366140"/>
                <a:ext cx="468775" cy="297517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93" name="Group 192">
              <a:extLst>
                <a:ext uri="{FF2B5EF4-FFF2-40B4-BE49-F238E27FC236}">
                  <a16:creationId xmlns:a16="http://schemas.microsoft.com/office/drawing/2014/main" id="{1B98EFD6-3119-4A96-90D7-01BDCAB71FAF}"/>
                </a:ext>
              </a:extLst>
            </p:cNvPr>
            <p:cNvGrpSpPr/>
            <p:nvPr/>
          </p:nvGrpSpPr>
          <p:grpSpPr>
            <a:xfrm>
              <a:off x="5706227" y="5304343"/>
              <a:ext cx="1406325" cy="916602"/>
              <a:chOff x="2387111" y="1747055"/>
              <a:chExt cx="1406325" cy="916602"/>
            </a:xfrm>
          </p:grpSpPr>
          <p:sp>
            <p:nvSpPr>
              <p:cNvPr id="194" name="Arrow: Down 193">
                <a:extLst>
                  <a:ext uri="{FF2B5EF4-FFF2-40B4-BE49-F238E27FC236}">
                    <a16:creationId xmlns:a16="http://schemas.microsoft.com/office/drawing/2014/main" id="{7F5323CC-3FFC-448A-8A48-3A733525436E}"/>
                  </a:ext>
                </a:extLst>
              </p:cNvPr>
              <p:cNvSpPr/>
              <p:nvPr/>
            </p:nvSpPr>
            <p:spPr>
              <a:xfrm>
                <a:off x="2992421" y="2068852"/>
                <a:ext cx="197612" cy="275744"/>
              </a:xfrm>
              <a:prstGeom prst="downArrow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95" name="TextBox 194">
                <a:extLst>
                  <a:ext uri="{FF2B5EF4-FFF2-40B4-BE49-F238E27FC236}">
                    <a16:creationId xmlns:a16="http://schemas.microsoft.com/office/drawing/2014/main" id="{619C519C-592E-4F45-A183-BEED96859C9E}"/>
                  </a:ext>
                </a:extLst>
              </p:cNvPr>
              <p:cNvSpPr txBox="1"/>
              <p:nvPr/>
            </p:nvSpPr>
            <p:spPr>
              <a:xfrm>
                <a:off x="2404048" y="2006041"/>
                <a:ext cx="41229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6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i-1</a:t>
                </a:r>
              </a:p>
            </p:txBody>
          </p:sp>
          <p:sp>
            <p:nvSpPr>
              <p:cNvPr id="196" name="TextBox 195">
                <a:extLst>
                  <a:ext uri="{FF2B5EF4-FFF2-40B4-BE49-F238E27FC236}">
                    <a16:creationId xmlns:a16="http://schemas.microsoft.com/office/drawing/2014/main" id="{BC8AF8A8-CE88-4799-8096-04CF271013CF}"/>
                  </a:ext>
                </a:extLst>
              </p:cNvPr>
              <p:cNvSpPr txBox="1"/>
              <p:nvPr/>
            </p:nvSpPr>
            <p:spPr>
              <a:xfrm>
                <a:off x="2493135" y="2318859"/>
                <a:ext cx="22955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600" i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i</a:t>
                </a:r>
                <a:endParaRPr lang="en-US" sz="1600" i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7" name="Rectangle 196">
                <a:extLst>
                  <a:ext uri="{FF2B5EF4-FFF2-40B4-BE49-F238E27FC236}">
                    <a16:creationId xmlns:a16="http://schemas.microsoft.com/office/drawing/2014/main" id="{4C9749E7-44C3-43DC-A032-38672D765206}"/>
                  </a:ext>
                </a:extLst>
              </p:cNvPr>
              <p:cNvSpPr/>
              <p:nvPr/>
            </p:nvSpPr>
            <p:spPr>
              <a:xfrm>
                <a:off x="2387111" y="1747055"/>
                <a:ext cx="468775" cy="297517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8" name="Rectangle 197">
                <a:extLst>
                  <a:ext uri="{FF2B5EF4-FFF2-40B4-BE49-F238E27FC236}">
                    <a16:creationId xmlns:a16="http://schemas.microsoft.com/office/drawing/2014/main" id="{D9803EB8-1751-4841-B941-5FD49DE31BFA}"/>
                  </a:ext>
                </a:extLst>
              </p:cNvPr>
              <p:cNvSpPr/>
              <p:nvPr/>
            </p:nvSpPr>
            <p:spPr>
              <a:xfrm>
                <a:off x="2855886" y="1750423"/>
                <a:ext cx="468775" cy="297517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9" name="Rectangle 198">
                <a:extLst>
                  <a:ext uri="{FF2B5EF4-FFF2-40B4-BE49-F238E27FC236}">
                    <a16:creationId xmlns:a16="http://schemas.microsoft.com/office/drawing/2014/main" id="{9995AA5B-48E9-469B-9BA2-2DDE0647F690}"/>
                  </a:ext>
                </a:extLst>
              </p:cNvPr>
              <p:cNvSpPr/>
              <p:nvPr/>
            </p:nvSpPr>
            <p:spPr>
              <a:xfrm>
                <a:off x="3324661" y="1753751"/>
                <a:ext cx="468775" cy="297517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0" name="Rectangle 199">
                <a:extLst>
                  <a:ext uri="{FF2B5EF4-FFF2-40B4-BE49-F238E27FC236}">
                    <a16:creationId xmlns:a16="http://schemas.microsoft.com/office/drawing/2014/main" id="{D2D8F9EA-5ECF-4AE1-B60C-F9CB6D704801}"/>
                  </a:ext>
                </a:extLst>
              </p:cNvPr>
              <p:cNvSpPr/>
              <p:nvPr/>
            </p:nvSpPr>
            <p:spPr>
              <a:xfrm>
                <a:off x="2845925" y="2366140"/>
                <a:ext cx="468775" cy="297517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25" name="TextBox 224">
            <a:extLst>
              <a:ext uri="{FF2B5EF4-FFF2-40B4-BE49-F238E27FC236}">
                <a16:creationId xmlns:a16="http://schemas.microsoft.com/office/drawing/2014/main" id="{40306FBD-742F-4B19-B280-AFB83C75219F}"/>
              </a:ext>
            </a:extLst>
          </p:cNvPr>
          <p:cNvSpPr txBox="1"/>
          <p:nvPr/>
        </p:nvSpPr>
        <p:spPr>
          <a:xfrm>
            <a:off x="6459711" y="1163027"/>
            <a:ext cx="7121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Byte</a:t>
            </a:r>
          </a:p>
        </p:txBody>
      </p:sp>
      <p:sp>
        <p:nvSpPr>
          <p:cNvPr id="226" name="Rectangle 225">
            <a:extLst>
              <a:ext uri="{FF2B5EF4-FFF2-40B4-BE49-F238E27FC236}">
                <a16:creationId xmlns:a16="http://schemas.microsoft.com/office/drawing/2014/main" id="{05C5B747-02A2-4039-9D9B-5CC62B8DBC6F}"/>
              </a:ext>
            </a:extLst>
          </p:cNvPr>
          <p:cNvSpPr/>
          <p:nvPr/>
        </p:nvSpPr>
        <p:spPr>
          <a:xfrm>
            <a:off x="7130358" y="1209630"/>
            <a:ext cx="468775" cy="297517"/>
          </a:xfrm>
          <a:prstGeom prst="rect">
            <a:avLst/>
          </a:prstGeom>
          <a:noFill/>
          <a:ln w="2857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7" name="Rectangle 226">
            <a:extLst>
              <a:ext uri="{FF2B5EF4-FFF2-40B4-BE49-F238E27FC236}">
                <a16:creationId xmlns:a16="http://schemas.microsoft.com/office/drawing/2014/main" id="{6EF1F94B-FEE5-45BD-A248-D7F10F42FE57}"/>
              </a:ext>
            </a:extLst>
          </p:cNvPr>
          <p:cNvSpPr/>
          <p:nvPr/>
        </p:nvSpPr>
        <p:spPr>
          <a:xfrm>
            <a:off x="7599133" y="1212998"/>
            <a:ext cx="468775" cy="294149"/>
          </a:xfrm>
          <a:prstGeom prst="rect">
            <a:avLst/>
          </a:prstGeom>
          <a:noFill/>
          <a:ln w="2857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8" name="Rectangle 227">
            <a:extLst>
              <a:ext uri="{FF2B5EF4-FFF2-40B4-BE49-F238E27FC236}">
                <a16:creationId xmlns:a16="http://schemas.microsoft.com/office/drawing/2014/main" id="{2E8171C3-D1C0-43E2-A9D3-6784160AC961}"/>
              </a:ext>
            </a:extLst>
          </p:cNvPr>
          <p:cNvSpPr/>
          <p:nvPr/>
        </p:nvSpPr>
        <p:spPr>
          <a:xfrm>
            <a:off x="8067908" y="1216326"/>
            <a:ext cx="468775" cy="297517"/>
          </a:xfrm>
          <a:prstGeom prst="rect">
            <a:avLst/>
          </a:prstGeom>
          <a:noFill/>
          <a:ln w="2857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9" name="TextBox 228">
            <a:extLst>
              <a:ext uri="{FF2B5EF4-FFF2-40B4-BE49-F238E27FC236}">
                <a16:creationId xmlns:a16="http://schemas.microsoft.com/office/drawing/2014/main" id="{4186B0FA-F0B1-422B-A018-7372B9257F89}"/>
              </a:ext>
            </a:extLst>
          </p:cNvPr>
          <p:cNvSpPr txBox="1"/>
          <p:nvPr/>
        </p:nvSpPr>
        <p:spPr>
          <a:xfrm>
            <a:off x="1765839" y="3560499"/>
            <a:ext cx="3596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/>
              <a:t>?</a:t>
            </a:r>
            <a:endParaRPr lang="en-US" b="1" i="1" baseline="-25000" dirty="0"/>
          </a:p>
        </p:txBody>
      </p:sp>
      <p:sp>
        <p:nvSpPr>
          <p:cNvPr id="230" name="TextBox 229">
            <a:extLst>
              <a:ext uri="{FF2B5EF4-FFF2-40B4-BE49-F238E27FC236}">
                <a16:creationId xmlns:a16="http://schemas.microsoft.com/office/drawing/2014/main" id="{40E74600-C936-4E9C-9B55-16040167796B}"/>
              </a:ext>
            </a:extLst>
          </p:cNvPr>
          <p:cNvSpPr txBox="1"/>
          <p:nvPr/>
        </p:nvSpPr>
        <p:spPr>
          <a:xfrm>
            <a:off x="1765839" y="5907160"/>
            <a:ext cx="3596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/>
              <a:t>?</a:t>
            </a:r>
            <a:endParaRPr lang="en-US" b="1" i="1" baseline="-25000" dirty="0"/>
          </a:p>
        </p:txBody>
      </p:sp>
      <p:sp>
        <p:nvSpPr>
          <p:cNvPr id="231" name="TextBox 230">
            <a:extLst>
              <a:ext uri="{FF2B5EF4-FFF2-40B4-BE49-F238E27FC236}">
                <a16:creationId xmlns:a16="http://schemas.microsoft.com/office/drawing/2014/main" id="{76E2E75D-7E79-45FF-9CA9-D1CF7110552B}"/>
              </a:ext>
            </a:extLst>
          </p:cNvPr>
          <p:cNvSpPr txBox="1"/>
          <p:nvPr/>
        </p:nvSpPr>
        <p:spPr>
          <a:xfrm>
            <a:off x="5145819" y="3555851"/>
            <a:ext cx="3596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/>
              <a:t>?</a:t>
            </a:r>
            <a:endParaRPr lang="en-US" b="1" i="1" baseline="-25000" dirty="0"/>
          </a:p>
        </p:txBody>
      </p:sp>
      <p:sp>
        <p:nvSpPr>
          <p:cNvPr id="232" name="TextBox 231">
            <a:extLst>
              <a:ext uri="{FF2B5EF4-FFF2-40B4-BE49-F238E27FC236}">
                <a16:creationId xmlns:a16="http://schemas.microsoft.com/office/drawing/2014/main" id="{1D496DCA-4F7E-434D-881B-FBEB15FDC2E5}"/>
              </a:ext>
            </a:extLst>
          </p:cNvPr>
          <p:cNvSpPr txBox="1"/>
          <p:nvPr/>
        </p:nvSpPr>
        <p:spPr>
          <a:xfrm>
            <a:off x="3502956" y="5886163"/>
            <a:ext cx="3596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/>
              <a:t>?</a:t>
            </a:r>
            <a:endParaRPr lang="en-US" b="1" i="1" baseline="-25000" dirty="0"/>
          </a:p>
        </p:txBody>
      </p:sp>
      <p:sp>
        <p:nvSpPr>
          <p:cNvPr id="233" name="TextBox 232">
            <a:extLst>
              <a:ext uri="{FF2B5EF4-FFF2-40B4-BE49-F238E27FC236}">
                <a16:creationId xmlns:a16="http://schemas.microsoft.com/office/drawing/2014/main" id="{8751BC74-E61C-4353-9C4E-B05D10420CE8}"/>
              </a:ext>
            </a:extLst>
          </p:cNvPr>
          <p:cNvSpPr txBox="1"/>
          <p:nvPr/>
        </p:nvSpPr>
        <p:spPr>
          <a:xfrm>
            <a:off x="3454982" y="3551531"/>
            <a:ext cx="3596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/>
              <a:t>?</a:t>
            </a:r>
            <a:endParaRPr lang="en-US" b="1" i="1" baseline="-25000" dirty="0"/>
          </a:p>
        </p:txBody>
      </p:sp>
      <p:sp>
        <p:nvSpPr>
          <p:cNvPr id="234" name="TextBox 233">
            <a:extLst>
              <a:ext uri="{FF2B5EF4-FFF2-40B4-BE49-F238E27FC236}">
                <a16:creationId xmlns:a16="http://schemas.microsoft.com/office/drawing/2014/main" id="{937EDF37-FC25-4A79-9F64-324C874CC254}"/>
              </a:ext>
            </a:extLst>
          </p:cNvPr>
          <p:cNvSpPr txBox="1"/>
          <p:nvPr/>
        </p:nvSpPr>
        <p:spPr>
          <a:xfrm>
            <a:off x="5134075" y="5877895"/>
            <a:ext cx="3596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/>
              <a:t>?</a:t>
            </a:r>
            <a:endParaRPr lang="en-US" b="1" i="1" baseline="-250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426D00C8-388F-48B0-A4E3-FA3B4D45944A}"/>
              </a:ext>
            </a:extLst>
          </p:cNvPr>
          <p:cNvSpPr txBox="1"/>
          <p:nvPr/>
        </p:nvSpPr>
        <p:spPr>
          <a:xfrm>
            <a:off x="6854571" y="5877895"/>
            <a:ext cx="3596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/>
              <a:t>?</a:t>
            </a:r>
            <a:endParaRPr lang="en-US" b="1" i="1" baseline="-25000" dirty="0"/>
          </a:p>
        </p:txBody>
      </p:sp>
      <p:sp>
        <p:nvSpPr>
          <p:cNvPr id="236" name="TextBox 235">
            <a:extLst>
              <a:ext uri="{FF2B5EF4-FFF2-40B4-BE49-F238E27FC236}">
                <a16:creationId xmlns:a16="http://schemas.microsoft.com/office/drawing/2014/main" id="{2033BD5D-2D68-4BC0-B6EB-860ADEDC73FD}"/>
              </a:ext>
            </a:extLst>
          </p:cNvPr>
          <p:cNvSpPr txBox="1"/>
          <p:nvPr/>
        </p:nvSpPr>
        <p:spPr>
          <a:xfrm>
            <a:off x="6872313" y="3549155"/>
            <a:ext cx="3596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/>
              <a:t>?</a:t>
            </a:r>
            <a:endParaRPr lang="en-US" b="1" i="1" baseline="-25000" dirty="0"/>
          </a:p>
        </p:txBody>
      </p:sp>
      <p:sp>
        <p:nvSpPr>
          <p:cNvPr id="237" name="TextBox 236">
            <a:extLst>
              <a:ext uri="{FF2B5EF4-FFF2-40B4-BE49-F238E27FC236}">
                <a16:creationId xmlns:a16="http://schemas.microsoft.com/office/drawing/2014/main" id="{09C3CDAB-91B9-4414-8E4C-443217E67941}"/>
              </a:ext>
            </a:extLst>
          </p:cNvPr>
          <p:cNvSpPr txBox="1"/>
          <p:nvPr/>
        </p:nvSpPr>
        <p:spPr>
          <a:xfrm>
            <a:off x="1257300" y="2083777"/>
            <a:ext cx="72793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Consolidate:</a:t>
            </a:r>
            <a:br>
              <a:rPr lang="en-US" dirty="0"/>
            </a:br>
            <a:r>
              <a:rPr lang="en-US" dirty="0"/>
              <a:t>Any of the patterns could result in the future middle cell to be </a:t>
            </a:r>
            <a:r>
              <a:rPr lang="en-US" i="1" dirty="0">
                <a:solidFill>
                  <a:srgbClr val="0000FF"/>
                </a:solidFill>
              </a:rPr>
              <a:t>alive or dead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52120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CA8D1D-DF32-43E9-A045-75764AA8E5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Classification of Propagation Rules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C933A5-44CF-4C0B-8FB9-77EC215809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Stat Theory W. U. Schröder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C36B74-48CE-486F-BA57-D7BBFC6911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Cellular Automata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BB082D-C9B5-4058-9899-BC7C3E0403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97A8B-7494-46F7-A1E5-60BFD519E342}" type="slidenum">
              <a:rPr lang="en-US" smtClean="0"/>
              <a:t>15</a:t>
            </a:fld>
            <a:endParaRPr lang="en-US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FECBBE74-E095-40A2-9C55-709E3071FD73}"/>
              </a:ext>
            </a:extLst>
          </p:cNvPr>
          <p:cNvSpPr txBox="1"/>
          <p:nvPr/>
        </p:nvSpPr>
        <p:spPr>
          <a:xfrm>
            <a:off x="3077916" y="1157366"/>
            <a:ext cx="720969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20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i-1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A9F1C57D-8358-430C-8C93-C0F009554BC3}"/>
              </a:ext>
            </a:extLst>
          </p:cNvPr>
          <p:cNvSpPr txBox="1"/>
          <p:nvPr/>
        </p:nvSpPr>
        <p:spPr>
          <a:xfrm>
            <a:off x="628650" y="1157366"/>
            <a:ext cx="720969" cy="40011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i-1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701956C8-7BBF-488B-9888-CE5704F6976F}"/>
              </a:ext>
            </a:extLst>
          </p:cNvPr>
          <p:cNvSpPr txBox="1"/>
          <p:nvPr/>
        </p:nvSpPr>
        <p:spPr>
          <a:xfrm>
            <a:off x="1397979" y="1157366"/>
            <a:ext cx="18551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Occupied, alive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95C608AB-FA85-4C61-94A9-2BDC070BA529}"/>
              </a:ext>
            </a:extLst>
          </p:cNvPr>
          <p:cNvSpPr txBox="1"/>
          <p:nvPr/>
        </p:nvSpPr>
        <p:spPr>
          <a:xfrm>
            <a:off x="3922985" y="1195384"/>
            <a:ext cx="20206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Not occupied, dead</a:t>
            </a:r>
          </a:p>
        </p:txBody>
      </p:sp>
      <p:sp>
        <p:nvSpPr>
          <p:cNvPr id="225" name="TextBox 224">
            <a:extLst>
              <a:ext uri="{FF2B5EF4-FFF2-40B4-BE49-F238E27FC236}">
                <a16:creationId xmlns:a16="http://schemas.microsoft.com/office/drawing/2014/main" id="{40306FBD-742F-4B19-B280-AFB83C75219F}"/>
              </a:ext>
            </a:extLst>
          </p:cNvPr>
          <p:cNvSpPr txBox="1"/>
          <p:nvPr/>
        </p:nvSpPr>
        <p:spPr>
          <a:xfrm>
            <a:off x="6459711" y="1163027"/>
            <a:ext cx="7121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Byte</a:t>
            </a:r>
          </a:p>
        </p:txBody>
      </p:sp>
      <p:sp>
        <p:nvSpPr>
          <p:cNvPr id="226" name="Rectangle 225">
            <a:extLst>
              <a:ext uri="{FF2B5EF4-FFF2-40B4-BE49-F238E27FC236}">
                <a16:creationId xmlns:a16="http://schemas.microsoft.com/office/drawing/2014/main" id="{05C5B747-02A2-4039-9D9B-5CC62B8DBC6F}"/>
              </a:ext>
            </a:extLst>
          </p:cNvPr>
          <p:cNvSpPr/>
          <p:nvPr/>
        </p:nvSpPr>
        <p:spPr>
          <a:xfrm>
            <a:off x="7130358" y="1209630"/>
            <a:ext cx="468775" cy="297517"/>
          </a:xfrm>
          <a:prstGeom prst="rect">
            <a:avLst/>
          </a:prstGeom>
          <a:noFill/>
          <a:ln w="2857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7" name="Rectangle 226">
            <a:extLst>
              <a:ext uri="{FF2B5EF4-FFF2-40B4-BE49-F238E27FC236}">
                <a16:creationId xmlns:a16="http://schemas.microsoft.com/office/drawing/2014/main" id="{6EF1F94B-FEE5-45BD-A248-D7F10F42FE57}"/>
              </a:ext>
            </a:extLst>
          </p:cNvPr>
          <p:cNvSpPr/>
          <p:nvPr/>
        </p:nvSpPr>
        <p:spPr>
          <a:xfrm>
            <a:off x="7599133" y="1212998"/>
            <a:ext cx="468775" cy="294149"/>
          </a:xfrm>
          <a:prstGeom prst="rect">
            <a:avLst/>
          </a:prstGeom>
          <a:noFill/>
          <a:ln w="2857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8" name="Rectangle 227">
            <a:extLst>
              <a:ext uri="{FF2B5EF4-FFF2-40B4-BE49-F238E27FC236}">
                <a16:creationId xmlns:a16="http://schemas.microsoft.com/office/drawing/2014/main" id="{2E8171C3-D1C0-43E2-A9D3-6784160AC961}"/>
              </a:ext>
            </a:extLst>
          </p:cNvPr>
          <p:cNvSpPr/>
          <p:nvPr/>
        </p:nvSpPr>
        <p:spPr>
          <a:xfrm>
            <a:off x="8067908" y="1216326"/>
            <a:ext cx="468775" cy="297517"/>
          </a:xfrm>
          <a:prstGeom prst="rect">
            <a:avLst/>
          </a:prstGeom>
          <a:noFill/>
          <a:ln w="2857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222A4B40-8E28-4111-ADBF-58612192BDA2}"/>
              </a:ext>
            </a:extLst>
          </p:cNvPr>
          <p:cNvGrpSpPr/>
          <p:nvPr/>
        </p:nvGrpSpPr>
        <p:grpSpPr>
          <a:xfrm>
            <a:off x="740313" y="3044025"/>
            <a:ext cx="7593037" cy="1664964"/>
            <a:chOff x="775481" y="2737741"/>
            <a:chExt cx="7593037" cy="1664964"/>
          </a:xfrm>
        </p:grpSpPr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6E7B6795-4CA4-491A-B20F-7A8A0E18DE5E}"/>
                </a:ext>
              </a:extLst>
            </p:cNvPr>
            <p:cNvSpPr txBox="1"/>
            <p:nvPr/>
          </p:nvSpPr>
          <p:spPr>
            <a:xfrm>
              <a:off x="1093001" y="4028841"/>
              <a:ext cx="3596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i="1" dirty="0"/>
                <a:t>?</a:t>
              </a:r>
              <a:endParaRPr lang="en-US" b="1" i="1" baseline="-25000" dirty="0"/>
            </a:p>
          </p:txBody>
        </p: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DC0BE555-4E2C-4161-89FF-A0768DA755E8}"/>
                </a:ext>
              </a:extLst>
            </p:cNvPr>
            <p:cNvGrpSpPr/>
            <p:nvPr/>
          </p:nvGrpSpPr>
          <p:grpSpPr>
            <a:xfrm>
              <a:off x="775481" y="2737741"/>
              <a:ext cx="7593037" cy="1607121"/>
              <a:chOff x="799408" y="1841610"/>
              <a:chExt cx="7593037" cy="1607121"/>
            </a:xfrm>
          </p:grpSpPr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44DA0608-7ACD-42F0-B7F7-E78CA6C8F0B4}"/>
                  </a:ext>
                </a:extLst>
              </p:cNvPr>
              <p:cNvGrpSpPr/>
              <p:nvPr/>
            </p:nvGrpSpPr>
            <p:grpSpPr>
              <a:xfrm>
                <a:off x="799408" y="1841610"/>
                <a:ext cx="7593037" cy="675350"/>
                <a:chOff x="1362116" y="1815234"/>
                <a:chExt cx="7593037" cy="675350"/>
              </a:xfrm>
            </p:grpSpPr>
            <p:grpSp>
              <p:nvGrpSpPr>
                <p:cNvPr id="103" name="Group 102">
                  <a:extLst>
                    <a:ext uri="{FF2B5EF4-FFF2-40B4-BE49-F238E27FC236}">
                      <a16:creationId xmlns:a16="http://schemas.microsoft.com/office/drawing/2014/main" id="{66F03FD5-FBA3-496D-9F79-3A1C126C116F}"/>
                    </a:ext>
                  </a:extLst>
                </p:cNvPr>
                <p:cNvGrpSpPr/>
                <p:nvPr/>
              </p:nvGrpSpPr>
              <p:grpSpPr>
                <a:xfrm>
                  <a:off x="7103943" y="2169602"/>
                  <a:ext cx="854405" cy="302941"/>
                  <a:chOff x="2387111" y="1741631"/>
                  <a:chExt cx="1406325" cy="302941"/>
                </a:xfrm>
              </p:grpSpPr>
              <p:sp>
                <p:nvSpPr>
                  <p:cNvPr id="107" name="Rectangle 106">
                    <a:extLst>
                      <a:ext uri="{FF2B5EF4-FFF2-40B4-BE49-F238E27FC236}">
                        <a16:creationId xmlns:a16="http://schemas.microsoft.com/office/drawing/2014/main" id="{BA9040FE-23E7-40FC-A919-C41B0E304306}"/>
                      </a:ext>
                    </a:extLst>
                  </p:cNvPr>
                  <p:cNvSpPr/>
                  <p:nvPr/>
                </p:nvSpPr>
                <p:spPr>
                  <a:xfrm>
                    <a:off x="2387111" y="1747055"/>
                    <a:ext cx="468775" cy="297517"/>
                  </a:xfrm>
                  <a:prstGeom prst="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8" name="Rectangle 107">
                    <a:extLst>
                      <a:ext uri="{FF2B5EF4-FFF2-40B4-BE49-F238E27FC236}">
                        <a16:creationId xmlns:a16="http://schemas.microsoft.com/office/drawing/2014/main" id="{A120C9BE-A1DC-472A-B6A1-EB2D7C14B20B}"/>
                      </a:ext>
                    </a:extLst>
                  </p:cNvPr>
                  <p:cNvSpPr/>
                  <p:nvPr/>
                </p:nvSpPr>
                <p:spPr>
                  <a:xfrm>
                    <a:off x="2855887" y="1741631"/>
                    <a:ext cx="468776" cy="297517"/>
                  </a:xfrm>
                  <a:prstGeom prst="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9" name="Rectangle 108">
                    <a:extLst>
                      <a:ext uri="{FF2B5EF4-FFF2-40B4-BE49-F238E27FC236}">
                        <a16:creationId xmlns:a16="http://schemas.microsoft.com/office/drawing/2014/main" id="{820308E3-2595-4EE8-ABD2-2770730C3820}"/>
                      </a:ext>
                    </a:extLst>
                  </p:cNvPr>
                  <p:cNvSpPr/>
                  <p:nvPr/>
                </p:nvSpPr>
                <p:spPr>
                  <a:xfrm>
                    <a:off x="3324660" y="1744959"/>
                    <a:ext cx="468776" cy="297517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grpSp>
              <p:nvGrpSpPr>
                <p:cNvPr id="174" name="Group 173">
                  <a:extLst>
                    <a:ext uri="{FF2B5EF4-FFF2-40B4-BE49-F238E27FC236}">
                      <a16:creationId xmlns:a16="http://schemas.microsoft.com/office/drawing/2014/main" id="{5AAAC677-353A-464E-8302-61C546B4A85B}"/>
                    </a:ext>
                  </a:extLst>
                </p:cNvPr>
                <p:cNvGrpSpPr/>
                <p:nvPr/>
              </p:nvGrpSpPr>
              <p:grpSpPr>
                <a:xfrm>
                  <a:off x="5174306" y="2159573"/>
                  <a:ext cx="854407" cy="316933"/>
                  <a:chOff x="2416053" y="1725543"/>
                  <a:chExt cx="1406329" cy="316933"/>
                </a:xfrm>
              </p:grpSpPr>
              <p:sp>
                <p:nvSpPr>
                  <p:cNvPr id="178" name="Rectangle 177">
                    <a:extLst>
                      <a:ext uri="{FF2B5EF4-FFF2-40B4-BE49-F238E27FC236}">
                        <a16:creationId xmlns:a16="http://schemas.microsoft.com/office/drawing/2014/main" id="{90966DAB-CAF0-4DA1-AB69-E0A8B846A9AD}"/>
                      </a:ext>
                    </a:extLst>
                  </p:cNvPr>
                  <p:cNvSpPr/>
                  <p:nvPr/>
                </p:nvSpPr>
                <p:spPr>
                  <a:xfrm>
                    <a:off x="2416053" y="1738263"/>
                    <a:ext cx="468776" cy="297517"/>
                  </a:xfrm>
                  <a:prstGeom prst="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79" name="Rectangle 178">
                    <a:extLst>
                      <a:ext uri="{FF2B5EF4-FFF2-40B4-BE49-F238E27FC236}">
                        <a16:creationId xmlns:a16="http://schemas.microsoft.com/office/drawing/2014/main" id="{9525912B-DC90-4D35-A665-8956D422186C}"/>
                      </a:ext>
                    </a:extLst>
                  </p:cNvPr>
                  <p:cNvSpPr/>
                  <p:nvPr/>
                </p:nvSpPr>
                <p:spPr>
                  <a:xfrm>
                    <a:off x="2884829" y="1741631"/>
                    <a:ext cx="468776" cy="297517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80" name="Rectangle 179">
                    <a:extLst>
                      <a:ext uri="{FF2B5EF4-FFF2-40B4-BE49-F238E27FC236}">
                        <a16:creationId xmlns:a16="http://schemas.microsoft.com/office/drawing/2014/main" id="{AE83FAB8-07C5-441F-BE09-6BC68494B1BD}"/>
                      </a:ext>
                    </a:extLst>
                  </p:cNvPr>
                  <p:cNvSpPr/>
                  <p:nvPr/>
                </p:nvSpPr>
                <p:spPr>
                  <a:xfrm>
                    <a:off x="3353606" y="1725543"/>
                    <a:ext cx="468776" cy="316933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grpSp>
              <p:nvGrpSpPr>
                <p:cNvPr id="3" name="Group 2">
                  <a:extLst>
                    <a:ext uri="{FF2B5EF4-FFF2-40B4-BE49-F238E27FC236}">
                      <a16:creationId xmlns:a16="http://schemas.microsoft.com/office/drawing/2014/main" id="{92A32CCD-41BB-450E-BE2C-4EBD7B014B48}"/>
                    </a:ext>
                  </a:extLst>
                </p:cNvPr>
                <p:cNvGrpSpPr/>
                <p:nvPr/>
              </p:nvGrpSpPr>
              <p:grpSpPr>
                <a:xfrm>
                  <a:off x="8100748" y="1845625"/>
                  <a:ext cx="854405" cy="618583"/>
                  <a:chOff x="1253734" y="2648679"/>
                  <a:chExt cx="1406325" cy="618583"/>
                </a:xfrm>
              </p:grpSpPr>
              <p:sp>
                <p:nvSpPr>
                  <p:cNvPr id="96" name="Rectangle 95">
                    <a:extLst>
                      <a:ext uri="{FF2B5EF4-FFF2-40B4-BE49-F238E27FC236}">
                        <a16:creationId xmlns:a16="http://schemas.microsoft.com/office/drawing/2014/main" id="{F51AA2C2-3073-430D-B656-39F7C8AAEB09}"/>
                      </a:ext>
                    </a:extLst>
                  </p:cNvPr>
                  <p:cNvSpPr/>
                  <p:nvPr/>
                </p:nvSpPr>
                <p:spPr>
                  <a:xfrm>
                    <a:off x="1253734" y="2963049"/>
                    <a:ext cx="468775" cy="297517"/>
                  </a:xfrm>
                  <a:prstGeom prst="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7" name="Rectangle 96">
                    <a:extLst>
                      <a:ext uri="{FF2B5EF4-FFF2-40B4-BE49-F238E27FC236}">
                        <a16:creationId xmlns:a16="http://schemas.microsoft.com/office/drawing/2014/main" id="{68AAD71E-8EE7-4C6D-810E-B2B052907911}"/>
                      </a:ext>
                    </a:extLst>
                  </p:cNvPr>
                  <p:cNvSpPr/>
                  <p:nvPr/>
                </p:nvSpPr>
                <p:spPr>
                  <a:xfrm>
                    <a:off x="1722509" y="2966417"/>
                    <a:ext cx="468775" cy="297517"/>
                  </a:xfrm>
                  <a:prstGeom prst="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8" name="Rectangle 97">
                    <a:extLst>
                      <a:ext uri="{FF2B5EF4-FFF2-40B4-BE49-F238E27FC236}">
                        <a16:creationId xmlns:a16="http://schemas.microsoft.com/office/drawing/2014/main" id="{9B322BC6-83ED-401C-85C3-6719613824A7}"/>
                      </a:ext>
                    </a:extLst>
                  </p:cNvPr>
                  <p:cNvSpPr/>
                  <p:nvPr/>
                </p:nvSpPr>
                <p:spPr>
                  <a:xfrm>
                    <a:off x="2191284" y="2969745"/>
                    <a:ext cx="468775" cy="297517"/>
                  </a:xfrm>
                  <a:prstGeom prst="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" name="TextBox 6">
                    <a:extLst>
                      <a:ext uri="{FF2B5EF4-FFF2-40B4-BE49-F238E27FC236}">
                        <a16:creationId xmlns:a16="http://schemas.microsoft.com/office/drawing/2014/main" id="{E16F6E3A-E1AC-42E9-80D3-FEC3729723E3}"/>
                      </a:ext>
                    </a:extLst>
                  </p:cNvPr>
                  <p:cNvSpPr txBox="1"/>
                  <p:nvPr/>
                </p:nvSpPr>
                <p:spPr>
                  <a:xfrm>
                    <a:off x="1678027" y="2648679"/>
                    <a:ext cx="592014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b="1" i="1" dirty="0"/>
                      <a:t>0</a:t>
                    </a:r>
                    <a:endParaRPr lang="en-US" b="1" i="1" baseline="-25000" dirty="0"/>
                  </a:p>
                </p:txBody>
              </p:sp>
            </p:grpSp>
            <p:grpSp>
              <p:nvGrpSpPr>
                <p:cNvPr id="8" name="Group 7">
                  <a:extLst>
                    <a:ext uri="{FF2B5EF4-FFF2-40B4-BE49-F238E27FC236}">
                      <a16:creationId xmlns:a16="http://schemas.microsoft.com/office/drawing/2014/main" id="{825BC26D-D10D-48EF-AC63-7EBA403356E6}"/>
                    </a:ext>
                  </a:extLst>
                </p:cNvPr>
                <p:cNvGrpSpPr/>
                <p:nvPr/>
              </p:nvGrpSpPr>
              <p:grpSpPr>
                <a:xfrm>
                  <a:off x="6107137" y="1815234"/>
                  <a:ext cx="854405" cy="665022"/>
                  <a:chOff x="2977249" y="2608936"/>
                  <a:chExt cx="1406325" cy="665022"/>
                </a:xfrm>
              </p:grpSpPr>
              <p:grpSp>
                <p:nvGrpSpPr>
                  <p:cNvPr id="139" name="Group 138">
                    <a:extLst>
                      <a:ext uri="{FF2B5EF4-FFF2-40B4-BE49-F238E27FC236}">
                        <a16:creationId xmlns:a16="http://schemas.microsoft.com/office/drawing/2014/main" id="{4AA30EBA-CAC3-40AF-8DB5-5E2D9D603B13}"/>
                      </a:ext>
                    </a:extLst>
                  </p:cNvPr>
                  <p:cNvGrpSpPr/>
                  <p:nvPr/>
                </p:nvGrpSpPr>
                <p:grpSpPr>
                  <a:xfrm>
                    <a:off x="2977249" y="2953697"/>
                    <a:ext cx="1406325" cy="320261"/>
                    <a:chOff x="2387111" y="1731007"/>
                    <a:chExt cx="1406325" cy="320261"/>
                  </a:xfrm>
                </p:grpSpPr>
                <p:sp>
                  <p:nvSpPr>
                    <p:cNvPr id="143" name="Rectangle 142">
                      <a:extLst>
                        <a:ext uri="{FF2B5EF4-FFF2-40B4-BE49-F238E27FC236}">
                          <a16:creationId xmlns:a16="http://schemas.microsoft.com/office/drawing/2014/main" id="{01C2ACD8-80B0-49F0-83B2-C5A99D4A216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387111" y="1747055"/>
                      <a:ext cx="468775" cy="297517"/>
                    </a:xfrm>
                    <a:prstGeom prst="rect">
                      <a:avLst/>
                    </a:prstGeom>
                    <a:noFill/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44" name="Rectangle 143">
                      <a:extLst>
                        <a:ext uri="{FF2B5EF4-FFF2-40B4-BE49-F238E27FC236}">
                          <a16:creationId xmlns:a16="http://schemas.microsoft.com/office/drawing/2014/main" id="{B1AF0219-137B-4289-AD1C-B7FAEDDA3E2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855887" y="1731007"/>
                      <a:ext cx="468776" cy="316933"/>
                    </a:xfrm>
                    <a:prstGeom prst="rect">
                      <a:avLst/>
                    </a:prstGeom>
                    <a:solidFill>
                      <a:schemeClr val="tx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145" name="Rectangle 144">
                      <a:extLst>
                        <a:ext uri="{FF2B5EF4-FFF2-40B4-BE49-F238E27FC236}">
                          <a16:creationId xmlns:a16="http://schemas.microsoft.com/office/drawing/2014/main" id="{428A7D9C-6126-4CDF-A42F-45366F53C2D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324661" y="1753751"/>
                      <a:ext cx="468775" cy="297517"/>
                    </a:xfrm>
                    <a:prstGeom prst="rect">
                      <a:avLst/>
                    </a:prstGeom>
                    <a:noFill/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81" name="TextBox 80">
                    <a:extLst>
                      <a:ext uri="{FF2B5EF4-FFF2-40B4-BE49-F238E27FC236}">
                        <a16:creationId xmlns:a16="http://schemas.microsoft.com/office/drawing/2014/main" id="{35D1A049-859D-4173-B379-73B6958AEF51}"/>
                      </a:ext>
                    </a:extLst>
                  </p:cNvPr>
                  <p:cNvSpPr txBox="1"/>
                  <p:nvPr/>
                </p:nvSpPr>
                <p:spPr>
                  <a:xfrm>
                    <a:off x="3384403" y="2608936"/>
                    <a:ext cx="592015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b="1" i="1" dirty="0"/>
                      <a:t>2</a:t>
                    </a:r>
                    <a:endParaRPr lang="en-US" b="1" i="1" baseline="-25000" dirty="0"/>
                  </a:p>
                </p:txBody>
              </p:sp>
            </p:grpSp>
            <p:grpSp>
              <p:nvGrpSpPr>
                <p:cNvPr id="9" name="Group 8">
                  <a:extLst>
                    <a:ext uri="{FF2B5EF4-FFF2-40B4-BE49-F238E27FC236}">
                      <a16:creationId xmlns:a16="http://schemas.microsoft.com/office/drawing/2014/main" id="{668BC858-2F03-4419-B1B5-2EB26F99CB8D}"/>
                    </a:ext>
                  </a:extLst>
                </p:cNvPr>
                <p:cNvGrpSpPr/>
                <p:nvPr/>
              </p:nvGrpSpPr>
              <p:grpSpPr>
                <a:xfrm>
                  <a:off x="4223724" y="1846184"/>
                  <a:ext cx="854405" cy="626359"/>
                  <a:chOff x="4642890" y="2647200"/>
                  <a:chExt cx="1406325" cy="626359"/>
                </a:xfrm>
              </p:grpSpPr>
              <p:grpSp>
                <p:nvGrpSpPr>
                  <p:cNvPr id="123" name="Group 122">
                    <a:extLst>
                      <a:ext uri="{FF2B5EF4-FFF2-40B4-BE49-F238E27FC236}">
                        <a16:creationId xmlns:a16="http://schemas.microsoft.com/office/drawing/2014/main" id="{29F2E0CD-6AD7-40DA-AB64-F9E1002E3729}"/>
                      </a:ext>
                    </a:extLst>
                  </p:cNvPr>
                  <p:cNvGrpSpPr/>
                  <p:nvPr/>
                </p:nvGrpSpPr>
                <p:grpSpPr>
                  <a:xfrm>
                    <a:off x="4642890" y="2970578"/>
                    <a:ext cx="1406325" cy="302981"/>
                    <a:chOff x="2387111" y="1744959"/>
                    <a:chExt cx="1406325" cy="302981"/>
                  </a:xfrm>
                </p:grpSpPr>
                <p:sp>
                  <p:nvSpPr>
                    <p:cNvPr id="127" name="Rectangle 126">
                      <a:extLst>
                        <a:ext uri="{FF2B5EF4-FFF2-40B4-BE49-F238E27FC236}">
                          <a16:creationId xmlns:a16="http://schemas.microsoft.com/office/drawing/2014/main" id="{6DF650CF-4C6F-4DE6-AB9E-DAC96935AFF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387111" y="1747055"/>
                      <a:ext cx="468775" cy="297517"/>
                    </a:xfrm>
                    <a:prstGeom prst="rect">
                      <a:avLst/>
                    </a:prstGeom>
                    <a:solidFill>
                      <a:schemeClr val="tx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28" name="Rectangle 127">
                      <a:extLst>
                        <a:ext uri="{FF2B5EF4-FFF2-40B4-BE49-F238E27FC236}">
                          <a16:creationId xmlns:a16="http://schemas.microsoft.com/office/drawing/2014/main" id="{9DBD4591-8FB3-45AA-9099-A8B171CA5C9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855886" y="1750423"/>
                      <a:ext cx="468775" cy="297517"/>
                    </a:xfrm>
                    <a:prstGeom prst="rect">
                      <a:avLst/>
                    </a:prstGeom>
                    <a:noFill/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29" name="Rectangle 128">
                      <a:extLst>
                        <a:ext uri="{FF2B5EF4-FFF2-40B4-BE49-F238E27FC236}">
                          <a16:creationId xmlns:a16="http://schemas.microsoft.com/office/drawing/2014/main" id="{C8401DAC-DA52-46E2-B41E-ADD946924A8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324660" y="1744959"/>
                      <a:ext cx="468776" cy="297517"/>
                    </a:xfrm>
                    <a:prstGeom prst="rect">
                      <a:avLst/>
                    </a:prstGeom>
                    <a:noFill/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82" name="TextBox 81">
                    <a:extLst>
                      <a:ext uri="{FF2B5EF4-FFF2-40B4-BE49-F238E27FC236}">
                        <a16:creationId xmlns:a16="http://schemas.microsoft.com/office/drawing/2014/main" id="{390C053F-E46E-4E2A-9A44-BDD100A77A85}"/>
                      </a:ext>
                    </a:extLst>
                  </p:cNvPr>
                  <p:cNvSpPr txBox="1"/>
                  <p:nvPr/>
                </p:nvSpPr>
                <p:spPr>
                  <a:xfrm>
                    <a:off x="5189701" y="2647200"/>
                    <a:ext cx="592014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b="1" i="1" dirty="0"/>
                      <a:t>4</a:t>
                    </a:r>
                  </a:p>
                </p:txBody>
              </p:sp>
            </p:grpSp>
            <p:grpSp>
              <p:nvGrpSpPr>
                <p:cNvPr id="11" name="Group 10">
                  <a:extLst>
                    <a:ext uri="{FF2B5EF4-FFF2-40B4-BE49-F238E27FC236}">
                      <a16:creationId xmlns:a16="http://schemas.microsoft.com/office/drawing/2014/main" id="{7DDB77DA-2AA8-4B5B-A5C4-4B7CD32E0F89}"/>
                    </a:ext>
                  </a:extLst>
                </p:cNvPr>
                <p:cNvGrpSpPr/>
                <p:nvPr/>
              </p:nvGrpSpPr>
              <p:grpSpPr>
                <a:xfrm>
                  <a:off x="2319291" y="1863216"/>
                  <a:ext cx="854405" cy="616614"/>
                  <a:chOff x="6013053" y="2816142"/>
                  <a:chExt cx="1406325" cy="616614"/>
                </a:xfrm>
              </p:grpSpPr>
              <p:grpSp>
                <p:nvGrpSpPr>
                  <p:cNvPr id="209" name="Group 208">
                    <a:extLst>
                      <a:ext uri="{FF2B5EF4-FFF2-40B4-BE49-F238E27FC236}">
                        <a16:creationId xmlns:a16="http://schemas.microsoft.com/office/drawing/2014/main" id="{3B721998-DCC6-44D6-B19B-8F638E83647B}"/>
                      </a:ext>
                    </a:extLst>
                  </p:cNvPr>
                  <p:cNvGrpSpPr/>
                  <p:nvPr/>
                </p:nvGrpSpPr>
                <p:grpSpPr>
                  <a:xfrm>
                    <a:off x="6013053" y="3121714"/>
                    <a:ext cx="1406325" cy="311042"/>
                    <a:chOff x="2387111" y="1745691"/>
                    <a:chExt cx="1406325" cy="311042"/>
                  </a:xfrm>
                </p:grpSpPr>
                <p:sp>
                  <p:nvSpPr>
                    <p:cNvPr id="213" name="Rectangle 212">
                      <a:extLst>
                        <a:ext uri="{FF2B5EF4-FFF2-40B4-BE49-F238E27FC236}">
                          <a16:creationId xmlns:a16="http://schemas.microsoft.com/office/drawing/2014/main" id="{6D2B726B-715F-4FA7-8FDF-AE05D53A7C2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387111" y="1747055"/>
                      <a:ext cx="468775" cy="297517"/>
                    </a:xfrm>
                    <a:prstGeom prst="rect">
                      <a:avLst/>
                    </a:prstGeom>
                    <a:solidFill>
                      <a:schemeClr val="tx1"/>
                    </a:solidFill>
                    <a:ln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14" name="Rectangle 213">
                      <a:extLst>
                        <a:ext uri="{FF2B5EF4-FFF2-40B4-BE49-F238E27FC236}">
                          <a16:creationId xmlns:a16="http://schemas.microsoft.com/office/drawing/2014/main" id="{B67D1F93-7788-4B49-8496-DD397091E8F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855887" y="1745691"/>
                      <a:ext cx="468776" cy="311042"/>
                    </a:xfrm>
                    <a:prstGeom prst="rect">
                      <a:avLst/>
                    </a:prstGeom>
                    <a:solidFill>
                      <a:schemeClr val="tx1"/>
                    </a:solidFill>
                    <a:ln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15" name="Rectangle 214">
                      <a:extLst>
                        <a:ext uri="{FF2B5EF4-FFF2-40B4-BE49-F238E27FC236}">
                          <a16:creationId xmlns:a16="http://schemas.microsoft.com/office/drawing/2014/main" id="{D3E8072F-C502-4828-B22A-D686CD2EC3D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324661" y="1753751"/>
                      <a:ext cx="468775" cy="297517"/>
                    </a:xfrm>
                    <a:prstGeom prst="rect">
                      <a:avLst/>
                    </a:prstGeom>
                    <a:noFill/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83" name="TextBox 82">
                    <a:extLst>
                      <a:ext uri="{FF2B5EF4-FFF2-40B4-BE49-F238E27FC236}">
                        <a16:creationId xmlns:a16="http://schemas.microsoft.com/office/drawing/2014/main" id="{5F77C6A2-E4A9-44F1-B1E4-AFE6771FE8C8}"/>
                      </a:ext>
                    </a:extLst>
                  </p:cNvPr>
                  <p:cNvSpPr txBox="1"/>
                  <p:nvPr/>
                </p:nvSpPr>
                <p:spPr>
                  <a:xfrm>
                    <a:off x="6402002" y="2816142"/>
                    <a:ext cx="592014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b="1" i="1" dirty="0"/>
                      <a:t>6</a:t>
                    </a:r>
                  </a:p>
                </p:txBody>
              </p:sp>
            </p:grpSp>
            <p:sp>
              <p:nvSpPr>
                <p:cNvPr id="84" name="TextBox 83">
                  <a:extLst>
                    <a:ext uri="{FF2B5EF4-FFF2-40B4-BE49-F238E27FC236}">
                      <a16:creationId xmlns:a16="http://schemas.microsoft.com/office/drawing/2014/main" id="{E899D1C0-D6EA-4107-8DFD-84BCDD7C044D}"/>
                    </a:ext>
                  </a:extLst>
                </p:cNvPr>
                <p:cNvSpPr txBox="1"/>
                <p:nvPr/>
              </p:nvSpPr>
              <p:spPr>
                <a:xfrm>
                  <a:off x="7338389" y="1827336"/>
                  <a:ext cx="359675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b="1" i="1" dirty="0"/>
                    <a:t>1</a:t>
                  </a:r>
                </a:p>
              </p:txBody>
            </p:sp>
            <p:sp>
              <p:nvSpPr>
                <p:cNvPr id="85" name="TextBox 84">
                  <a:extLst>
                    <a:ext uri="{FF2B5EF4-FFF2-40B4-BE49-F238E27FC236}">
                      <a16:creationId xmlns:a16="http://schemas.microsoft.com/office/drawing/2014/main" id="{A8ACAFB6-26EB-4CC4-A9F3-BD861F1262C9}"/>
                    </a:ext>
                  </a:extLst>
                </p:cNvPr>
                <p:cNvSpPr txBox="1"/>
                <p:nvPr/>
              </p:nvSpPr>
              <p:spPr>
                <a:xfrm>
                  <a:off x="5332144" y="1833215"/>
                  <a:ext cx="592015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b="1" i="1" dirty="0"/>
                    <a:t>3</a:t>
                  </a:r>
                </a:p>
              </p:txBody>
            </p:sp>
            <p:grpSp>
              <p:nvGrpSpPr>
                <p:cNvPr id="10" name="Group 9">
                  <a:extLst>
                    <a:ext uri="{FF2B5EF4-FFF2-40B4-BE49-F238E27FC236}">
                      <a16:creationId xmlns:a16="http://schemas.microsoft.com/office/drawing/2014/main" id="{23FD1BB4-2A15-4F20-91CA-FC26A45D9932}"/>
                    </a:ext>
                  </a:extLst>
                </p:cNvPr>
                <p:cNvGrpSpPr/>
                <p:nvPr/>
              </p:nvGrpSpPr>
              <p:grpSpPr>
                <a:xfrm>
                  <a:off x="3283623" y="1845625"/>
                  <a:ext cx="854405" cy="618645"/>
                  <a:chOff x="3047908" y="2783375"/>
                  <a:chExt cx="1406325" cy="618645"/>
                </a:xfrm>
              </p:grpSpPr>
              <p:grpSp>
                <p:nvGrpSpPr>
                  <p:cNvPr id="158" name="Group 157">
                    <a:extLst>
                      <a:ext uri="{FF2B5EF4-FFF2-40B4-BE49-F238E27FC236}">
                        <a16:creationId xmlns:a16="http://schemas.microsoft.com/office/drawing/2014/main" id="{57381462-36A9-484C-9C41-B9C143E01946}"/>
                      </a:ext>
                    </a:extLst>
                  </p:cNvPr>
                  <p:cNvGrpSpPr/>
                  <p:nvPr/>
                </p:nvGrpSpPr>
                <p:grpSpPr>
                  <a:xfrm>
                    <a:off x="3047908" y="3099039"/>
                    <a:ext cx="1406325" cy="302981"/>
                    <a:chOff x="2387111" y="1744959"/>
                    <a:chExt cx="1406325" cy="302981"/>
                  </a:xfrm>
                </p:grpSpPr>
                <p:sp>
                  <p:nvSpPr>
                    <p:cNvPr id="162" name="Rectangle 161">
                      <a:extLst>
                        <a:ext uri="{FF2B5EF4-FFF2-40B4-BE49-F238E27FC236}">
                          <a16:creationId xmlns:a16="http://schemas.microsoft.com/office/drawing/2014/main" id="{CC15C87A-8FC4-4180-98C3-633014B9DFE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387111" y="1747055"/>
                      <a:ext cx="468775" cy="297517"/>
                    </a:xfrm>
                    <a:prstGeom prst="rect">
                      <a:avLst/>
                    </a:prstGeom>
                    <a:solidFill>
                      <a:schemeClr val="tx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63" name="Rectangle 162">
                      <a:extLst>
                        <a:ext uri="{FF2B5EF4-FFF2-40B4-BE49-F238E27FC236}">
                          <a16:creationId xmlns:a16="http://schemas.microsoft.com/office/drawing/2014/main" id="{F6F531D7-96FF-4D94-9647-D92FFDA0AF1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855886" y="1750423"/>
                      <a:ext cx="468775" cy="297517"/>
                    </a:xfrm>
                    <a:prstGeom prst="rect">
                      <a:avLst/>
                    </a:prstGeom>
                    <a:noFill/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64" name="Rectangle 163">
                      <a:extLst>
                        <a:ext uri="{FF2B5EF4-FFF2-40B4-BE49-F238E27FC236}">
                          <a16:creationId xmlns:a16="http://schemas.microsoft.com/office/drawing/2014/main" id="{A1653418-2881-4110-8F5B-82137A1CF58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324660" y="1744959"/>
                      <a:ext cx="468776" cy="297517"/>
                    </a:xfrm>
                    <a:prstGeom prst="rect">
                      <a:avLst/>
                    </a:prstGeom>
                    <a:solidFill>
                      <a:schemeClr val="tx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  <p:sp>
                <p:nvSpPr>
                  <p:cNvPr id="86" name="TextBox 85">
                    <a:extLst>
                      <a:ext uri="{FF2B5EF4-FFF2-40B4-BE49-F238E27FC236}">
                        <a16:creationId xmlns:a16="http://schemas.microsoft.com/office/drawing/2014/main" id="{EBB90147-50F3-4B43-8587-4DEB3C81DA10}"/>
                      </a:ext>
                    </a:extLst>
                  </p:cNvPr>
                  <p:cNvSpPr txBox="1"/>
                  <p:nvPr/>
                </p:nvSpPr>
                <p:spPr>
                  <a:xfrm>
                    <a:off x="3496068" y="2783375"/>
                    <a:ext cx="592014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b="1" i="1" dirty="0"/>
                      <a:t>5</a:t>
                    </a:r>
                  </a:p>
                </p:txBody>
              </p:sp>
            </p:grpSp>
            <p:grpSp>
              <p:nvGrpSpPr>
                <p:cNvPr id="12" name="Group 11">
                  <a:extLst>
                    <a:ext uri="{FF2B5EF4-FFF2-40B4-BE49-F238E27FC236}">
                      <a16:creationId xmlns:a16="http://schemas.microsoft.com/office/drawing/2014/main" id="{21A5C833-C743-41C9-BE05-1C38EDADD0E9}"/>
                    </a:ext>
                  </a:extLst>
                </p:cNvPr>
                <p:cNvGrpSpPr/>
                <p:nvPr/>
              </p:nvGrpSpPr>
              <p:grpSpPr>
                <a:xfrm>
                  <a:off x="1362116" y="1835198"/>
                  <a:ext cx="854413" cy="655386"/>
                  <a:chOff x="6455045" y="4967426"/>
                  <a:chExt cx="1406342" cy="655386"/>
                </a:xfrm>
              </p:grpSpPr>
              <p:grpSp>
                <p:nvGrpSpPr>
                  <p:cNvPr id="193" name="Group 192">
                    <a:extLst>
                      <a:ext uri="{FF2B5EF4-FFF2-40B4-BE49-F238E27FC236}">
                        <a16:creationId xmlns:a16="http://schemas.microsoft.com/office/drawing/2014/main" id="{1B98EFD6-3119-4A96-90D7-01BDCAB71FAF}"/>
                      </a:ext>
                    </a:extLst>
                  </p:cNvPr>
                  <p:cNvGrpSpPr/>
                  <p:nvPr/>
                </p:nvGrpSpPr>
                <p:grpSpPr>
                  <a:xfrm>
                    <a:off x="6455045" y="5305265"/>
                    <a:ext cx="1406342" cy="317547"/>
                    <a:chOff x="2502882" y="1747977"/>
                    <a:chExt cx="1406342" cy="317547"/>
                  </a:xfrm>
                </p:grpSpPr>
                <p:sp>
                  <p:nvSpPr>
                    <p:cNvPr id="197" name="Rectangle 196">
                      <a:extLst>
                        <a:ext uri="{FF2B5EF4-FFF2-40B4-BE49-F238E27FC236}">
                          <a16:creationId xmlns:a16="http://schemas.microsoft.com/office/drawing/2014/main" id="{4C9749E7-44C3-43DC-A032-38672D76520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502882" y="1748887"/>
                      <a:ext cx="468777" cy="304477"/>
                    </a:xfrm>
                    <a:prstGeom prst="rect">
                      <a:avLst/>
                    </a:prstGeom>
                    <a:solidFill>
                      <a:schemeClr val="tx1"/>
                    </a:solidFill>
                    <a:ln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198" name="Rectangle 197">
                      <a:extLst>
                        <a:ext uri="{FF2B5EF4-FFF2-40B4-BE49-F238E27FC236}">
                          <a16:creationId xmlns:a16="http://schemas.microsoft.com/office/drawing/2014/main" id="{D9803EB8-1751-4841-B941-5FD49DE31BF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971670" y="1747977"/>
                      <a:ext cx="468777" cy="317547"/>
                    </a:xfrm>
                    <a:prstGeom prst="rect">
                      <a:avLst/>
                    </a:prstGeom>
                    <a:solidFill>
                      <a:schemeClr val="tx1"/>
                    </a:solidFill>
                    <a:ln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99" name="Rectangle 198">
                      <a:extLst>
                        <a:ext uri="{FF2B5EF4-FFF2-40B4-BE49-F238E27FC236}">
                          <a16:creationId xmlns:a16="http://schemas.microsoft.com/office/drawing/2014/main" id="{9995AA5B-48E9-469B-9BA2-2DDE0647F69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440447" y="1755731"/>
                      <a:ext cx="468777" cy="304328"/>
                    </a:xfrm>
                    <a:prstGeom prst="rect">
                      <a:avLst/>
                    </a:prstGeom>
                    <a:solidFill>
                      <a:schemeClr val="tx1"/>
                    </a:solidFill>
                    <a:ln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  <p:sp>
                <p:nvSpPr>
                  <p:cNvPr id="87" name="TextBox 86">
                    <a:extLst>
                      <a:ext uri="{FF2B5EF4-FFF2-40B4-BE49-F238E27FC236}">
                        <a16:creationId xmlns:a16="http://schemas.microsoft.com/office/drawing/2014/main" id="{B94D0BE4-213D-4A40-AB73-1494EFDEC475}"/>
                      </a:ext>
                    </a:extLst>
                  </p:cNvPr>
                  <p:cNvSpPr txBox="1"/>
                  <p:nvPr/>
                </p:nvSpPr>
                <p:spPr>
                  <a:xfrm>
                    <a:off x="6912716" y="4967426"/>
                    <a:ext cx="592014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b="1" i="1" dirty="0"/>
                      <a:t>7</a:t>
                    </a:r>
                  </a:p>
                </p:txBody>
              </p:sp>
            </p:grpSp>
          </p:grpSp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BC150C77-16F6-4854-8304-EEC2421B960E}"/>
                  </a:ext>
                </a:extLst>
              </p:cNvPr>
              <p:cNvGrpSpPr/>
              <p:nvPr/>
            </p:nvGrpSpPr>
            <p:grpSpPr>
              <a:xfrm>
                <a:off x="1163348" y="3138180"/>
                <a:ext cx="6944295" cy="310551"/>
                <a:chOff x="1163348" y="2859373"/>
                <a:chExt cx="6944295" cy="310551"/>
              </a:xfrm>
            </p:grpSpPr>
            <p:grpSp>
              <p:nvGrpSpPr>
                <p:cNvPr id="14" name="Group 13">
                  <a:extLst>
                    <a:ext uri="{FF2B5EF4-FFF2-40B4-BE49-F238E27FC236}">
                      <a16:creationId xmlns:a16="http://schemas.microsoft.com/office/drawing/2014/main" id="{C68DEE63-5392-4FFD-A771-D4E83A3CA752}"/>
                    </a:ext>
                  </a:extLst>
                </p:cNvPr>
                <p:cNvGrpSpPr/>
                <p:nvPr/>
              </p:nvGrpSpPr>
              <p:grpSpPr>
                <a:xfrm>
                  <a:off x="5855607" y="2865874"/>
                  <a:ext cx="2252036" cy="304050"/>
                  <a:chOff x="5855607" y="2865874"/>
                  <a:chExt cx="2252036" cy="304050"/>
                </a:xfrm>
              </p:grpSpPr>
              <p:sp>
                <p:nvSpPr>
                  <p:cNvPr id="60" name="Rectangle 59">
                    <a:extLst>
                      <a:ext uri="{FF2B5EF4-FFF2-40B4-BE49-F238E27FC236}">
                        <a16:creationId xmlns:a16="http://schemas.microsoft.com/office/drawing/2014/main" id="{B6005210-8005-4B60-9684-04504782A5A2}"/>
                      </a:ext>
                    </a:extLst>
                  </p:cNvPr>
                  <p:cNvSpPr/>
                  <p:nvPr/>
                </p:nvSpPr>
                <p:spPr>
                  <a:xfrm>
                    <a:off x="5855607" y="2872407"/>
                    <a:ext cx="284802" cy="297517"/>
                  </a:xfrm>
                  <a:prstGeom prst="rect">
                    <a:avLst/>
                  </a:prstGeom>
                  <a:noFill/>
                  <a:ln>
                    <a:solidFill>
                      <a:srgbClr val="0000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1" name="Rectangle 60">
                    <a:extLst>
                      <a:ext uri="{FF2B5EF4-FFF2-40B4-BE49-F238E27FC236}">
                        <a16:creationId xmlns:a16="http://schemas.microsoft.com/office/drawing/2014/main" id="{8489E438-4FAF-4AB8-8AB0-5A68B9F43269}"/>
                      </a:ext>
                    </a:extLst>
                  </p:cNvPr>
                  <p:cNvSpPr/>
                  <p:nvPr/>
                </p:nvSpPr>
                <p:spPr>
                  <a:xfrm>
                    <a:off x="6827556" y="2872407"/>
                    <a:ext cx="284802" cy="297517"/>
                  </a:xfrm>
                  <a:prstGeom prst="rect">
                    <a:avLst/>
                  </a:prstGeom>
                  <a:noFill/>
                  <a:ln>
                    <a:solidFill>
                      <a:srgbClr val="0000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2" name="Rectangle 61">
                    <a:extLst>
                      <a:ext uri="{FF2B5EF4-FFF2-40B4-BE49-F238E27FC236}">
                        <a16:creationId xmlns:a16="http://schemas.microsoft.com/office/drawing/2014/main" id="{9FBE487F-B254-48F1-A596-85BADEF072A9}"/>
                      </a:ext>
                    </a:extLst>
                  </p:cNvPr>
                  <p:cNvSpPr/>
                  <p:nvPr/>
                </p:nvSpPr>
                <p:spPr>
                  <a:xfrm>
                    <a:off x="7822841" y="2865874"/>
                    <a:ext cx="284802" cy="297517"/>
                  </a:xfrm>
                  <a:prstGeom prst="rect">
                    <a:avLst/>
                  </a:prstGeom>
                  <a:noFill/>
                  <a:ln>
                    <a:solidFill>
                      <a:srgbClr val="0000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66" name="Group 65">
                  <a:extLst>
                    <a:ext uri="{FF2B5EF4-FFF2-40B4-BE49-F238E27FC236}">
                      <a16:creationId xmlns:a16="http://schemas.microsoft.com/office/drawing/2014/main" id="{2196FFDB-C4C1-4489-938E-48C1E0D12CF1}"/>
                    </a:ext>
                  </a:extLst>
                </p:cNvPr>
                <p:cNvGrpSpPr/>
                <p:nvPr/>
              </p:nvGrpSpPr>
              <p:grpSpPr>
                <a:xfrm>
                  <a:off x="3023745" y="2859373"/>
                  <a:ext cx="2190492" cy="304050"/>
                  <a:chOff x="5917151" y="2865874"/>
                  <a:chExt cx="2190492" cy="304050"/>
                </a:xfrm>
              </p:grpSpPr>
              <p:sp>
                <p:nvSpPr>
                  <p:cNvPr id="67" name="Rectangle 66">
                    <a:extLst>
                      <a:ext uri="{FF2B5EF4-FFF2-40B4-BE49-F238E27FC236}">
                        <a16:creationId xmlns:a16="http://schemas.microsoft.com/office/drawing/2014/main" id="{B993EBE6-A43F-4335-AF51-35E816E9EEFB}"/>
                      </a:ext>
                    </a:extLst>
                  </p:cNvPr>
                  <p:cNvSpPr/>
                  <p:nvPr/>
                </p:nvSpPr>
                <p:spPr>
                  <a:xfrm>
                    <a:off x="5917151" y="2872407"/>
                    <a:ext cx="284802" cy="297517"/>
                  </a:xfrm>
                  <a:prstGeom prst="rect">
                    <a:avLst/>
                  </a:prstGeom>
                  <a:noFill/>
                  <a:ln>
                    <a:solidFill>
                      <a:srgbClr val="C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8" name="Rectangle 67">
                    <a:extLst>
                      <a:ext uri="{FF2B5EF4-FFF2-40B4-BE49-F238E27FC236}">
                        <a16:creationId xmlns:a16="http://schemas.microsoft.com/office/drawing/2014/main" id="{143AF0F0-31EF-425B-BB0E-4D0202FD21E3}"/>
                      </a:ext>
                    </a:extLst>
                  </p:cNvPr>
                  <p:cNvSpPr/>
                  <p:nvPr/>
                </p:nvSpPr>
                <p:spPr>
                  <a:xfrm>
                    <a:off x="6853932" y="2872407"/>
                    <a:ext cx="284802" cy="297517"/>
                  </a:xfrm>
                  <a:prstGeom prst="rect">
                    <a:avLst/>
                  </a:prstGeom>
                  <a:noFill/>
                  <a:ln>
                    <a:solidFill>
                      <a:srgbClr val="C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9" name="Rectangle 68">
                    <a:extLst>
                      <a:ext uri="{FF2B5EF4-FFF2-40B4-BE49-F238E27FC236}">
                        <a16:creationId xmlns:a16="http://schemas.microsoft.com/office/drawing/2014/main" id="{1EB9E5BA-D628-4D25-9B86-947F8566BCB4}"/>
                      </a:ext>
                    </a:extLst>
                  </p:cNvPr>
                  <p:cNvSpPr/>
                  <p:nvPr/>
                </p:nvSpPr>
                <p:spPr>
                  <a:xfrm>
                    <a:off x="7822841" y="2865874"/>
                    <a:ext cx="284802" cy="297517"/>
                  </a:xfrm>
                  <a:prstGeom prst="rect">
                    <a:avLst/>
                  </a:prstGeom>
                  <a:noFill/>
                  <a:ln>
                    <a:solidFill>
                      <a:srgbClr val="C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70" name="Group 69">
                  <a:extLst>
                    <a:ext uri="{FF2B5EF4-FFF2-40B4-BE49-F238E27FC236}">
                      <a16:creationId xmlns:a16="http://schemas.microsoft.com/office/drawing/2014/main" id="{EC130FA4-8E68-43E1-BB66-A984D5D1C810}"/>
                    </a:ext>
                  </a:extLst>
                </p:cNvPr>
                <p:cNvGrpSpPr/>
                <p:nvPr/>
              </p:nvGrpSpPr>
              <p:grpSpPr>
                <a:xfrm>
                  <a:off x="1163348" y="2862607"/>
                  <a:ext cx="1113036" cy="304050"/>
                  <a:chOff x="6994607" y="2865874"/>
                  <a:chExt cx="1113036" cy="304050"/>
                </a:xfrm>
              </p:grpSpPr>
              <p:sp>
                <p:nvSpPr>
                  <p:cNvPr id="72" name="Rectangle 71">
                    <a:extLst>
                      <a:ext uri="{FF2B5EF4-FFF2-40B4-BE49-F238E27FC236}">
                        <a16:creationId xmlns:a16="http://schemas.microsoft.com/office/drawing/2014/main" id="{C315DD45-1433-4356-8ECD-B1DF2CAFC62E}"/>
                      </a:ext>
                    </a:extLst>
                  </p:cNvPr>
                  <p:cNvSpPr/>
                  <p:nvPr/>
                </p:nvSpPr>
                <p:spPr>
                  <a:xfrm>
                    <a:off x="6994607" y="2872407"/>
                    <a:ext cx="284802" cy="297517"/>
                  </a:xfrm>
                  <a:prstGeom prst="rect">
                    <a:avLst/>
                  </a:prstGeom>
                  <a:noFill/>
                  <a:ln>
                    <a:solidFill>
                      <a:schemeClr val="accent6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3" name="Rectangle 72">
                    <a:extLst>
                      <a:ext uri="{FF2B5EF4-FFF2-40B4-BE49-F238E27FC236}">
                        <a16:creationId xmlns:a16="http://schemas.microsoft.com/office/drawing/2014/main" id="{7A570DD0-677C-4D71-A70D-11A8248DFD72}"/>
                      </a:ext>
                    </a:extLst>
                  </p:cNvPr>
                  <p:cNvSpPr/>
                  <p:nvPr/>
                </p:nvSpPr>
                <p:spPr>
                  <a:xfrm>
                    <a:off x="7822841" y="2865874"/>
                    <a:ext cx="284802" cy="297517"/>
                  </a:xfrm>
                  <a:prstGeom prst="rect">
                    <a:avLst/>
                  </a:prstGeom>
                  <a:noFill/>
                  <a:ln>
                    <a:solidFill>
                      <a:schemeClr val="accent6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7" name="Group 16">
                <a:extLst>
                  <a:ext uri="{FF2B5EF4-FFF2-40B4-BE49-F238E27FC236}">
                    <a16:creationId xmlns:a16="http://schemas.microsoft.com/office/drawing/2014/main" id="{11284FF9-8E55-4598-9542-3BEFD80B829D}"/>
                  </a:ext>
                </a:extLst>
              </p:cNvPr>
              <p:cNvGrpSpPr/>
              <p:nvPr/>
            </p:nvGrpSpPr>
            <p:grpSpPr>
              <a:xfrm>
                <a:off x="1199757" y="2654523"/>
                <a:ext cx="6884920" cy="431487"/>
                <a:chOff x="1199757" y="2654523"/>
                <a:chExt cx="6884920" cy="431487"/>
              </a:xfrm>
            </p:grpSpPr>
            <p:grpSp>
              <p:nvGrpSpPr>
                <p:cNvPr id="16" name="Group 15">
                  <a:extLst>
                    <a:ext uri="{FF2B5EF4-FFF2-40B4-BE49-F238E27FC236}">
                      <a16:creationId xmlns:a16="http://schemas.microsoft.com/office/drawing/2014/main" id="{DF7F180B-245D-4E34-9392-33A067DBD4F6}"/>
                    </a:ext>
                  </a:extLst>
                </p:cNvPr>
                <p:cNvGrpSpPr/>
                <p:nvPr/>
              </p:nvGrpSpPr>
              <p:grpSpPr>
                <a:xfrm>
                  <a:off x="5888984" y="2654523"/>
                  <a:ext cx="2195693" cy="399245"/>
                  <a:chOff x="5888984" y="2654523"/>
                  <a:chExt cx="2195693" cy="399245"/>
                </a:xfrm>
              </p:grpSpPr>
              <p:sp>
                <p:nvSpPr>
                  <p:cNvPr id="76" name="Arrow: Down 75">
                    <a:extLst>
                      <a:ext uri="{FF2B5EF4-FFF2-40B4-BE49-F238E27FC236}">
                        <a16:creationId xmlns:a16="http://schemas.microsoft.com/office/drawing/2014/main" id="{66B33EC3-A80A-48D0-BA82-8997B4836CB9}"/>
                      </a:ext>
                    </a:extLst>
                  </p:cNvPr>
                  <p:cNvSpPr/>
                  <p:nvPr/>
                </p:nvSpPr>
                <p:spPr>
                  <a:xfrm>
                    <a:off x="6892791" y="2654523"/>
                    <a:ext cx="218047" cy="375788"/>
                  </a:xfrm>
                  <a:prstGeom prst="downArrow">
                    <a:avLst>
                      <a:gd name="adj1" fmla="val 50000"/>
                      <a:gd name="adj2" fmla="val 82258"/>
                    </a:avLst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7" name="Arrow: Down 76">
                    <a:extLst>
                      <a:ext uri="{FF2B5EF4-FFF2-40B4-BE49-F238E27FC236}">
                        <a16:creationId xmlns:a16="http://schemas.microsoft.com/office/drawing/2014/main" id="{8B41E5F6-E1D7-41DC-97AD-CB593D11E6FD}"/>
                      </a:ext>
                    </a:extLst>
                  </p:cNvPr>
                  <p:cNvSpPr/>
                  <p:nvPr/>
                </p:nvSpPr>
                <p:spPr>
                  <a:xfrm>
                    <a:off x="5888984" y="2677980"/>
                    <a:ext cx="218047" cy="375788"/>
                  </a:xfrm>
                  <a:prstGeom prst="downArrow">
                    <a:avLst>
                      <a:gd name="adj1" fmla="val 50000"/>
                      <a:gd name="adj2" fmla="val 82258"/>
                    </a:avLst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8" name="Arrow: Down 77">
                    <a:extLst>
                      <a:ext uri="{FF2B5EF4-FFF2-40B4-BE49-F238E27FC236}">
                        <a16:creationId xmlns:a16="http://schemas.microsoft.com/office/drawing/2014/main" id="{5441518C-EC15-4C31-8A02-BEEFD53FB183}"/>
                      </a:ext>
                    </a:extLst>
                  </p:cNvPr>
                  <p:cNvSpPr/>
                  <p:nvPr/>
                </p:nvSpPr>
                <p:spPr>
                  <a:xfrm>
                    <a:off x="7866630" y="2654523"/>
                    <a:ext cx="218047" cy="375788"/>
                  </a:xfrm>
                  <a:prstGeom prst="downArrow">
                    <a:avLst>
                      <a:gd name="adj1" fmla="val 50000"/>
                      <a:gd name="adj2" fmla="val 82258"/>
                    </a:avLst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80" name="Group 79">
                  <a:extLst>
                    <a:ext uri="{FF2B5EF4-FFF2-40B4-BE49-F238E27FC236}">
                      <a16:creationId xmlns:a16="http://schemas.microsoft.com/office/drawing/2014/main" id="{A4820F2A-87C8-4802-B4BF-A0758F2E7439}"/>
                    </a:ext>
                  </a:extLst>
                </p:cNvPr>
                <p:cNvGrpSpPr/>
                <p:nvPr/>
              </p:nvGrpSpPr>
              <p:grpSpPr>
                <a:xfrm>
                  <a:off x="3060794" y="2675043"/>
                  <a:ext cx="2134149" cy="399245"/>
                  <a:chOff x="5950528" y="2654523"/>
                  <a:chExt cx="2134149" cy="399245"/>
                </a:xfrm>
              </p:grpSpPr>
              <p:sp>
                <p:nvSpPr>
                  <p:cNvPr id="88" name="Arrow: Down 87">
                    <a:extLst>
                      <a:ext uri="{FF2B5EF4-FFF2-40B4-BE49-F238E27FC236}">
                        <a16:creationId xmlns:a16="http://schemas.microsoft.com/office/drawing/2014/main" id="{381E3B61-2B20-44C7-BB4B-52F195919380}"/>
                      </a:ext>
                    </a:extLst>
                  </p:cNvPr>
                  <p:cNvSpPr/>
                  <p:nvPr/>
                </p:nvSpPr>
                <p:spPr>
                  <a:xfrm>
                    <a:off x="6892791" y="2654523"/>
                    <a:ext cx="218047" cy="375788"/>
                  </a:xfrm>
                  <a:prstGeom prst="downArrow">
                    <a:avLst>
                      <a:gd name="adj1" fmla="val 50000"/>
                      <a:gd name="adj2" fmla="val 82258"/>
                    </a:avLst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9" name="Arrow: Down 88">
                    <a:extLst>
                      <a:ext uri="{FF2B5EF4-FFF2-40B4-BE49-F238E27FC236}">
                        <a16:creationId xmlns:a16="http://schemas.microsoft.com/office/drawing/2014/main" id="{CE0D2511-7D6F-4A9F-B00D-7D7E08711847}"/>
                      </a:ext>
                    </a:extLst>
                  </p:cNvPr>
                  <p:cNvSpPr/>
                  <p:nvPr/>
                </p:nvSpPr>
                <p:spPr>
                  <a:xfrm>
                    <a:off x="5950528" y="2677980"/>
                    <a:ext cx="218047" cy="375788"/>
                  </a:xfrm>
                  <a:prstGeom prst="downArrow">
                    <a:avLst>
                      <a:gd name="adj1" fmla="val 50000"/>
                      <a:gd name="adj2" fmla="val 82258"/>
                    </a:avLst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0" name="Arrow: Down 89">
                    <a:extLst>
                      <a:ext uri="{FF2B5EF4-FFF2-40B4-BE49-F238E27FC236}">
                        <a16:creationId xmlns:a16="http://schemas.microsoft.com/office/drawing/2014/main" id="{D0AAC092-36B9-40D6-A8AE-EB36BCFB5B4A}"/>
                      </a:ext>
                    </a:extLst>
                  </p:cNvPr>
                  <p:cNvSpPr/>
                  <p:nvPr/>
                </p:nvSpPr>
                <p:spPr>
                  <a:xfrm>
                    <a:off x="7866630" y="2654523"/>
                    <a:ext cx="218047" cy="375788"/>
                  </a:xfrm>
                  <a:prstGeom prst="downArrow">
                    <a:avLst>
                      <a:gd name="adj1" fmla="val 50000"/>
                      <a:gd name="adj2" fmla="val 82258"/>
                    </a:avLst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91" name="Arrow: Down 90">
                  <a:extLst>
                    <a:ext uri="{FF2B5EF4-FFF2-40B4-BE49-F238E27FC236}">
                      <a16:creationId xmlns:a16="http://schemas.microsoft.com/office/drawing/2014/main" id="{8FCAE8A3-2C0D-4D38-8FF2-249EBC67CE49}"/>
                    </a:ext>
                  </a:extLst>
                </p:cNvPr>
                <p:cNvSpPr/>
                <p:nvPr/>
              </p:nvSpPr>
              <p:spPr>
                <a:xfrm>
                  <a:off x="2010134" y="2686765"/>
                  <a:ext cx="218047" cy="375788"/>
                </a:xfrm>
                <a:prstGeom prst="downArrow">
                  <a:avLst>
                    <a:gd name="adj1" fmla="val 50000"/>
                    <a:gd name="adj2" fmla="val 82258"/>
                  </a:avLst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2" name="Arrow: Down 91">
                  <a:extLst>
                    <a:ext uri="{FF2B5EF4-FFF2-40B4-BE49-F238E27FC236}">
                      <a16:creationId xmlns:a16="http://schemas.microsoft.com/office/drawing/2014/main" id="{BB208C9A-CCA2-4AFC-B90F-29B7E69F7029}"/>
                    </a:ext>
                  </a:extLst>
                </p:cNvPr>
                <p:cNvSpPr/>
                <p:nvPr/>
              </p:nvSpPr>
              <p:spPr>
                <a:xfrm>
                  <a:off x="1199757" y="2710222"/>
                  <a:ext cx="218047" cy="375788"/>
                </a:xfrm>
                <a:prstGeom prst="downArrow">
                  <a:avLst>
                    <a:gd name="adj1" fmla="val 50000"/>
                    <a:gd name="adj2" fmla="val 82258"/>
                  </a:avLst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F45C694C-DD12-4971-A5A5-DB212B8F0339}"/>
                </a:ext>
              </a:extLst>
            </p:cNvPr>
            <p:cNvSpPr txBox="1"/>
            <p:nvPr/>
          </p:nvSpPr>
          <p:spPr>
            <a:xfrm>
              <a:off x="1914208" y="4011437"/>
              <a:ext cx="3596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i="1" dirty="0"/>
                <a:t>?</a:t>
              </a:r>
              <a:endParaRPr lang="en-US" b="1" i="1" baseline="-25000" dirty="0"/>
            </a:p>
          </p:txBody>
        </p:sp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539D3448-E1FA-4A4F-9630-EDCE63B4D319}"/>
                </a:ext>
              </a:extLst>
            </p:cNvPr>
            <p:cNvSpPr txBox="1"/>
            <p:nvPr/>
          </p:nvSpPr>
          <p:spPr>
            <a:xfrm>
              <a:off x="4877960" y="4004904"/>
              <a:ext cx="3596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i="1" dirty="0"/>
                <a:t>?</a:t>
              </a:r>
              <a:endParaRPr lang="en-US" b="1" i="1" baseline="-25000" dirty="0"/>
            </a:p>
          </p:txBody>
        </p:sp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id="{D5A6AB6F-EEFE-4715-8422-E87DE4885B01}"/>
                </a:ext>
              </a:extLst>
            </p:cNvPr>
            <p:cNvSpPr txBox="1"/>
            <p:nvPr/>
          </p:nvSpPr>
          <p:spPr>
            <a:xfrm>
              <a:off x="3899162" y="4000376"/>
              <a:ext cx="3596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i="1" dirty="0"/>
                <a:t>?</a:t>
              </a:r>
              <a:endParaRPr lang="en-US" b="1" i="1" baseline="-25000" dirty="0"/>
            </a:p>
          </p:txBody>
        </p:sp>
        <p:sp>
          <p:nvSpPr>
            <p:cNvPr id="99" name="TextBox 98">
              <a:extLst>
                <a:ext uri="{FF2B5EF4-FFF2-40B4-BE49-F238E27FC236}">
                  <a16:creationId xmlns:a16="http://schemas.microsoft.com/office/drawing/2014/main" id="{5E93F75B-5562-47AE-AA53-93C77C9F33CA}"/>
                </a:ext>
              </a:extLst>
            </p:cNvPr>
            <p:cNvSpPr txBox="1"/>
            <p:nvPr/>
          </p:nvSpPr>
          <p:spPr>
            <a:xfrm>
              <a:off x="2957990" y="4011081"/>
              <a:ext cx="3596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i="1" dirty="0"/>
                <a:t>?</a:t>
              </a:r>
              <a:endParaRPr lang="en-US" b="1" i="1" baseline="-25000" dirty="0"/>
            </a:p>
          </p:txBody>
        </p:sp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1998E1FA-EF0F-4B4A-B16B-3915C332F7FD}"/>
                </a:ext>
              </a:extLst>
            </p:cNvPr>
            <p:cNvSpPr txBox="1"/>
            <p:nvPr/>
          </p:nvSpPr>
          <p:spPr>
            <a:xfrm>
              <a:off x="7769696" y="4015266"/>
              <a:ext cx="3596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i="1" dirty="0"/>
                <a:t>?</a:t>
              </a:r>
              <a:endParaRPr lang="en-US" b="1" i="1" baseline="-25000" dirty="0"/>
            </a:p>
          </p:txBody>
        </p:sp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id="{32F244C4-6E48-4944-849F-7580CEF36F49}"/>
                </a:ext>
              </a:extLst>
            </p:cNvPr>
            <p:cNvSpPr txBox="1"/>
            <p:nvPr/>
          </p:nvSpPr>
          <p:spPr>
            <a:xfrm>
              <a:off x="6764673" y="4033373"/>
              <a:ext cx="3596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i="1" dirty="0"/>
                <a:t>?</a:t>
              </a:r>
              <a:endParaRPr lang="en-US" b="1" i="1" baseline="-25000" dirty="0"/>
            </a:p>
          </p:txBody>
        </p:sp>
        <p:sp>
          <p:nvSpPr>
            <p:cNvPr id="102" name="TextBox 101">
              <a:extLst>
                <a:ext uri="{FF2B5EF4-FFF2-40B4-BE49-F238E27FC236}">
                  <a16:creationId xmlns:a16="http://schemas.microsoft.com/office/drawing/2014/main" id="{C8D07BE2-DD23-42C7-824F-7F8B2BF27F21}"/>
                </a:ext>
              </a:extLst>
            </p:cNvPr>
            <p:cNvSpPr txBox="1"/>
            <p:nvPr/>
          </p:nvSpPr>
          <p:spPr>
            <a:xfrm>
              <a:off x="5794242" y="4028841"/>
              <a:ext cx="3596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i="1" dirty="0"/>
                <a:t>?</a:t>
              </a:r>
              <a:endParaRPr lang="en-US" b="1" i="1" baseline="-25000" dirty="0"/>
            </a:p>
          </p:txBody>
        </p:sp>
      </p:grpSp>
      <p:sp>
        <p:nvSpPr>
          <p:cNvPr id="105" name="TextBox 104">
            <a:extLst>
              <a:ext uri="{FF2B5EF4-FFF2-40B4-BE49-F238E27FC236}">
                <a16:creationId xmlns:a16="http://schemas.microsoft.com/office/drawing/2014/main" id="{29DF89C3-6FFB-4BC1-8DF3-0180B7DE83E6}"/>
              </a:ext>
            </a:extLst>
          </p:cNvPr>
          <p:cNvSpPr txBox="1"/>
          <p:nvPr/>
        </p:nvSpPr>
        <p:spPr>
          <a:xfrm>
            <a:off x="640197" y="1899811"/>
            <a:ext cx="79315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Rearrange byte pattern in ascending order:  bytes ordered in binary sequence </a:t>
            </a: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4512B46F-DFC5-4E44-8583-C0CAD0C712B8}"/>
              </a:ext>
            </a:extLst>
          </p:cNvPr>
          <p:cNvSpPr txBox="1"/>
          <p:nvPr/>
        </p:nvSpPr>
        <p:spPr>
          <a:xfrm>
            <a:off x="644320" y="2330052"/>
            <a:ext cx="78031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Condition of survival of a cell depends on the states of its own past and that of its two neighbors’ past </a:t>
            </a:r>
            <a:r>
              <a:rPr lang="en-US" dirty="0">
                <a:sym typeface="Wingdings" panose="05000000000000000000" pitchFamily="2" charset="2"/>
              </a:rPr>
              <a:t> depends on the past state of a triplet of 3 cells (=byte).</a:t>
            </a: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9E7759D2-A848-4EB2-90B4-27B4B5A85F3E}"/>
              </a:ext>
            </a:extLst>
          </p:cNvPr>
          <p:cNvSpPr txBox="1"/>
          <p:nvPr/>
        </p:nvSpPr>
        <p:spPr>
          <a:xfrm>
            <a:off x="647700" y="4862106"/>
            <a:ext cx="7803173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ym typeface="Wingdings" panose="05000000000000000000" pitchFamily="2" charset="2"/>
              </a:rPr>
              <a:t>There are </a:t>
            </a:r>
            <a:r>
              <a:rPr lang="en-US" i="1" dirty="0">
                <a:sym typeface="Wingdings" panose="05000000000000000000" pitchFamily="2" charset="2"/>
              </a:rPr>
              <a:t>8 </a:t>
            </a:r>
            <a:r>
              <a:rPr lang="en-US" dirty="0">
                <a:sym typeface="Wingdings" panose="05000000000000000000" pitchFamily="2" charset="2"/>
              </a:rPr>
              <a:t>possible occupation schemes (0, 1, 2, 3, 4, 5, 6, 7) for a byte.</a:t>
            </a:r>
          </a:p>
          <a:p>
            <a:r>
              <a:rPr lang="en-US" b="1" i="1" dirty="0">
                <a:solidFill>
                  <a:srgbClr val="0000FF"/>
                </a:solidFill>
                <a:sym typeface="Wingdings" panose="05000000000000000000" pitchFamily="2" charset="2"/>
              </a:rPr>
              <a:t>Any one</a:t>
            </a:r>
            <a:r>
              <a:rPr lang="en-US" dirty="0">
                <a:sym typeface="Wingdings" panose="05000000000000000000" pitchFamily="2" charset="2"/>
              </a:rPr>
              <a:t> of them, and </a:t>
            </a:r>
            <a:r>
              <a:rPr lang="en-US" b="1" i="1" dirty="0">
                <a:solidFill>
                  <a:srgbClr val="0000FF"/>
                </a:solidFill>
                <a:sym typeface="Wingdings" panose="05000000000000000000" pitchFamily="2" charset="2"/>
              </a:rPr>
              <a:t>any logically valid combination</a:t>
            </a:r>
            <a:r>
              <a:rPr lang="en-US" dirty="0">
                <a:sym typeface="Wingdings" panose="05000000000000000000" pitchFamily="2" charset="2"/>
              </a:rPr>
              <a:t>, could produce an alive (= </a:t>
            </a:r>
            <a:r>
              <a:rPr lang="en-US" b="1" i="1" dirty="0">
                <a:sym typeface="Wingdings" panose="05000000000000000000" pitchFamily="2" charset="2"/>
              </a:rPr>
              <a:t>1</a:t>
            </a:r>
            <a:r>
              <a:rPr lang="en-US" dirty="0">
                <a:sym typeface="Wingdings" panose="05000000000000000000" pitchFamily="2" charset="2"/>
              </a:rPr>
              <a:t>) cell or a dead (= </a:t>
            </a:r>
            <a:r>
              <a:rPr lang="en-US" b="1" i="1" dirty="0">
                <a:sym typeface="Wingdings" panose="05000000000000000000" pitchFamily="2" charset="2"/>
              </a:rPr>
              <a:t>0</a:t>
            </a:r>
            <a:r>
              <a:rPr lang="en-US" dirty="0">
                <a:sym typeface="Wingdings" panose="05000000000000000000" pitchFamily="2" charset="2"/>
              </a:rPr>
              <a:t>) cell. </a:t>
            </a:r>
          </a:p>
          <a:p>
            <a:r>
              <a:rPr lang="en-US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There are obviously 256 (0-255) possible constructions of combination rules (represented by the set of all numbers </a:t>
            </a:r>
            <a:r>
              <a:rPr lang="en-US" sz="16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0,….,255</a:t>
            </a:r>
            <a:r>
              <a:rPr lang="en-US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).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33854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Rectangle 111">
            <a:extLst>
              <a:ext uri="{FF2B5EF4-FFF2-40B4-BE49-F238E27FC236}">
                <a16:creationId xmlns:a16="http://schemas.microsoft.com/office/drawing/2014/main" id="{0F190EE0-E901-4EFB-989D-C2DE4AC3F937}"/>
              </a:ext>
            </a:extLst>
          </p:cNvPr>
          <p:cNvSpPr/>
          <p:nvPr/>
        </p:nvSpPr>
        <p:spPr>
          <a:xfrm>
            <a:off x="8495692" y="3388726"/>
            <a:ext cx="453400" cy="1234575"/>
          </a:xfrm>
          <a:prstGeom prst="rect">
            <a:avLst/>
          </a:prstGeom>
          <a:solidFill>
            <a:srgbClr val="FFFFCC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8577239-AEE1-4BB5-B0D0-F2ACB52E3C8A}"/>
              </a:ext>
            </a:extLst>
          </p:cNvPr>
          <p:cNvSpPr/>
          <p:nvPr/>
        </p:nvSpPr>
        <p:spPr>
          <a:xfrm>
            <a:off x="668861" y="1072663"/>
            <a:ext cx="3371813" cy="570122"/>
          </a:xfrm>
          <a:prstGeom prst="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5CA8D1D-DF32-43E9-A045-75764AA8E5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Classification of Propagation Rules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C933A5-44CF-4C0B-8FB9-77EC215809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Stat Theory W. U. Schröder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C36B74-48CE-486F-BA57-D7BBFC6911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Cellular Automata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BB082D-C9B5-4058-9899-BC7C3E0403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97A8B-7494-46F7-A1E5-60BFD519E342}" type="slidenum">
              <a:rPr lang="en-US" smtClean="0"/>
              <a:t>16</a:t>
            </a:fld>
            <a:endParaRPr lang="en-US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FECBBE74-E095-40A2-9C55-709E3071FD73}"/>
              </a:ext>
            </a:extLst>
          </p:cNvPr>
          <p:cNvSpPr txBox="1"/>
          <p:nvPr/>
        </p:nvSpPr>
        <p:spPr>
          <a:xfrm>
            <a:off x="3077916" y="1157366"/>
            <a:ext cx="720969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i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US" sz="2000" baseline="-2500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A9F1C57D-8358-430C-8C93-C0F009554BC3}"/>
              </a:ext>
            </a:extLst>
          </p:cNvPr>
          <p:cNvSpPr txBox="1"/>
          <p:nvPr/>
        </p:nvSpPr>
        <p:spPr>
          <a:xfrm>
            <a:off x="707778" y="1157366"/>
            <a:ext cx="720969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2000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701956C8-7BBF-488B-9888-CE5704F6976F}"/>
              </a:ext>
            </a:extLst>
          </p:cNvPr>
          <p:cNvSpPr txBox="1"/>
          <p:nvPr/>
        </p:nvSpPr>
        <p:spPr>
          <a:xfrm>
            <a:off x="1397979" y="1157366"/>
            <a:ext cx="18551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Occupied, alive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95C608AB-FA85-4C61-94A9-2BDC070BA529}"/>
              </a:ext>
            </a:extLst>
          </p:cNvPr>
          <p:cNvSpPr txBox="1"/>
          <p:nvPr/>
        </p:nvSpPr>
        <p:spPr>
          <a:xfrm>
            <a:off x="3984529" y="1195384"/>
            <a:ext cx="20206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Not occupied, dead</a:t>
            </a:r>
          </a:p>
        </p:txBody>
      </p:sp>
      <p:sp>
        <p:nvSpPr>
          <p:cNvPr id="225" name="TextBox 224">
            <a:extLst>
              <a:ext uri="{FF2B5EF4-FFF2-40B4-BE49-F238E27FC236}">
                <a16:creationId xmlns:a16="http://schemas.microsoft.com/office/drawing/2014/main" id="{40306FBD-742F-4B19-B280-AFB83C75219F}"/>
              </a:ext>
            </a:extLst>
          </p:cNvPr>
          <p:cNvSpPr txBox="1"/>
          <p:nvPr/>
        </p:nvSpPr>
        <p:spPr>
          <a:xfrm>
            <a:off x="6459711" y="1163027"/>
            <a:ext cx="7121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Byte</a:t>
            </a:r>
          </a:p>
        </p:txBody>
      </p:sp>
      <p:sp>
        <p:nvSpPr>
          <p:cNvPr id="226" name="Rectangle 225">
            <a:extLst>
              <a:ext uri="{FF2B5EF4-FFF2-40B4-BE49-F238E27FC236}">
                <a16:creationId xmlns:a16="http://schemas.microsoft.com/office/drawing/2014/main" id="{05C5B747-02A2-4039-9D9B-5CC62B8DBC6F}"/>
              </a:ext>
            </a:extLst>
          </p:cNvPr>
          <p:cNvSpPr/>
          <p:nvPr/>
        </p:nvSpPr>
        <p:spPr>
          <a:xfrm>
            <a:off x="7130358" y="1209630"/>
            <a:ext cx="468775" cy="297517"/>
          </a:xfrm>
          <a:prstGeom prst="rect">
            <a:avLst/>
          </a:prstGeom>
          <a:noFill/>
          <a:ln w="2857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7" name="Rectangle 226">
            <a:extLst>
              <a:ext uri="{FF2B5EF4-FFF2-40B4-BE49-F238E27FC236}">
                <a16:creationId xmlns:a16="http://schemas.microsoft.com/office/drawing/2014/main" id="{6EF1F94B-FEE5-45BD-A248-D7F10F42FE57}"/>
              </a:ext>
            </a:extLst>
          </p:cNvPr>
          <p:cNvSpPr/>
          <p:nvPr/>
        </p:nvSpPr>
        <p:spPr>
          <a:xfrm>
            <a:off x="7599133" y="1212998"/>
            <a:ext cx="468775" cy="294149"/>
          </a:xfrm>
          <a:prstGeom prst="rect">
            <a:avLst/>
          </a:prstGeom>
          <a:noFill/>
          <a:ln w="2857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8" name="Rectangle 227">
            <a:extLst>
              <a:ext uri="{FF2B5EF4-FFF2-40B4-BE49-F238E27FC236}">
                <a16:creationId xmlns:a16="http://schemas.microsoft.com/office/drawing/2014/main" id="{2E8171C3-D1C0-43E2-A9D3-6784160AC961}"/>
              </a:ext>
            </a:extLst>
          </p:cNvPr>
          <p:cNvSpPr/>
          <p:nvPr/>
        </p:nvSpPr>
        <p:spPr>
          <a:xfrm>
            <a:off x="8067908" y="1216326"/>
            <a:ext cx="468775" cy="297517"/>
          </a:xfrm>
          <a:prstGeom prst="rect">
            <a:avLst/>
          </a:prstGeom>
          <a:noFill/>
          <a:ln w="2857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F842C62-1CC9-4E31-97AF-0137977F8571}"/>
              </a:ext>
            </a:extLst>
          </p:cNvPr>
          <p:cNvSpPr txBox="1"/>
          <p:nvPr/>
        </p:nvSpPr>
        <p:spPr>
          <a:xfrm>
            <a:off x="628650" y="4991479"/>
            <a:ext cx="390860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ym typeface="Wingdings" panose="05000000000000000000" pitchFamily="2" charset="2"/>
              </a:rPr>
              <a:t>Implies live for the cell in the next time step, if it the cell was </a:t>
            </a:r>
            <a:r>
              <a:rPr lang="en-US" b="1" dirty="0">
                <a:solidFill>
                  <a:srgbClr val="0000FF"/>
                </a:solidFill>
                <a:sym typeface="Wingdings" panose="05000000000000000000" pitchFamily="2" charset="2"/>
              </a:rPr>
              <a:t>previously unoccupied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b="1" dirty="0">
                <a:sym typeface="Wingdings" panose="05000000000000000000" pitchFamily="2" charset="2"/>
              </a:rPr>
              <a:t>and</a:t>
            </a:r>
            <a:r>
              <a:rPr lang="en-US" dirty="0">
                <a:sym typeface="Wingdings" panose="05000000000000000000" pitchFamily="2" charset="2"/>
              </a:rPr>
              <a:t>  had </a:t>
            </a:r>
            <a:r>
              <a:rPr lang="en-US" dirty="0">
                <a:solidFill>
                  <a:srgbClr val="0000FF"/>
                </a:solidFill>
                <a:sym typeface="Wingdings" panose="05000000000000000000" pitchFamily="2" charset="2"/>
              </a:rPr>
              <a:t>only one alive neighbor</a:t>
            </a:r>
            <a:r>
              <a:rPr lang="en-US" dirty="0">
                <a:sym typeface="Wingdings" panose="05000000000000000000" pitchFamily="2" charset="2"/>
              </a:rPr>
              <a:t> on the left or on one on the right, </a:t>
            </a:r>
            <a:r>
              <a:rPr lang="en-US" b="1" dirty="0">
                <a:solidFill>
                  <a:srgbClr val="0000FF"/>
                </a:solidFill>
                <a:sym typeface="Wingdings" panose="05000000000000000000" pitchFamily="2" charset="2"/>
              </a:rPr>
              <a:t>but not on both sides</a:t>
            </a:r>
            <a:r>
              <a:rPr lang="en-US" dirty="0">
                <a:sym typeface="Wingdings" panose="05000000000000000000" pitchFamily="2" charset="2"/>
              </a:rPr>
              <a:t>.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222A4B40-8E28-4111-ADBF-58612192BDA2}"/>
              </a:ext>
            </a:extLst>
          </p:cNvPr>
          <p:cNvGrpSpPr/>
          <p:nvPr/>
        </p:nvGrpSpPr>
        <p:grpSpPr>
          <a:xfrm>
            <a:off x="733717" y="3056182"/>
            <a:ext cx="7593037" cy="1652862"/>
            <a:chOff x="775481" y="2749843"/>
            <a:chExt cx="7593037" cy="1652862"/>
          </a:xfrm>
        </p:grpSpPr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6E7B6795-4CA4-491A-B20F-7A8A0E18DE5E}"/>
                </a:ext>
              </a:extLst>
            </p:cNvPr>
            <p:cNvSpPr txBox="1"/>
            <p:nvPr/>
          </p:nvSpPr>
          <p:spPr>
            <a:xfrm>
              <a:off x="1093001" y="4028841"/>
              <a:ext cx="3596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i="1" dirty="0"/>
                <a:t>0</a:t>
              </a:r>
              <a:endParaRPr lang="en-US" b="1" i="1" baseline="-25000" dirty="0"/>
            </a:p>
          </p:txBody>
        </p: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DC0BE555-4E2C-4161-89FF-A0768DA755E8}"/>
                </a:ext>
              </a:extLst>
            </p:cNvPr>
            <p:cNvGrpSpPr/>
            <p:nvPr/>
          </p:nvGrpSpPr>
          <p:grpSpPr>
            <a:xfrm>
              <a:off x="775481" y="2749843"/>
              <a:ext cx="7593037" cy="1595019"/>
              <a:chOff x="799408" y="1853712"/>
              <a:chExt cx="7593037" cy="1595019"/>
            </a:xfrm>
          </p:grpSpPr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44DA0608-7ACD-42F0-B7F7-E78CA6C8F0B4}"/>
                  </a:ext>
                </a:extLst>
              </p:cNvPr>
              <p:cNvGrpSpPr/>
              <p:nvPr/>
            </p:nvGrpSpPr>
            <p:grpSpPr>
              <a:xfrm>
                <a:off x="799408" y="1853712"/>
                <a:ext cx="7593037" cy="663248"/>
                <a:chOff x="1362116" y="1827336"/>
                <a:chExt cx="7593037" cy="663248"/>
              </a:xfrm>
            </p:grpSpPr>
            <p:grpSp>
              <p:nvGrpSpPr>
                <p:cNvPr id="103" name="Group 102">
                  <a:extLst>
                    <a:ext uri="{FF2B5EF4-FFF2-40B4-BE49-F238E27FC236}">
                      <a16:creationId xmlns:a16="http://schemas.microsoft.com/office/drawing/2014/main" id="{66F03FD5-FBA3-496D-9F79-3A1C126C116F}"/>
                    </a:ext>
                  </a:extLst>
                </p:cNvPr>
                <p:cNvGrpSpPr/>
                <p:nvPr/>
              </p:nvGrpSpPr>
              <p:grpSpPr>
                <a:xfrm>
                  <a:off x="7103943" y="2169602"/>
                  <a:ext cx="854405" cy="302941"/>
                  <a:chOff x="2387111" y="1741631"/>
                  <a:chExt cx="1406325" cy="302941"/>
                </a:xfrm>
              </p:grpSpPr>
              <p:sp>
                <p:nvSpPr>
                  <p:cNvPr id="107" name="Rectangle 106">
                    <a:extLst>
                      <a:ext uri="{FF2B5EF4-FFF2-40B4-BE49-F238E27FC236}">
                        <a16:creationId xmlns:a16="http://schemas.microsoft.com/office/drawing/2014/main" id="{BA9040FE-23E7-40FC-A919-C41B0E304306}"/>
                      </a:ext>
                    </a:extLst>
                  </p:cNvPr>
                  <p:cNvSpPr/>
                  <p:nvPr/>
                </p:nvSpPr>
                <p:spPr>
                  <a:xfrm>
                    <a:off x="2387111" y="1747055"/>
                    <a:ext cx="468775" cy="297517"/>
                  </a:xfrm>
                  <a:prstGeom prst="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8" name="Rectangle 107">
                    <a:extLst>
                      <a:ext uri="{FF2B5EF4-FFF2-40B4-BE49-F238E27FC236}">
                        <a16:creationId xmlns:a16="http://schemas.microsoft.com/office/drawing/2014/main" id="{A120C9BE-A1DC-472A-B6A1-EB2D7C14B20B}"/>
                      </a:ext>
                    </a:extLst>
                  </p:cNvPr>
                  <p:cNvSpPr/>
                  <p:nvPr/>
                </p:nvSpPr>
                <p:spPr>
                  <a:xfrm>
                    <a:off x="2855887" y="1741631"/>
                    <a:ext cx="468776" cy="297517"/>
                  </a:xfrm>
                  <a:prstGeom prst="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9" name="Rectangle 108">
                    <a:extLst>
                      <a:ext uri="{FF2B5EF4-FFF2-40B4-BE49-F238E27FC236}">
                        <a16:creationId xmlns:a16="http://schemas.microsoft.com/office/drawing/2014/main" id="{820308E3-2595-4EE8-ABD2-2770730C3820}"/>
                      </a:ext>
                    </a:extLst>
                  </p:cNvPr>
                  <p:cNvSpPr/>
                  <p:nvPr/>
                </p:nvSpPr>
                <p:spPr>
                  <a:xfrm>
                    <a:off x="3324660" y="1744959"/>
                    <a:ext cx="468776" cy="297517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grpSp>
              <p:nvGrpSpPr>
                <p:cNvPr id="174" name="Group 173">
                  <a:extLst>
                    <a:ext uri="{FF2B5EF4-FFF2-40B4-BE49-F238E27FC236}">
                      <a16:creationId xmlns:a16="http://schemas.microsoft.com/office/drawing/2014/main" id="{5AAAC677-353A-464E-8302-61C546B4A85B}"/>
                    </a:ext>
                  </a:extLst>
                </p:cNvPr>
                <p:cNvGrpSpPr/>
                <p:nvPr/>
              </p:nvGrpSpPr>
              <p:grpSpPr>
                <a:xfrm>
                  <a:off x="5174306" y="2159573"/>
                  <a:ext cx="854407" cy="316933"/>
                  <a:chOff x="2416053" y="1725543"/>
                  <a:chExt cx="1406329" cy="316933"/>
                </a:xfrm>
              </p:grpSpPr>
              <p:sp>
                <p:nvSpPr>
                  <p:cNvPr id="178" name="Rectangle 177">
                    <a:extLst>
                      <a:ext uri="{FF2B5EF4-FFF2-40B4-BE49-F238E27FC236}">
                        <a16:creationId xmlns:a16="http://schemas.microsoft.com/office/drawing/2014/main" id="{90966DAB-CAF0-4DA1-AB69-E0A8B846A9AD}"/>
                      </a:ext>
                    </a:extLst>
                  </p:cNvPr>
                  <p:cNvSpPr/>
                  <p:nvPr/>
                </p:nvSpPr>
                <p:spPr>
                  <a:xfrm>
                    <a:off x="2416053" y="1738263"/>
                    <a:ext cx="468776" cy="297517"/>
                  </a:xfrm>
                  <a:prstGeom prst="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79" name="Rectangle 178">
                    <a:extLst>
                      <a:ext uri="{FF2B5EF4-FFF2-40B4-BE49-F238E27FC236}">
                        <a16:creationId xmlns:a16="http://schemas.microsoft.com/office/drawing/2014/main" id="{9525912B-DC90-4D35-A665-8956D422186C}"/>
                      </a:ext>
                    </a:extLst>
                  </p:cNvPr>
                  <p:cNvSpPr/>
                  <p:nvPr/>
                </p:nvSpPr>
                <p:spPr>
                  <a:xfrm>
                    <a:off x="2884829" y="1741631"/>
                    <a:ext cx="468776" cy="297517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80" name="Rectangle 179">
                    <a:extLst>
                      <a:ext uri="{FF2B5EF4-FFF2-40B4-BE49-F238E27FC236}">
                        <a16:creationId xmlns:a16="http://schemas.microsoft.com/office/drawing/2014/main" id="{AE83FAB8-07C5-441F-BE09-6BC68494B1BD}"/>
                      </a:ext>
                    </a:extLst>
                  </p:cNvPr>
                  <p:cNvSpPr/>
                  <p:nvPr/>
                </p:nvSpPr>
                <p:spPr>
                  <a:xfrm>
                    <a:off x="3353606" y="1725543"/>
                    <a:ext cx="468776" cy="316933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grpSp>
              <p:nvGrpSpPr>
                <p:cNvPr id="3" name="Group 2">
                  <a:extLst>
                    <a:ext uri="{FF2B5EF4-FFF2-40B4-BE49-F238E27FC236}">
                      <a16:creationId xmlns:a16="http://schemas.microsoft.com/office/drawing/2014/main" id="{92A32CCD-41BB-450E-BE2C-4EBD7B014B48}"/>
                    </a:ext>
                  </a:extLst>
                </p:cNvPr>
                <p:cNvGrpSpPr/>
                <p:nvPr/>
              </p:nvGrpSpPr>
              <p:grpSpPr>
                <a:xfrm>
                  <a:off x="8100748" y="1845625"/>
                  <a:ext cx="854405" cy="618583"/>
                  <a:chOff x="1253734" y="2648679"/>
                  <a:chExt cx="1406325" cy="618583"/>
                </a:xfrm>
              </p:grpSpPr>
              <p:sp>
                <p:nvSpPr>
                  <p:cNvPr id="96" name="Rectangle 95">
                    <a:extLst>
                      <a:ext uri="{FF2B5EF4-FFF2-40B4-BE49-F238E27FC236}">
                        <a16:creationId xmlns:a16="http://schemas.microsoft.com/office/drawing/2014/main" id="{F51AA2C2-3073-430D-B656-39F7C8AAEB09}"/>
                      </a:ext>
                    </a:extLst>
                  </p:cNvPr>
                  <p:cNvSpPr/>
                  <p:nvPr/>
                </p:nvSpPr>
                <p:spPr>
                  <a:xfrm>
                    <a:off x="1253734" y="2963049"/>
                    <a:ext cx="468775" cy="297517"/>
                  </a:xfrm>
                  <a:prstGeom prst="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b="1" i="1" dirty="0">
                        <a:solidFill>
                          <a:srgbClr val="0000FF"/>
                        </a:solidFill>
                      </a:rPr>
                      <a:t>p</a:t>
                    </a:r>
                  </a:p>
                </p:txBody>
              </p:sp>
              <p:sp>
                <p:nvSpPr>
                  <p:cNvPr id="97" name="Rectangle 96">
                    <a:extLst>
                      <a:ext uri="{FF2B5EF4-FFF2-40B4-BE49-F238E27FC236}">
                        <a16:creationId xmlns:a16="http://schemas.microsoft.com/office/drawing/2014/main" id="{68AAD71E-8EE7-4C6D-810E-B2B052907911}"/>
                      </a:ext>
                    </a:extLst>
                  </p:cNvPr>
                  <p:cNvSpPr/>
                  <p:nvPr/>
                </p:nvSpPr>
                <p:spPr>
                  <a:xfrm>
                    <a:off x="1722509" y="2966417"/>
                    <a:ext cx="468775" cy="297517"/>
                  </a:xfrm>
                  <a:prstGeom prst="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b="1" i="1" dirty="0">
                        <a:solidFill>
                          <a:srgbClr val="0000FF"/>
                        </a:solidFill>
                      </a:rPr>
                      <a:t>q</a:t>
                    </a:r>
                  </a:p>
                </p:txBody>
              </p:sp>
              <p:sp>
                <p:nvSpPr>
                  <p:cNvPr id="98" name="Rectangle 97">
                    <a:extLst>
                      <a:ext uri="{FF2B5EF4-FFF2-40B4-BE49-F238E27FC236}">
                        <a16:creationId xmlns:a16="http://schemas.microsoft.com/office/drawing/2014/main" id="{9B322BC6-83ED-401C-85C3-6719613824A7}"/>
                      </a:ext>
                    </a:extLst>
                  </p:cNvPr>
                  <p:cNvSpPr/>
                  <p:nvPr/>
                </p:nvSpPr>
                <p:spPr>
                  <a:xfrm>
                    <a:off x="2191284" y="2969745"/>
                    <a:ext cx="468775" cy="297517"/>
                  </a:xfrm>
                  <a:prstGeom prst="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b="1" i="1" dirty="0">
                        <a:solidFill>
                          <a:srgbClr val="0000FF"/>
                        </a:solidFill>
                      </a:rPr>
                      <a:t>r</a:t>
                    </a:r>
                  </a:p>
                </p:txBody>
              </p:sp>
              <p:sp>
                <p:nvSpPr>
                  <p:cNvPr id="7" name="TextBox 6">
                    <a:extLst>
                      <a:ext uri="{FF2B5EF4-FFF2-40B4-BE49-F238E27FC236}">
                        <a16:creationId xmlns:a16="http://schemas.microsoft.com/office/drawing/2014/main" id="{E16F6E3A-E1AC-42E9-80D3-FEC3729723E3}"/>
                      </a:ext>
                    </a:extLst>
                  </p:cNvPr>
                  <p:cNvSpPr txBox="1"/>
                  <p:nvPr/>
                </p:nvSpPr>
                <p:spPr>
                  <a:xfrm>
                    <a:off x="1678027" y="2648679"/>
                    <a:ext cx="592014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b="1" i="1" dirty="0"/>
                      <a:t>0</a:t>
                    </a:r>
                    <a:endParaRPr lang="en-US" b="1" i="1" baseline="-25000" dirty="0"/>
                  </a:p>
                </p:txBody>
              </p:sp>
            </p:grpSp>
            <p:grpSp>
              <p:nvGrpSpPr>
                <p:cNvPr id="8" name="Group 7">
                  <a:extLst>
                    <a:ext uri="{FF2B5EF4-FFF2-40B4-BE49-F238E27FC236}">
                      <a16:creationId xmlns:a16="http://schemas.microsoft.com/office/drawing/2014/main" id="{825BC26D-D10D-48EF-AC63-7EBA403356E6}"/>
                    </a:ext>
                  </a:extLst>
                </p:cNvPr>
                <p:cNvGrpSpPr/>
                <p:nvPr/>
              </p:nvGrpSpPr>
              <p:grpSpPr>
                <a:xfrm>
                  <a:off x="6107137" y="1832818"/>
                  <a:ext cx="854405" cy="647438"/>
                  <a:chOff x="2977249" y="2626520"/>
                  <a:chExt cx="1406325" cy="647438"/>
                </a:xfrm>
              </p:grpSpPr>
              <p:grpSp>
                <p:nvGrpSpPr>
                  <p:cNvPr id="139" name="Group 138">
                    <a:extLst>
                      <a:ext uri="{FF2B5EF4-FFF2-40B4-BE49-F238E27FC236}">
                        <a16:creationId xmlns:a16="http://schemas.microsoft.com/office/drawing/2014/main" id="{4AA30EBA-CAC3-40AF-8DB5-5E2D9D603B13}"/>
                      </a:ext>
                    </a:extLst>
                  </p:cNvPr>
                  <p:cNvGrpSpPr/>
                  <p:nvPr/>
                </p:nvGrpSpPr>
                <p:grpSpPr>
                  <a:xfrm>
                    <a:off x="2977249" y="2953697"/>
                    <a:ext cx="1406325" cy="320261"/>
                    <a:chOff x="2387111" y="1731007"/>
                    <a:chExt cx="1406325" cy="320261"/>
                  </a:xfrm>
                </p:grpSpPr>
                <p:sp>
                  <p:nvSpPr>
                    <p:cNvPr id="143" name="Rectangle 142">
                      <a:extLst>
                        <a:ext uri="{FF2B5EF4-FFF2-40B4-BE49-F238E27FC236}">
                          <a16:creationId xmlns:a16="http://schemas.microsoft.com/office/drawing/2014/main" id="{01C2ACD8-80B0-49F0-83B2-C5A99D4A216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387111" y="1747055"/>
                      <a:ext cx="468775" cy="297517"/>
                    </a:xfrm>
                    <a:prstGeom prst="rect">
                      <a:avLst/>
                    </a:prstGeom>
                    <a:noFill/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44" name="Rectangle 143">
                      <a:extLst>
                        <a:ext uri="{FF2B5EF4-FFF2-40B4-BE49-F238E27FC236}">
                          <a16:creationId xmlns:a16="http://schemas.microsoft.com/office/drawing/2014/main" id="{B1AF0219-137B-4289-AD1C-B7FAEDDA3E2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855887" y="1731007"/>
                      <a:ext cx="468776" cy="316933"/>
                    </a:xfrm>
                    <a:prstGeom prst="rect">
                      <a:avLst/>
                    </a:prstGeom>
                    <a:solidFill>
                      <a:schemeClr val="tx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145" name="Rectangle 144">
                      <a:extLst>
                        <a:ext uri="{FF2B5EF4-FFF2-40B4-BE49-F238E27FC236}">
                          <a16:creationId xmlns:a16="http://schemas.microsoft.com/office/drawing/2014/main" id="{428A7D9C-6126-4CDF-A42F-45366F53C2D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324661" y="1753751"/>
                      <a:ext cx="468775" cy="297517"/>
                    </a:xfrm>
                    <a:prstGeom prst="rect">
                      <a:avLst/>
                    </a:prstGeom>
                    <a:noFill/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81" name="TextBox 80">
                    <a:extLst>
                      <a:ext uri="{FF2B5EF4-FFF2-40B4-BE49-F238E27FC236}">
                        <a16:creationId xmlns:a16="http://schemas.microsoft.com/office/drawing/2014/main" id="{35D1A049-859D-4173-B379-73B6958AEF51}"/>
                      </a:ext>
                    </a:extLst>
                  </p:cNvPr>
                  <p:cNvSpPr txBox="1"/>
                  <p:nvPr/>
                </p:nvSpPr>
                <p:spPr>
                  <a:xfrm>
                    <a:off x="3384403" y="2626520"/>
                    <a:ext cx="592014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b="1" i="1" dirty="0"/>
                      <a:t>2</a:t>
                    </a:r>
                    <a:endParaRPr lang="en-US" b="1" i="1" baseline="-25000" dirty="0"/>
                  </a:p>
                </p:txBody>
              </p:sp>
            </p:grpSp>
            <p:grpSp>
              <p:nvGrpSpPr>
                <p:cNvPr id="9" name="Group 8">
                  <a:extLst>
                    <a:ext uri="{FF2B5EF4-FFF2-40B4-BE49-F238E27FC236}">
                      <a16:creationId xmlns:a16="http://schemas.microsoft.com/office/drawing/2014/main" id="{668BC858-2F03-4419-B1B5-2EB26F99CB8D}"/>
                    </a:ext>
                  </a:extLst>
                </p:cNvPr>
                <p:cNvGrpSpPr/>
                <p:nvPr/>
              </p:nvGrpSpPr>
              <p:grpSpPr>
                <a:xfrm>
                  <a:off x="4223724" y="1846184"/>
                  <a:ext cx="854405" cy="626359"/>
                  <a:chOff x="4642890" y="2647200"/>
                  <a:chExt cx="1406325" cy="626359"/>
                </a:xfrm>
              </p:grpSpPr>
              <p:grpSp>
                <p:nvGrpSpPr>
                  <p:cNvPr id="123" name="Group 122">
                    <a:extLst>
                      <a:ext uri="{FF2B5EF4-FFF2-40B4-BE49-F238E27FC236}">
                        <a16:creationId xmlns:a16="http://schemas.microsoft.com/office/drawing/2014/main" id="{29F2E0CD-6AD7-40DA-AB64-F9E1002E3729}"/>
                      </a:ext>
                    </a:extLst>
                  </p:cNvPr>
                  <p:cNvGrpSpPr/>
                  <p:nvPr/>
                </p:nvGrpSpPr>
                <p:grpSpPr>
                  <a:xfrm>
                    <a:off x="4642890" y="2970578"/>
                    <a:ext cx="1406325" cy="302981"/>
                    <a:chOff x="2387111" y="1744959"/>
                    <a:chExt cx="1406325" cy="302981"/>
                  </a:xfrm>
                </p:grpSpPr>
                <p:sp>
                  <p:nvSpPr>
                    <p:cNvPr id="127" name="Rectangle 126">
                      <a:extLst>
                        <a:ext uri="{FF2B5EF4-FFF2-40B4-BE49-F238E27FC236}">
                          <a16:creationId xmlns:a16="http://schemas.microsoft.com/office/drawing/2014/main" id="{6DF650CF-4C6F-4DE6-AB9E-DAC96935AFF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387111" y="1747055"/>
                      <a:ext cx="468775" cy="297517"/>
                    </a:xfrm>
                    <a:prstGeom prst="rect">
                      <a:avLst/>
                    </a:prstGeom>
                    <a:solidFill>
                      <a:schemeClr val="tx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28" name="Rectangle 127">
                      <a:extLst>
                        <a:ext uri="{FF2B5EF4-FFF2-40B4-BE49-F238E27FC236}">
                          <a16:creationId xmlns:a16="http://schemas.microsoft.com/office/drawing/2014/main" id="{9DBD4591-8FB3-45AA-9099-A8B171CA5C9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855886" y="1750423"/>
                      <a:ext cx="468775" cy="297517"/>
                    </a:xfrm>
                    <a:prstGeom prst="rect">
                      <a:avLst/>
                    </a:prstGeom>
                    <a:noFill/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29" name="Rectangle 128">
                      <a:extLst>
                        <a:ext uri="{FF2B5EF4-FFF2-40B4-BE49-F238E27FC236}">
                          <a16:creationId xmlns:a16="http://schemas.microsoft.com/office/drawing/2014/main" id="{C8401DAC-DA52-46E2-B41E-ADD946924A8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324660" y="1744959"/>
                      <a:ext cx="468776" cy="297517"/>
                    </a:xfrm>
                    <a:prstGeom prst="rect">
                      <a:avLst/>
                    </a:prstGeom>
                    <a:noFill/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82" name="TextBox 81">
                    <a:extLst>
                      <a:ext uri="{FF2B5EF4-FFF2-40B4-BE49-F238E27FC236}">
                        <a16:creationId xmlns:a16="http://schemas.microsoft.com/office/drawing/2014/main" id="{390C053F-E46E-4E2A-9A44-BDD100A77A85}"/>
                      </a:ext>
                    </a:extLst>
                  </p:cNvPr>
                  <p:cNvSpPr txBox="1"/>
                  <p:nvPr/>
                </p:nvSpPr>
                <p:spPr>
                  <a:xfrm>
                    <a:off x="5189701" y="2647200"/>
                    <a:ext cx="592014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b="1" i="1" dirty="0"/>
                      <a:t>4</a:t>
                    </a:r>
                  </a:p>
                </p:txBody>
              </p:sp>
            </p:grpSp>
            <p:grpSp>
              <p:nvGrpSpPr>
                <p:cNvPr id="11" name="Group 10">
                  <a:extLst>
                    <a:ext uri="{FF2B5EF4-FFF2-40B4-BE49-F238E27FC236}">
                      <a16:creationId xmlns:a16="http://schemas.microsoft.com/office/drawing/2014/main" id="{7DDB77DA-2AA8-4B5B-A5C4-4B7CD32E0F89}"/>
                    </a:ext>
                  </a:extLst>
                </p:cNvPr>
                <p:cNvGrpSpPr/>
                <p:nvPr/>
              </p:nvGrpSpPr>
              <p:grpSpPr>
                <a:xfrm>
                  <a:off x="2319291" y="1828048"/>
                  <a:ext cx="854405" cy="651782"/>
                  <a:chOff x="6013053" y="2780974"/>
                  <a:chExt cx="1406325" cy="651782"/>
                </a:xfrm>
              </p:grpSpPr>
              <p:grpSp>
                <p:nvGrpSpPr>
                  <p:cNvPr id="209" name="Group 208">
                    <a:extLst>
                      <a:ext uri="{FF2B5EF4-FFF2-40B4-BE49-F238E27FC236}">
                        <a16:creationId xmlns:a16="http://schemas.microsoft.com/office/drawing/2014/main" id="{3B721998-DCC6-44D6-B19B-8F638E83647B}"/>
                      </a:ext>
                    </a:extLst>
                  </p:cNvPr>
                  <p:cNvGrpSpPr/>
                  <p:nvPr/>
                </p:nvGrpSpPr>
                <p:grpSpPr>
                  <a:xfrm>
                    <a:off x="6013053" y="3121714"/>
                    <a:ext cx="1406325" cy="311042"/>
                    <a:chOff x="2387111" y="1745691"/>
                    <a:chExt cx="1406325" cy="311042"/>
                  </a:xfrm>
                </p:grpSpPr>
                <p:sp>
                  <p:nvSpPr>
                    <p:cNvPr id="213" name="Rectangle 212">
                      <a:extLst>
                        <a:ext uri="{FF2B5EF4-FFF2-40B4-BE49-F238E27FC236}">
                          <a16:creationId xmlns:a16="http://schemas.microsoft.com/office/drawing/2014/main" id="{6D2B726B-715F-4FA7-8FDF-AE05D53A7C2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387111" y="1747055"/>
                      <a:ext cx="468775" cy="297517"/>
                    </a:xfrm>
                    <a:prstGeom prst="rect">
                      <a:avLst/>
                    </a:prstGeom>
                    <a:solidFill>
                      <a:schemeClr val="tx1"/>
                    </a:solidFill>
                    <a:ln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14" name="Rectangle 213">
                      <a:extLst>
                        <a:ext uri="{FF2B5EF4-FFF2-40B4-BE49-F238E27FC236}">
                          <a16:creationId xmlns:a16="http://schemas.microsoft.com/office/drawing/2014/main" id="{B67D1F93-7788-4B49-8496-DD397091E8F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855887" y="1745691"/>
                      <a:ext cx="468776" cy="311042"/>
                    </a:xfrm>
                    <a:prstGeom prst="rect">
                      <a:avLst/>
                    </a:prstGeom>
                    <a:solidFill>
                      <a:schemeClr val="tx1"/>
                    </a:solidFill>
                    <a:ln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15" name="Rectangle 214">
                      <a:extLst>
                        <a:ext uri="{FF2B5EF4-FFF2-40B4-BE49-F238E27FC236}">
                          <a16:creationId xmlns:a16="http://schemas.microsoft.com/office/drawing/2014/main" id="{D3E8072F-C502-4828-B22A-D686CD2EC3D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324661" y="1753751"/>
                      <a:ext cx="468775" cy="297517"/>
                    </a:xfrm>
                    <a:prstGeom prst="rect">
                      <a:avLst/>
                    </a:prstGeom>
                    <a:noFill/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83" name="TextBox 82">
                    <a:extLst>
                      <a:ext uri="{FF2B5EF4-FFF2-40B4-BE49-F238E27FC236}">
                        <a16:creationId xmlns:a16="http://schemas.microsoft.com/office/drawing/2014/main" id="{5F77C6A2-E4A9-44F1-B1E4-AFE6771FE8C8}"/>
                      </a:ext>
                    </a:extLst>
                  </p:cNvPr>
                  <p:cNvSpPr txBox="1"/>
                  <p:nvPr/>
                </p:nvSpPr>
                <p:spPr>
                  <a:xfrm>
                    <a:off x="6402002" y="2780974"/>
                    <a:ext cx="592014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b="1" i="1" dirty="0"/>
                      <a:t>6</a:t>
                    </a:r>
                  </a:p>
                </p:txBody>
              </p:sp>
            </p:grpSp>
            <p:sp>
              <p:nvSpPr>
                <p:cNvPr id="84" name="TextBox 83">
                  <a:extLst>
                    <a:ext uri="{FF2B5EF4-FFF2-40B4-BE49-F238E27FC236}">
                      <a16:creationId xmlns:a16="http://schemas.microsoft.com/office/drawing/2014/main" id="{E899D1C0-D6EA-4107-8DFD-84BCDD7C044D}"/>
                    </a:ext>
                  </a:extLst>
                </p:cNvPr>
                <p:cNvSpPr txBox="1"/>
                <p:nvPr/>
              </p:nvSpPr>
              <p:spPr>
                <a:xfrm>
                  <a:off x="7338389" y="1827336"/>
                  <a:ext cx="359675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b="1" i="1" dirty="0"/>
                    <a:t>1</a:t>
                  </a:r>
                </a:p>
              </p:txBody>
            </p:sp>
            <p:sp>
              <p:nvSpPr>
                <p:cNvPr id="85" name="TextBox 84">
                  <a:extLst>
                    <a:ext uri="{FF2B5EF4-FFF2-40B4-BE49-F238E27FC236}">
                      <a16:creationId xmlns:a16="http://schemas.microsoft.com/office/drawing/2014/main" id="{A8ACAFB6-26EB-4CC4-A9F3-BD861F1262C9}"/>
                    </a:ext>
                  </a:extLst>
                </p:cNvPr>
                <p:cNvSpPr txBox="1"/>
                <p:nvPr/>
              </p:nvSpPr>
              <p:spPr>
                <a:xfrm>
                  <a:off x="5332144" y="1833215"/>
                  <a:ext cx="592015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b="1" i="1" dirty="0"/>
                    <a:t>3</a:t>
                  </a:r>
                </a:p>
              </p:txBody>
            </p:sp>
            <p:grpSp>
              <p:nvGrpSpPr>
                <p:cNvPr id="10" name="Group 9">
                  <a:extLst>
                    <a:ext uri="{FF2B5EF4-FFF2-40B4-BE49-F238E27FC236}">
                      <a16:creationId xmlns:a16="http://schemas.microsoft.com/office/drawing/2014/main" id="{23FD1BB4-2A15-4F20-91CA-FC26A45D9932}"/>
                    </a:ext>
                  </a:extLst>
                </p:cNvPr>
                <p:cNvGrpSpPr/>
                <p:nvPr/>
              </p:nvGrpSpPr>
              <p:grpSpPr>
                <a:xfrm>
                  <a:off x="3283623" y="1845625"/>
                  <a:ext cx="854405" cy="618645"/>
                  <a:chOff x="3047908" y="2783375"/>
                  <a:chExt cx="1406325" cy="618645"/>
                </a:xfrm>
              </p:grpSpPr>
              <p:grpSp>
                <p:nvGrpSpPr>
                  <p:cNvPr id="158" name="Group 157">
                    <a:extLst>
                      <a:ext uri="{FF2B5EF4-FFF2-40B4-BE49-F238E27FC236}">
                        <a16:creationId xmlns:a16="http://schemas.microsoft.com/office/drawing/2014/main" id="{57381462-36A9-484C-9C41-B9C143E01946}"/>
                      </a:ext>
                    </a:extLst>
                  </p:cNvPr>
                  <p:cNvGrpSpPr/>
                  <p:nvPr/>
                </p:nvGrpSpPr>
                <p:grpSpPr>
                  <a:xfrm>
                    <a:off x="3047908" y="3099039"/>
                    <a:ext cx="1406325" cy="302981"/>
                    <a:chOff x="2387111" y="1744959"/>
                    <a:chExt cx="1406325" cy="302981"/>
                  </a:xfrm>
                </p:grpSpPr>
                <p:sp>
                  <p:nvSpPr>
                    <p:cNvPr id="162" name="Rectangle 161">
                      <a:extLst>
                        <a:ext uri="{FF2B5EF4-FFF2-40B4-BE49-F238E27FC236}">
                          <a16:creationId xmlns:a16="http://schemas.microsoft.com/office/drawing/2014/main" id="{CC15C87A-8FC4-4180-98C3-633014B9DFE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387111" y="1747055"/>
                      <a:ext cx="468775" cy="297517"/>
                    </a:xfrm>
                    <a:prstGeom prst="rect">
                      <a:avLst/>
                    </a:prstGeom>
                    <a:solidFill>
                      <a:schemeClr val="tx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63" name="Rectangle 162">
                      <a:extLst>
                        <a:ext uri="{FF2B5EF4-FFF2-40B4-BE49-F238E27FC236}">
                          <a16:creationId xmlns:a16="http://schemas.microsoft.com/office/drawing/2014/main" id="{F6F531D7-96FF-4D94-9647-D92FFDA0AF1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855886" y="1750423"/>
                      <a:ext cx="468775" cy="297517"/>
                    </a:xfrm>
                    <a:prstGeom prst="rect">
                      <a:avLst/>
                    </a:prstGeom>
                    <a:noFill/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64" name="Rectangle 163">
                      <a:extLst>
                        <a:ext uri="{FF2B5EF4-FFF2-40B4-BE49-F238E27FC236}">
                          <a16:creationId xmlns:a16="http://schemas.microsoft.com/office/drawing/2014/main" id="{A1653418-2881-4110-8F5B-82137A1CF58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324660" y="1744959"/>
                      <a:ext cx="468776" cy="297517"/>
                    </a:xfrm>
                    <a:prstGeom prst="rect">
                      <a:avLst/>
                    </a:prstGeom>
                    <a:solidFill>
                      <a:schemeClr val="tx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  <p:sp>
                <p:nvSpPr>
                  <p:cNvPr id="86" name="TextBox 85">
                    <a:extLst>
                      <a:ext uri="{FF2B5EF4-FFF2-40B4-BE49-F238E27FC236}">
                        <a16:creationId xmlns:a16="http://schemas.microsoft.com/office/drawing/2014/main" id="{EBB90147-50F3-4B43-8587-4DEB3C81DA10}"/>
                      </a:ext>
                    </a:extLst>
                  </p:cNvPr>
                  <p:cNvSpPr txBox="1"/>
                  <p:nvPr/>
                </p:nvSpPr>
                <p:spPr>
                  <a:xfrm>
                    <a:off x="3496068" y="2783375"/>
                    <a:ext cx="592014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b="1" i="1" dirty="0"/>
                      <a:t>5</a:t>
                    </a:r>
                  </a:p>
                </p:txBody>
              </p:sp>
            </p:grpSp>
            <p:grpSp>
              <p:nvGrpSpPr>
                <p:cNvPr id="12" name="Group 11">
                  <a:extLst>
                    <a:ext uri="{FF2B5EF4-FFF2-40B4-BE49-F238E27FC236}">
                      <a16:creationId xmlns:a16="http://schemas.microsoft.com/office/drawing/2014/main" id="{21A5C833-C743-41C9-BE05-1C38EDADD0E9}"/>
                    </a:ext>
                  </a:extLst>
                </p:cNvPr>
                <p:cNvGrpSpPr/>
                <p:nvPr/>
              </p:nvGrpSpPr>
              <p:grpSpPr>
                <a:xfrm>
                  <a:off x="1362116" y="1835198"/>
                  <a:ext cx="854413" cy="655386"/>
                  <a:chOff x="6455045" y="4967426"/>
                  <a:chExt cx="1406342" cy="655386"/>
                </a:xfrm>
              </p:grpSpPr>
              <p:grpSp>
                <p:nvGrpSpPr>
                  <p:cNvPr id="193" name="Group 192">
                    <a:extLst>
                      <a:ext uri="{FF2B5EF4-FFF2-40B4-BE49-F238E27FC236}">
                        <a16:creationId xmlns:a16="http://schemas.microsoft.com/office/drawing/2014/main" id="{1B98EFD6-3119-4A96-90D7-01BDCAB71FAF}"/>
                      </a:ext>
                    </a:extLst>
                  </p:cNvPr>
                  <p:cNvGrpSpPr/>
                  <p:nvPr/>
                </p:nvGrpSpPr>
                <p:grpSpPr>
                  <a:xfrm>
                    <a:off x="6455045" y="5305265"/>
                    <a:ext cx="1406342" cy="317547"/>
                    <a:chOff x="2502882" y="1747977"/>
                    <a:chExt cx="1406342" cy="317547"/>
                  </a:xfrm>
                </p:grpSpPr>
                <p:sp>
                  <p:nvSpPr>
                    <p:cNvPr id="197" name="Rectangle 196">
                      <a:extLst>
                        <a:ext uri="{FF2B5EF4-FFF2-40B4-BE49-F238E27FC236}">
                          <a16:creationId xmlns:a16="http://schemas.microsoft.com/office/drawing/2014/main" id="{4C9749E7-44C3-43DC-A032-38672D76520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502882" y="1748887"/>
                      <a:ext cx="468777" cy="304477"/>
                    </a:xfrm>
                    <a:prstGeom prst="rect">
                      <a:avLst/>
                    </a:prstGeom>
                    <a:solidFill>
                      <a:schemeClr val="tx1"/>
                    </a:solidFill>
                    <a:ln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198" name="Rectangle 197">
                      <a:extLst>
                        <a:ext uri="{FF2B5EF4-FFF2-40B4-BE49-F238E27FC236}">
                          <a16:creationId xmlns:a16="http://schemas.microsoft.com/office/drawing/2014/main" id="{D9803EB8-1751-4841-B941-5FD49DE31BF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971670" y="1747977"/>
                      <a:ext cx="468777" cy="317547"/>
                    </a:xfrm>
                    <a:prstGeom prst="rect">
                      <a:avLst/>
                    </a:prstGeom>
                    <a:solidFill>
                      <a:schemeClr val="tx1"/>
                    </a:solidFill>
                    <a:ln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99" name="Rectangle 198">
                      <a:extLst>
                        <a:ext uri="{FF2B5EF4-FFF2-40B4-BE49-F238E27FC236}">
                          <a16:creationId xmlns:a16="http://schemas.microsoft.com/office/drawing/2014/main" id="{9995AA5B-48E9-469B-9BA2-2DDE0647F69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440447" y="1755731"/>
                      <a:ext cx="468777" cy="304328"/>
                    </a:xfrm>
                    <a:prstGeom prst="rect">
                      <a:avLst/>
                    </a:prstGeom>
                    <a:solidFill>
                      <a:schemeClr val="tx1"/>
                    </a:solidFill>
                    <a:ln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  <p:sp>
                <p:nvSpPr>
                  <p:cNvPr id="87" name="TextBox 86">
                    <a:extLst>
                      <a:ext uri="{FF2B5EF4-FFF2-40B4-BE49-F238E27FC236}">
                        <a16:creationId xmlns:a16="http://schemas.microsoft.com/office/drawing/2014/main" id="{B94D0BE4-213D-4A40-AB73-1494EFDEC475}"/>
                      </a:ext>
                    </a:extLst>
                  </p:cNvPr>
                  <p:cNvSpPr txBox="1"/>
                  <p:nvPr/>
                </p:nvSpPr>
                <p:spPr>
                  <a:xfrm>
                    <a:off x="6912716" y="4967426"/>
                    <a:ext cx="592014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b="1" i="1" dirty="0"/>
                      <a:t>7</a:t>
                    </a:r>
                  </a:p>
                </p:txBody>
              </p:sp>
            </p:grpSp>
          </p:grpSp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BC150C77-16F6-4854-8304-EEC2421B960E}"/>
                  </a:ext>
                </a:extLst>
              </p:cNvPr>
              <p:cNvGrpSpPr/>
              <p:nvPr/>
            </p:nvGrpSpPr>
            <p:grpSpPr>
              <a:xfrm>
                <a:off x="1163348" y="3138180"/>
                <a:ext cx="6944295" cy="310551"/>
                <a:chOff x="1163348" y="2859373"/>
                <a:chExt cx="6944295" cy="310551"/>
              </a:xfrm>
            </p:grpSpPr>
            <p:grpSp>
              <p:nvGrpSpPr>
                <p:cNvPr id="14" name="Group 13">
                  <a:extLst>
                    <a:ext uri="{FF2B5EF4-FFF2-40B4-BE49-F238E27FC236}">
                      <a16:creationId xmlns:a16="http://schemas.microsoft.com/office/drawing/2014/main" id="{C68DEE63-5392-4FFD-A771-D4E83A3CA752}"/>
                    </a:ext>
                  </a:extLst>
                </p:cNvPr>
                <p:cNvGrpSpPr/>
                <p:nvPr/>
              </p:nvGrpSpPr>
              <p:grpSpPr>
                <a:xfrm>
                  <a:off x="5855607" y="2865874"/>
                  <a:ext cx="2252036" cy="304050"/>
                  <a:chOff x="5855607" y="2865874"/>
                  <a:chExt cx="2252036" cy="304050"/>
                </a:xfrm>
              </p:grpSpPr>
              <p:sp>
                <p:nvSpPr>
                  <p:cNvPr id="60" name="Rectangle 59">
                    <a:extLst>
                      <a:ext uri="{FF2B5EF4-FFF2-40B4-BE49-F238E27FC236}">
                        <a16:creationId xmlns:a16="http://schemas.microsoft.com/office/drawing/2014/main" id="{B6005210-8005-4B60-9684-04504782A5A2}"/>
                      </a:ext>
                    </a:extLst>
                  </p:cNvPr>
                  <p:cNvSpPr/>
                  <p:nvPr/>
                </p:nvSpPr>
                <p:spPr>
                  <a:xfrm>
                    <a:off x="5855607" y="2872407"/>
                    <a:ext cx="284802" cy="297517"/>
                  </a:xfrm>
                  <a:prstGeom prst="rect">
                    <a:avLst/>
                  </a:prstGeom>
                  <a:noFill/>
                  <a:ln>
                    <a:solidFill>
                      <a:srgbClr val="0000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1" name="Rectangle 60">
                    <a:extLst>
                      <a:ext uri="{FF2B5EF4-FFF2-40B4-BE49-F238E27FC236}">
                        <a16:creationId xmlns:a16="http://schemas.microsoft.com/office/drawing/2014/main" id="{8489E438-4FAF-4AB8-8AB0-5A68B9F43269}"/>
                      </a:ext>
                    </a:extLst>
                  </p:cNvPr>
                  <p:cNvSpPr/>
                  <p:nvPr/>
                </p:nvSpPr>
                <p:spPr>
                  <a:xfrm>
                    <a:off x="6827556" y="2872407"/>
                    <a:ext cx="284802" cy="297517"/>
                  </a:xfrm>
                  <a:prstGeom prst="rect">
                    <a:avLst/>
                  </a:prstGeom>
                  <a:noFill/>
                  <a:ln>
                    <a:solidFill>
                      <a:srgbClr val="0000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2" name="Rectangle 61">
                    <a:extLst>
                      <a:ext uri="{FF2B5EF4-FFF2-40B4-BE49-F238E27FC236}">
                        <a16:creationId xmlns:a16="http://schemas.microsoft.com/office/drawing/2014/main" id="{9FBE487F-B254-48F1-A596-85BADEF072A9}"/>
                      </a:ext>
                    </a:extLst>
                  </p:cNvPr>
                  <p:cNvSpPr/>
                  <p:nvPr/>
                </p:nvSpPr>
                <p:spPr>
                  <a:xfrm>
                    <a:off x="7822841" y="2865874"/>
                    <a:ext cx="284802" cy="297517"/>
                  </a:xfrm>
                  <a:prstGeom prst="rect">
                    <a:avLst/>
                  </a:prstGeom>
                  <a:noFill/>
                  <a:ln>
                    <a:solidFill>
                      <a:srgbClr val="0000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66" name="Group 65">
                  <a:extLst>
                    <a:ext uri="{FF2B5EF4-FFF2-40B4-BE49-F238E27FC236}">
                      <a16:creationId xmlns:a16="http://schemas.microsoft.com/office/drawing/2014/main" id="{2196FFDB-C4C1-4489-938E-48C1E0D12CF1}"/>
                    </a:ext>
                  </a:extLst>
                </p:cNvPr>
                <p:cNvGrpSpPr/>
                <p:nvPr/>
              </p:nvGrpSpPr>
              <p:grpSpPr>
                <a:xfrm>
                  <a:off x="3023745" y="2859373"/>
                  <a:ext cx="2190492" cy="304050"/>
                  <a:chOff x="5917151" y="2865874"/>
                  <a:chExt cx="2190492" cy="304050"/>
                </a:xfrm>
              </p:grpSpPr>
              <p:sp>
                <p:nvSpPr>
                  <p:cNvPr id="67" name="Rectangle 66">
                    <a:extLst>
                      <a:ext uri="{FF2B5EF4-FFF2-40B4-BE49-F238E27FC236}">
                        <a16:creationId xmlns:a16="http://schemas.microsoft.com/office/drawing/2014/main" id="{B993EBE6-A43F-4335-AF51-35E816E9EEFB}"/>
                      </a:ext>
                    </a:extLst>
                  </p:cNvPr>
                  <p:cNvSpPr/>
                  <p:nvPr/>
                </p:nvSpPr>
                <p:spPr>
                  <a:xfrm>
                    <a:off x="5917151" y="2872407"/>
                    <a:ext cx="284802" cy="297517"/>
                  </a:xfrm>
                  <a:prstGeom prst="rect">
                    <a:avLst/>
                  </a:prstGeom>
                  <a:noFill/>
                  <a:ln>
                    <a:solidFill>
                      <a:srgbClr val="C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8" name="Rectangle 67">
                    <a:extLst>
                      <a:ext uri="{FF2B5EF4-FFF2-40B4-BE49-F238E27FC236}">
                        <a16:creationId xmlns:a16="http://schemas.microsoft.com/office/drawing/2014/main" id="{143AF0F0-31EF-425B-BB0E-4D0202FD21E3}"/>
                      </a:ext>
                    </a:extLst>
                  </p:cNvPr>
                  <p:cNvSpPr/>
                  <p:nvPr/>
                </p:nvSpPr>
                <p:spPr>
                  <a:xfrm>
                    <a:off x="6853932" y="2872407"/>
                    <a:ext cx="284802" cy="297517"/>
                  </a:xfrm>
                  <a:prstGeom prst="rect">
                    <a:avLst/>
                  </a:prstGeom>
                  <a:noFill/>
                  <a:ln>
                    <a:solidFill>
                      <a:srgbClr val="C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9" name="Rectangle 68">
                    <a:extLst>
                      <a:ext uri="{FF2B5EF4-FFF2-40B4-BE49-F238E27FC236}">
                        <a16:creationId xmlns:a16="http://schemas.microsoft.com/office/drawing/2014/main" id="{1EB9E5BA-D628-4D25-9B86-947F8566BCB4}"/>
                      </a:ext>
                    </a:extLst>
                  </p:cNvPr>
                  <p:cNvSpPr/>
                  <p:nvPr/>
                </p:nvSpPr>
                <p:spPr>
                  <a:xfrm>
                    <a:off x="7822841" y="2865874"/>
                    <a:ext cx="284802" cy="297517"/>
                  </a:xfrm>
                  <a:prstGeom prst="rect">
                    <a:avLst/>
                  </a:prstGeom>
                  <a:noFill/>
                  <a:ln>
                    <a:solidFill>
                      <a:srgbClr val="C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70" name="Group 69">
                  <a:extLst>
                    <a:ext uri="{FF2B5EF4-FFF2-40B4-BE49-F238E27FC236}">
                      <a16:creationId xmlns:a16="http://schemas.microsoft.com/office/drawing/2014/main" id="{EC130FA4-8E68-43E1-BB66-A984D5D1C810}"/>
                    </a:ext>
                  </a:extLst>
                </p:cNvPr>
                <p:cNvGrpSpPr/>
                <p:nvPr/>
              </p:nvGrpSpPr>
              <p:grpSpPr>
                <a:xfrm>
                  <a:off x="1163348" y="2862607"/>
                  <a:ext cx="1113036" cy="304050"/>
                  <a:chOff x="6994607" y="2865874"/>
                  <a:chExt cx="1113036" cy="304050"/>
                </a:xfrm>
              </p:grpSpPr>
              <p:sp>
                <p:nvSpPr>
                  <p:cNvPr id="72" name="Rectangle 71">
                    <a:extLst>
                      <a:ext uri="{FF2B5EF4-FFF2-40B4-BE49-F238E27FC236}">
                        <a16:creationId xmlns:a16="http://schemas.microsoft.com/office/drawing/2014/main" id="{C315DD45-1433-4356-8ECD-B1DF2CAFC62E}"/>
                      </a:ext>
                    </a:extLst>
                  </p:cNvPr>
                  <p:cNvSpPr/>
                  <p:nvPr/>
                </p:nvSpPr>
                <p:spPr>
                  <a:xfrm>
                    <a:off x="6994607" y="2872407"/>
                    <a:ext cx="284802" cy="297517"/>
                  </a:xfrm>
                  <a:prstGeom prst="rect">
                    <a:avLst/>
                  </a:prstGeom>
                  <a:noFill/>
                  <a:ln>
                    <a:solidFill>
                      <a:schemeClr val="accent6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3" name="Rectangle 72">
                    <a:extLst>
                      <a:ext uri="{FF2B5EF4-FFF2-40B4-BE49-F238E27FC236}">
                        <a16:creationId xmlns:a16="http://schemas.microsoft.com/office/drawing/2014/main" id="{7A570DD0-677C-4D71-A70D-11A8248DFD72}"/>
                      </a:ext>
                    </a:extLst>
                  </p:cNvPr>
                  <p:cNvSpPr/>
                  <p:nvPr/>
                </p:nvSpPr>
                <p:spPr>
                  <a:xfrm>
                    <a:off x="7822841" y="2865874"/>
                    <a:ext cx="284802" cy="297517"/>
                  </a:xfrm>
                  <a:prstGeom prst="rect">
                    <a:avLst/>
                  </a:prstGeom>
                  <a:noFill/>
                  <a:ln>
                    <a:solidFill>
                      <a:schemeClr val="accent6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7" name="Group 16">
                <a:extLst>
                  <a:ext uri="{FF2B5EF4-FFF2-40B4-BE49-F238E27FC236}">
                    <a16:creationId xmlns:a16="http://schemas.microsoft.com/office/drawing/2014/main" id="{11284FF9-8E55-4598-9542-3BEFD80B829D}"/>
                  </a:ext>
                </a:extLst>
              </p:cNvPr>
              <p:cNvGrpSpPr/>
              <p:nvPr/>
            </p:nvGrpSpPr>
            <p:grpSpPr>
              <a:xfrm>
                <a:off x="1199757" y="2654523"/>
                <a:ext cx="6884920" cy="431487"/>
                <a:chOff x="1199757" y="2654523"/>
                <a:chExt cx="6884920" cy="431487"/>
              </a:xfrm>
            </p:grpSpPr>
            <p:grpSp>
              <p:nvGrpSpPr>
                <p:cNvPr id="16" name="Group 15">
                  <a:extLst>
                    <a:ext uri="{FF2B5EF4-FFF2-40B4-BE49-F238E27FC236}">
                      <a16:creationId xmlns:a16="http://schemas.microsoft.com/office/drawing/2014/main" id="{DF7F180B-245D-4E34-9392-33A067DBD4F6}"/>
                    </a:ext>
                  </a:extLst>
                </p:cNvPr>
                <p:cNvGrpSpPr/>
                <p:nvPr/>
              </p:nvGrpSpPr>
              <p:grpSpPr>
                <a:xfrm>
                  <a:off x="5888984" y="2654523"/>
                  <a:ext cx="2195693" cy="399245"/>
                  <a:chOff x="5888984" y="2654523"/>
                  <a:chExt cx="2195693" cy="399245"/>
                </a:xfrm>
              </p:grpSpPr>
              <p:sp>
                <p:nvSpPr>
                  <p:cNvPr id="76" name="Arrow: Down 75">
                    <a:extLst>
                      <a:ext uri="{FF2B5EF4-FFF2-40B4-BE49-F238E27FC236}">
                        <a16:creationId xmlns:a16="http://schemas.microsoft.com/office/drawing/2014/main" id="{66B33EC3-A80A-48D0-BA82-8997B4836CB9}"/>
                      </a:ext>
                    </a:extLst>
                  </p:cNvPr>
                  <p:cNvSpPr/>
                  <p:nvPr/>
                </p:nvSpPr>
                <p:spPr>
                  <a:xfrm>
                    <a:off x="6892791" y="2654523"/>
                    <a:ext cx="218047" cy="375788"/>
                  </a:xfrm>
                  <a:prstGeom prst="downArrow">
                    <a:avLst>
                      <a:gd name="adj1" fmla="val 50000"/>
                      <a:gd name="adj2" fmla="val 82258"/>
                    </a:avLst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7" name="Arrow: Down 76">
                    <a:extLst>
                      <a:ext uri="{FF2B5EF4-FFF2-40B4-BE49-F238E27FC236}">
                        <a16:creationId xmlns:a16="http://schemas.microsoft.com/office/drawing/2014/main" id="{8B41E5F6-E1D7-41DC-97AD-CB593D11E6FD}"/>
                      </a:ext>
                    </a:extLst>
                  </p:cNvPr>
                  <p:cNvSpPr/>
                  <p:nvPr/>
                </p:nvSpPr>
                <p:spPr>
                  <a:xfrm>
                    <a:off x="5888984" y="2677980"/>
                    <a:ext cx="218047" cy="375788"/>
                  </a:xfrm>
                  <a:prstGeom prst="downArrow">
                    <a:avLst>
                      <a:gd name="adj1" fmla="val 50000"/>
                      <a:gd name="adj2" fmla="val 82258"/>
                    </a:avLst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8" name="Arrow: Down 77">
                    <a:extLst>
                      <a:ext uri="{FF2B5EF4-FFF2-40B4-BE49-F238E27FC236}">
                        <a16:creationId xmlns:a16="http://schemas.microsoft.com/office/drawing/2014/main" id="{5441518C-EC15-4C31-8A02-BEEFD53FB183}"/>
                      </a:ext>
                    </a:extLst>
                  </p:cNvPr>
                  <p:cNvSpPr/>
                  <p:nvPr/>
                </p:nvSpPr>
                <p:spPr>
                  <a:xfrm>
                    <a:off x="7866630" y="2654523"/>
                    <a:ext cx="218047" cy="375788"/>
                  </a:xfrm>
                  <a:prstGeom prst="downArrow">
                    <a:avLst>
                      <a:gd name="adj1" fmla="val 50000"/>
                      <a:gd name="adj2" fmla="val 82258"/>
                    </a:avLst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80" name="Group 79">
                  <a:extLst>
                    <a:ext uri="{FF2B5EF4-FFF2-40B4-BE49-F238E27FC236}">
                      <a16:creationId xmlns:a16="http://schemas.microsoft.com/office/drawing/2014/main" id="{A4820F2A-87C8-4802-B4BF-A0758F2E7439}"/>
                    </a:ext>
                  </a:extLst>
                </p:cNvPr>
                <p:cNvGrpSpPr/>
                <p:nvPr/>
              </p:nvGrpSpPr>
              <p:grpSpPr>
                <a:xfrm>
                  <a:off x="3060794" y="2675043"/>
                  <a:ext cx="2134149" cy="399245"/>
                  <a:chOff x="5950528" y="2654523"/>
                  <a:chExt cx="2134149" cy="399245"/>
                </a:xfrm>
              </p:grpSpPr>
              <p:sp>
                <p:nvSpPr>
                  <p:cNvPr id="88" name="Arrow: Down 87">
                    <a:extLst>
                      <a:ext uri="{FF2B5EF4-FFF2-40B4-BE49-F238E27FC236}">
                        <a16:creationId xmlns:a16="http://schemas.microsoft.com/office/drawing/2014/main" id="{381E3B61-2B20-44C7-BB4B-52F195919380}"/>
                      </a:ext>
                    </a:extLst>
                  </p:cNvPr>
                  <p:cNvSpPr/>
                  <p:nvPr/>
                </p:nvSpPr>
                <p:spPr>
                  <a:xfrm>
                    <a:off x="6892791" y="2654523"/>
                    <a:ext cx="218047" cy="375788"/>
                  </a:xfrm>
                  <a:prstGeom prst="downArrow">
                    <a:avLst>
                      <a:gd name="adj1" fmla="val 50000"/>
                      <a:gd name="adj2" fmla="val 82258"/>
                    </a:avLst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9" name="Arrow: Down 88">
                    <a:extLst>
                      <a:ext uri="{FF2B5EF4-FFF2-40B4-BE49-F238E27FC236}">
                        <a16:creationId xmlns:a16="http://schemas.microsoft.com/office/drawing/2014/main" id="{CE0D2511-7D6F-4A9F-B00D-7D7E08711847}"/>
                      </a:ext>
                    </a:extLst>
                  </p:cNvPr>
                  <p:cNvSpPr/>
                  <p:nvPr/>
                </p:nvSpPr>
                <p:spPr>
                  <a:xfrm>
                    <a:off x="5950528" y="2677980"/>
                    <a:ext cx="218047" cy="375788"/>
                  </a:xfrm>
                  <a:prstGeom prst="downArrow">
                    <a:avLst>
                      <a:gd name="adj1" fmla="val 50000"/>
                      <a:gd name="adj2" fmla="val 82258"/>
                    </a:avLst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0" name="Arrow: Down 89">
                    <a:extLst>
                      <a:ext uri="{FF2B5EF4-FFF2-40B4-BE49-F238E27FC236}">
                        <a16:creationId xmlns:a16="http://schemas.microsoft.com/office/drawing/2014/main" id="{D0AAC092-36B9-40D6-A8AE-EB36BCFB5B4A}"/>
                      </a:ext>
                    </a:extLst>
                  </p:cNvPr>
                  <p:cNvSpPr/>
                  <p:nvPr/>
                </p:nvSpPr>
                <p:spPr>
                  <a:xfrm>
                    <a:off x="7866630" y="2654523"/>
                    <a:ext cx="218047" cy="375788"/>
                  </a:xfrm>
                  <a:prstGeom prst="downArrow">
                    <a:avLst>
                      <a:gd name="adj1" fmla="val 50000"/>
                      <a:gd name="adj2" fmla="val 82258"/>
                    </a:avLst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91" name="Arrow: Down 90">
                  <a:extLst>
                    <a:ext uri="{FF2B5EF4-FFF2-40B4-BE49-F238E27FC236}">
                      <a16:creationId xmlns:a16="http://schemas.microsoft.com/office/drawing/2014/main" id="{8FCAE8A3-2C0D-4D38-8FF2-249EBC67CE49}"/>
                    </a:ext>
                  </a:extLst>
                </p:cNvPr>
                <p:cNvSpPr/>
                <p:nvPr/>
              </p:nvSpPr>
              <p:spPr>
                <a:xfrm>
                  <a:off x="2010134" y="2686765"/>
                  <a:ext cx="218047" cy="375788"/>
                </a:xfrm>
                <a:prstGeom prst="downArrow">
                  <a:avLst>
                    <a:gd name="adj1" fmla="val 50000"/>
                    <a:gd name="adj2" fmla="val 82258"/>
                  </a:avLst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2" name="Arrow: Down 91">
                  <a:extLst>
                    <a:ext uri="{FF2B5EF4-FFF2-40B4-BE49-F238E27FC236}">
                      <a16:creationId xmlns:a16="http://schemas.microsoft.com/office/drawing/2014/main" id="{BB208C9A-CCA2-4AFC-B90F-29B7E69F7029}"/>
                    </a:ext>
                  </a:extLst>
                </p:cNvPr>
                <p:cNvSpPr/>
                <p:nvPr/>
              </p:nvSpPr>
              <p:spPr>
                <a:xfrm>
                  <a:off x="1199757" y="2710222"/>
                  <a:ext cx="218047" cy="375788"/>
                </a:xfrm>
                <a:prstGeom prst="downArrow">
                  <a:avLst>
                    <a:gd name="adj1" fmla="val 50000"/>
                    <a:gd name="adj2" fmla="val 82258"/>
                  </a:avLst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F45C694C-DD12-4971-A5A5-DB212B8F0339}"/>
                </a:ext>
              </a:extLst>
            </p:cNvPr>
            <p:cNvSpPr txBox="1"/>
            <p:nvPr/>
          </p:nvSpPr>
          <p:spPr>
            <a:xfrm>
              <a:off x="1914208" y="4011437"/>
              <a:ext cx="3596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i="1" dirty="0"/>
                <a:t>0</a:t>
              </a:r>
              <a:endParaRPr lang="en-US" b="1" i="1" baseline="-25000" dirty="0"/>
            </a:p>
          </p:txBody>
        </p:sp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539D3448-E1FA-4A4F-9630-EDCE63B4D319}"/>
                </a:ext>
              </a:extLst>
            </p:cNvPr>
            <p:cNvSpPr txBox="1"/>
            <p:nvPr/>
          </p:nvSpPr>
          <p:spPr>
            <a:xfrm>
              <a:off x="4877960" y="4004904"/>
              <a:ext cx="3596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i="1" dirty="0"/>
                <a:t>0</a:t>
              </a:r>
              <a:endParaRPr lang="en-US" b="1" i="1" baseline="-25000" dirty="0"/>
            </a:p>
          </p:txBody>
        </p:sp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id="{D5A6AB6F-EEFE-4715-8422-E87DE4885B01}"/>
                </a:ext>
              </a:extLst>
            </p:cNvPr>
            <p:cNvSpPr txBox="1"/>
            <p:nvPr/>
          </p:nvSpPr>
          <p:spPr>
            <a:xfrm>
              <a:off x="3899162" y="4000376"/>
              <a:ext cx="3596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i="1" dirty="0"/>
                <a:t>1</a:t>
              </a:r>
              <a:endParaRPr lang="en-US" b="1" i="1" baseline="-25000" dirty="0"/>
            </a:p>
          </p:txBody>
        </p:sp>
        <p:sp>
          <p:nvSpPr>
            <p:cNvPr id="99" name="TextBox 98">
              <a:extLst>
                <a:ext uri="{FF2B5EF4-FFF2-40B4-BE49-F238E27FC236}">
                  <a16:creationId xmlns:a16="http://schemas.microsoft.com/office/drawing/2014/main" id="{5E93F75B-5562-47AE-AA53-93C77C9F33CA}"/>
                </a:ext>
              </a:extLst>
            </p:cNvPr>
            <p:cNvSpPr txBox="1"/>
            <p:nvPr/>
          </p:nvSpPr>
          <p:spPr>
            <a:xfrm>
              <a:off x="2957990" y="4011081"/>
              <a:ext cx="3596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i="1" dirty="0"/>
                <a:t>0</a:t>
              </a:r>
              <a:endParaRPr lang="en-US" b="1" i="1" baseline="-25000" dirty="0"/>
            </a:p>
          </p:txBody>
        </p:sp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1998E1FA-EF0F-4B4A-B16B-3915C332F7FD}"/>
                </a:ext>
              </a:extLst>
            </p:cNvPr>
            <p:cNvSpPr txBox="1"/>
            <p:nvPr/>
          </p:nvSpPr>
          <p:spPr>
            <a:xfrm>
              <a:off x="7769696" y="4015266"/>
              <a:ext cx="3596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i="1" dirty="0"/>
                <a:t>0</a:t>
              </a:r>
              <a:endParaRPr lang="en-US" b="1" i="1" baseline="-25000" dirty="0"/>
            </a:p>
          </p:txBody>
        </p:sp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id="{32F244C4-6E48-4944-849F-7580CEF36F49}"/>
                </a:ext>
              </a:extLst>
            </p:cNvPr>
            <p:cNvSpPr txBox="1"/>
            <p:nvPr/>
          </p:nvSpPr>
          <p:spPr>
            <a:xfrm>
              <a:off x="6764673" y="4033373"/>
              <a:ext cx="3596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i="1" dirty="0"/>
                <a:t>1</a:t>
              </a:r>
              <a:endParaRPr lang="en-US" b="1" i="1" baseline="-25000" dirty="0"/>
            </a:p>
          </p:txBody>
        </p:sp>
        <p:sp>
          <p:nvSpPr>
            <p:cNvPr id="102" name="TextBox 101">
              <a:extLst>
                <a:ext uri="{FF2B5EF4-FFF2-40B4-BE49-F238E27FC236}">
                  <a16:creationId xmlns:a16="http://schemas.microsoft.com/office/drawing/2014/main" id="{C8D07BE2-DD23-42C7-824F-7F8B2BF27F21}"/>
                </a:ext>
              </a:extLst>
            </p:cNvPr>
            <p:cNvSpPr txBox="1"/>
            <p:nvPr/>
          </p:nvSpPr>
          <p:spPr>
            <a:xfrm>
              <a:off x="5794242" y="4028841"/>
              <a:ext cx="3596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i="1" dirty="0"/>
                <a:t>0</a:t>
              </a:r>
              <a:endParaRPr lang="en-US" b="1" i="1" baseline="-25000" dirty="0"/>
            </a:p>
          </p:txBody>
        </p:sp>
      </p:grpSp>
      <p:sp>
        <p:nvSpPr>
          <p:cNvPr id="104" name="TextBox 103">
            <a:extLst>
              <a:ext uri="{FF2B5EF4-FFF2-40B4-BE49-F238E27FC236}">
                <a16:creationId xmlns:a16="http://schemas.microsoft.com/office/drawing/2014/main" id="{7D1E5F89-B385-4CB2-AD1E-BBAC625CB62B}"/>
              </a:ext>
            </a:extLst>
          </p:cNvPr>
          <p:cNvSpPr txBox="1"/>
          <p:nvPr/>
        </p:nvSpPr>
        <p:spPr>
          <a:xfrm>
            <a:off x="640197" y="1899811"/>
            <a:ext cx="79315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Rearrange byte pattern in ascending order:  bytes ordered in binary sequence 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F332159C-4C4F-4B6C-BA8D-B60A4EC09CE9}"/>
              </a:ext>
            </a:extLst>
          </p:cNvPr>
          <p:cNvSpPr txBox="1"/>
          <p:nvPr/>
        </p:nvSpPr>
        <p:spPr>
          <a:xfrm>
            <a:off x="644320" y="2330052"/>
            <a:ext cx="78031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Condition of survival of a cell depends on the states of its own past and that of its two neighbors’ past </a:t>
            </a:r>
            <a:r>
              <a:rPr lang="en-US" dirty="0">
                <a:sym typeface="Wingdings" panose="05000000000000000000" pitchFamily="2" charset="2"/>
              </a:rPr>
              <a:t> depends on the past state of a triplet of 3 cells (=byte).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3A879C8-B966-4C10-A109-201E0509394B}"/>
              </a:ext>
            </a:extLst>
          </p:cNvPr>
          <p:cNvSpPr/>
          <p:nvPr/>
        </p:nvSpPr>
        <p:spPr>
          <a:xfrm>
            <a:off x="6406998" y="3064044"/>
            <a:ext cx="995432" cy="1824479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Rectangle 105">
            <a:extLst>
              <a:ext uri="{FF2B5EF4-FFF2-40B4-BE49-F238E27FC236}">
                <a16:creationId xmlns:a16="http://schemas.microsoft.com/office/drawing/2014/main" id="{F9CFC28C-AB75-4474-9378-97CA349E4A1A}"/>
              </a:ext>
            </a:extLst>
          </p:cNvPr>
          <p:cNvSpPr/>
          <p:nvPr/>
        </p:nvSpPr>
        <p:spPr>
          <a:xfrm>
            <a:off x="3541376" y="3058185"/>
            <a:ext cx="980113" cy="1824479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5" name="Object 24">
            <a:extLst>
              <a:ext uri="{FF2B5EF4-FFF2-40B4-BE49-F238E27FC236}">
                <a16:creationId xmlns:a16="http://schemas.microsoft.com/office/drawing/2014/main" id="{86165A04-8224-42D2-8DD3-3DE813E028C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563604" y="5158098"/>
          <a:ext cx="4191000" cy="1130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4190760" imgH="1130040" progId="Equation.DSMT4">
                  <p:embed/>
                </p:oleObj>
              </mc:Choice>
              <mc:Fallback>
                <p:oleObj name="Equation" r:id="rId2" imgW="4190760" imgH="1130040" progId="Equation.DSMT4">
                  <p:embed/>
                  <p:pic>
                    <p:nvPicPr>
                      <p:cNvPr id="25" name="Object 24">
                        <a:extLst>
                          <a:ext uri="{FF2B5EF4-FFF2-40B4-BE49-F238E27FC236}">
                            <a16:creationId xmlns:a16="http://schemas.microsoft.com/office/drawing/2014/main" id="{86165A04-8224-42D2-8DD3-3DE813E028C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563604" y="5158098"/>
                        <a:ext cx="4191000" cy="1130300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0" name="TextBox 109">
            <a:extLst>
              <a:ext uri="{FF2B5EF4-FFF2-40B4-BE49-F238E27FC236}">
                <a16:creationId xmlns:a16="http://schemas.microsoft.com/office/drawing/2014/main" id="{C199A8C2-D537-47D4-AA7D-848742032ADA}"/>
              </a:ext>
            </a:extLst>
          </p:cNvPr>
          <p:cNvSpPr txBox="1"/>
          <p:nvPr/>
        </p:nvSpPr>
        <p:spPr>
          <a:xfrm>
            <a:off x="8454145" y="3395418"/>
            <a:ext cx="42511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i-1</a:t>
            </a: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DD021CD5-02BE-4D4E-83D3-3FC035228048}"/>
              </a:ext>
            </a:extLst>
          </p:cNvPr>
          <p:cNvSpPr txBox="1"/>
          <p:nvPr/>
        </p:nvSpPr>
        <p:spPr>
          <a:xfrm>
            <a:off x="8545516" y="4276758"/>
            <a:ext cx="2423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endParaRPr lang="en-US" sz="16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5C46E61-DBBB-4F97-8960-18DA6392D558}"/>
              </a:ext>
            </a:extLst>
          </p:cNvPr>
          <p:cNvSpPr txBox="1"/>
          <p:nvPr/>
        </p:nvSpPr>
        <p:spPr>
          <a:xfrm>
            <a:off x="515403" y="4112419"/>
            <a:ext cx="6940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Code</a:t>
            </a:r>
          </a:p>
          <a:p>
            <a:r>
              <a:rPr lang="en-US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#</a:t>
            </a:r>
            <a:r>
              <a:rPr lang="en-US" b="1" i="1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7045755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>
            <a:extLst>
              <a:ext uri="{FF2B5EF4-FFF2-40B4-BE49-F238E27FC236}">
                <a16:creationId xmlns:a16="http://schemas.microsoft.com/office/drawing/2014/main" id="{8B66DE64-B041-4C74-B53E-25FF409459B4}"/>
              </a:ext>
            </a:extLst>
          </p:cNvPr>
          <p:cNvSpPr/>
          <p:nvPr/>
        </p:nvSpPr>
        <p:spPr>
          <a:xfrm>
            <a:off x="6478472" y="5169877"/>
            <a:ext cx="1671997" cy="1070284"/>
          </a:xfrm>
          <a:prstGeom prst="rect">
            <a:avLst/>
          </a:prstGeom>
          <a:solidFill>
            <a:srgbClr val="FFFFCC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0E3E2FF-0A90-4ADE-894E-4633FEC9D285}"/>
              </a:ext>
            </a:extLst>
          </p:cNvPr>
          <p:cNvSpPr/>
          <p:nvPr/>
        </p:nvSpPr>
        <p:spPr>
          <a:xfrm>
            <a:off x="2162908" y="4833364"/>
            <a:ext cx="2286000" cy="528498"/>
          </a:xfrm>
          <a:prstGeom prst="rect">
            <a:avLst/>
          </a:prstGeom>
          <a:solidFill>
            <a:srgbClr val="FFFFCC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A26A35-9C60-415A-BE75-C491455C3E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4077" y="3968339"/>
            <a:ext cx="3553562" cy="63883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 the next time step,</a:t>
            </a:r>
            <a:br>
              <a:rPr lang="en-US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center cell </a:t>
            </a:r>
            <a:r>
              <a:rPr lang="en-US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b="1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</a:t>
            </a:r>
            <a:r>
              <a:rPr lang="en-US" b="1" i="1" baseline="-25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i+1</a:t>
            </a:r>
            <a:r>
              <a:rPr lang="en-US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 populated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2E5921-B931-4305-A532-3A25D9FB7D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Stat Theory W. U. Schröder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390B1E-AFD1-4B38-BC16-3FBD531850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Cellular Automata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AAB488-985A-4501-8D76-A8FC94915C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97A8B-7494-46F7-A1E5-60BFD519E342}" type="slidenum">
              <a:rPr lang="en-US" smtClean="0"/>
              <a:t>17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F2A5FEA-F39A-4441-A955-A19F925822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19113"/>
            <a:ext cx="7886700" cy="442912"/>
          </a:xfrm>
        </p:spPr>
        <p:txBody>
          <a:bodyPr/>
          <a:lstStyle/>
          <a:p>
            <a:r>
              <a:rPr lang="en-US" dirty="0"/>
              <a:t>Interpretation of Propagation Rules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581B17B-8356-4D99-905A-B9B682D0FFC7}"/>
              </a:ext>
            </a:extLst>
          </p:cNvPr>
          <p:cNvSpPr txBox="1"/>
          <p:nvPr/>
        </p:nvSpPr>
        <p:spPr>
          <a:xfrm>
            <a:off x="536086" y="1277402"/>
            <a:ext cx="36490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 code # = 10100</a:t>
            </a:r>
            <a:r>
              <a:rPr lang="en-US" b="1" i="1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US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= 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(2</a:t>
            </a:r>
            <a:r>
              <a:rPr lang="en-US" b="1" baseline="30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+2</a:t>
            </a:r>
            <a:r>
              <a:rPr lang="en-US" b="1" baseline="30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= </a:t>
            </a:r>
            <a:r>
              <a:rPr lang="en-US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</a:t>
            </a:r>
            <a:r>
              <a:rPr lang="en-US" b="1" i="1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</a:t>
            </a:r>
            <a:r>
              <a:rPr lang="en-US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b="1" i="1" baseline="-25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B1F78FF8-FF75-450A-B8BD-9718C2EDFC2A}"/>
              </a:ext>
            </a:extLst>
          </p:cNvPr>
          <p:cNvSpPr txBox="1">
            <a:spLocks/>
          </p:cNvSpPr>
          <p:nvPr/>
        </p:nvSpPr>
        <p:spPr>
          <a:xfrm>
            <a:off x="6478472" y="3663104"/>
            <a:ext cx="1415562" cy="94406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if  </a:t>
            </a:r>
            <a:r>
              <a:rPr lang="en-US" b="1" dirty="0"/>
              <a:t>(</a:t>
            </a:r>
            <a:r>
              <a:rPr lang="en-US" b="1" i="1" dirty="0"/>
              <a:t>q</a:t>
            </a:r>
            <a:r>
              <a:rPr lang="en-US" b="1" i="1" baseline="-25000" dirty="0"/>
              <a:t>i</a:t>
            </a:r>
            <a:r>
              <a:rPr lang="en-US" b="1" dirty="0"/>
              <a:t>) </a:t>
            </a:r>
            <a:r>
              <a:rPr lang="en-US" dirty="0"/>
              <a:t>is </a:t>
            </a:r>
            <a:br>
              <a:rPr lang="en-US" dirty="0"/>
            </a:br>
            <a:r>
              <a:rPr lang="en-US" dirty="0"/>
              <a:t>occupied</a:t>
            </a:r>
            <a:r>
              <a:rPr 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</a:t>
            </a:r>
            <a:r>
              <a:rPr lang="en-US" dirty="0"/>
              <a:t> </a:t>
            </a:r>
            <a:r>
              <a:rPr lang="en-US" b="1" dirty="0"/>
              <a:t>(</a:t>
            </a:r>
            <a:r>
              <a:rPr lang="en-US" b="1" i="1" dirty="0"/>
              <a:t>p</a:t>
            </a:r>
            <a:r>
              <a:rPr lang="en-US" b="1" i="1" baseline="-25000" dirty="0"/>
              <a:t>i</a:t>
            </a:r>
            <a:r>
              <a:rPr lang="en-US" b="1" dirty="0"/>
              <a:t>) </a:t>
            </a:r>
            <a:r>
              <a:rPr lang="en-US" dirty="0"/>
              <a:t>is not</a:t>
            </a:r>
            <a:br>
              <a:rPr lang="en-US" dirty="0"/>
            </a:br>
            <a:r>
              <a:rPr 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</a:t>
            </a:r>
            <a:r>
              <a:rPr lang="en-US" dirty="0"/>
              <a:t> </a:t>
            </a:r>
            <a:r>
              <a:rPr lang="en-US" b="1" dirty="0"/>
              <a:t>(</a:t>
            </a:r>
            <a:r>
              <a:rPr lang="en-US" b="1" i="1" dirty="0" err="1"/>
              <a:t>r</a:t>
            </a:r>
            <a:r>
              <a:rPr lang="en-US" b="1" i="1" baseline="-25000" dirty="0" err="1"/>
              <a:t>i</a:t>
            </a:r>
            <a:r>
              <a:rPr lang="en-US" b="1" dirty="0"/>
              <a:t>) </a:t>
            </a:r>
            <a:r>
              <a:rPr lang="en-US" dirty="0"/>
              <a:t>is not    </a:t>
            </a:r>
          </a:p>
        </p:txBody>
      </p:sp>
      <p:sp>
        <p:nvSpPr>
          <p:cNvPr id="20" name="Arrow: Up 19">
            <a:extLst>
              <a:ext uri="{FF2B5EF4-FFF2-40B4-BE49-F238E27FC236}">
                <a16:creationId xmlns:a16="http://schemas.microsoft.com/office/drawing/2014/main" id="{31746A87-64F8-461F-924C-3E7A4B5F9A48}"/>
              </a:ext>
            </a:extLst>
          </p:cNvPr>
          <p:cNvSpPr/>
          <p:nvPr/>
        </p:nvSpPr>
        <p:spPr>
          <a:xfrm>
            <a:off x="6859838" y="3232931"/>
            <a:ext cx="158262" cy="36933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ABFEAC63-B2C3-413F-9187-C334B0450771}"/>
              </a:ext>
            </a:extLst>
          </p:cNvPr>
          <p:cNvSpPr txBox="1">
            <a:spLocks/>
          </p:cNvSpPr>
          <p:nvPr/>
        </p:nvSpPr>
        <p:spPr>
          <a:xfrm>
            <a:off x="4976446" y="3596399"/>
            <a:ext cx="1415562" cy="112507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if </a:t>
            </a:r>
            <a:r>
              <a:rPr lang="en-US" b="1" dirty="0"/>
              <a:t>(</a:t>
            </a:r>
            <a:r>
              <a:rPr lang="en-US" b="1" i="1" dirty="0"/>
              <a:t>p</a:t>
            </a:r>
            <a:r>
              <a:rPr lang="en-US" b="1" i="1" baseline="-25000" dirty="0"/>
              <a:t>i</a:t>
            </a:r>
            <a:r>
              <a:rPr lang="en-US" b="1" dirty="0"/>
              <a:t>) </a:t>
            </a:r>
            <a:r>
              <a:rPr lang="en-US" dirty="0"/>
              <a:t>is</a:t>
            </a:r>
            <a:r>
              <a:rPr lang="en-US" b="1" dirty="0"/>
              <a:t> </a:t>
            </a:r>
            <a:r>
              <a:rPr lang="en-US" dirty="0"/>
              <a:t>occupied</a:t>
            </a:r>
            <a:br>
              <a:rPr lang="en-US" dirty="0"/>
            </a:br>
            <a:r>
              <a:rPr 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</a:t>
            </a:r>
            <a:r>
              <a:rPr lang="en-US" dirty="0"/>
              <a:t> </a:t>
            </a:r>
            <a:r>
              <a:rPr lang="en-US" b="1" dirty="0"/>
              <a:t>(</a:t>
            </a:r>
            <a:r>
              <a:rPr lang="en-US" b="1" i="1" dirty="0"/>
              <a:t>q</a:t>
            </a:r>
            <a:r>
              <a:rPr lang="en-US" b="1" i="1" baseline="-25000" dirty="0"/>
              <a:t>i</a:t>
            </a:r>
            <a:r>
              <a:rPr lang="en-US" b="1" dirty="0"/>
              <a:t>) </a:t>
            </a:r>
            <a:r>
              <a:rPr lang="en-US" dirty="0"/>
              <a:t>is not</a:t>
            </a:r>
            <a:br>
              <a:rPr lang="en-US" dirty="0"/>
            </a:br>
            <a:r>
              <a:rPr 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</a:t>
            </a:r>
            <a:r>
              <a:rPr lang="en-US" dirty="0"/>
              <a:t> </a:t>
            </a:r>
            <a:r>
              <a:rPr lang="en-US" b="1" dirty="0"/>
              <a:t>(</a:t>
            </a:r>
            <a:r>
              <a:rPr lang="en-US" b="1" i="1" dirty="0" err="1"/>
              <a:t>r</a:t>
            </a:r>
            <a:r>
              <a:rPr lang="en-US" b="1" i="1" baseline="-25000" dirty="0" err="1"/>
              <a:t>i</a:t>
            </a:r>
            <a:r>
              <a:rPr lang="en-US" b="1" dirty="0"/>
              <a:t>) </a:t>
            </a:r>
            <a:r>
              <a:rPr lang="en-US" dirty="0"/>
              <a:t>is not    </a:t>
            </a:r>
          </a:p>
        </p:txBody>
      </p:sp>
      <p:sp>
        <p:nvSpPr>
          <p:cNvPr id="22" name="Arrow: Up 21">
            <a:extLst>
              <a:ext uri="{FF2B5EF4-FFF2-40B4-BE49-F238E27FC236}">
                <a16:creationId xmlns:a16="http://schemas.microsoft.com/office/drawing/2014/main" id="{71014A90-5D6C-4D23-8686-432F3350D5A5}"/>
              </a:ext>
            </a:extLst>
          </p:cNvPr>
          <p:cNvSpPr/>
          <p:nvPr/>
        </p:nvSpPr>
        <p:spPr>
          <a:xfrm>
            <a:off x="5543926" y="3200691"/>
            <a:ext cx="158262" cy="36933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F7447ADF-0FB4-4D99-B868-BF590E8905D1}"/>
              </a:ext>
            </a:extLst>
          </p:cNvPr>
          <p:cNvGrpSpPr/>
          <p:nvPr/>
        </p:nvGrpSpPr>
        <p:grpSpPr>
          <a:xfrm>
            <a:off x="2570356" y="1626387"/>
            <a:ext cx="5944994" cy="1587259"/>
            <a:chOff x="2570356" y="1626387"/>
            <a:chExt cx="5944994" cy="1587259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E42B83B6-1F20-4178-B4D5-F7E12604A2A9}"/>
                </a:ext>
              </a:extLst>
            </p:cNvPr>
            <p:cNvGrpSpPr/>
            <p:nvPr/>
          </p:nvGrpSpPr>
          <p:grpSpPr>
            <a:xfrm>
              <a:off x="2570356" y="2028354"/>
              <a:ext cx="5944994" cy="1185292"/>
              <a:chOff x="2570356" y="2028354"/>
              <a:chExt cx="5944994" cy="1185292"/>
            </a:xfrm>
          </p:grpSpPr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E676B05A-6938-4548-BC95-DA987336145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3264715" y="2028354"/>
                <a:ext cx="5250635" cy="708721"/>
              </a:xfrm>
              <a:prstGeom prst="rect">
                <a:avLst/>
              </a:prstGeom>
            </p:spPr>
          </p:pic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8B0CDD6-CBAB-434E-8A45-99FBCA025EC9}"/>
                  </a:ext>
                </a:extLst>
              </p:cNvPr>
              <p:cNvSpPr txBox="1"/>
              <p:nvPr/>
            </p:nvSpPr>
            <p:spPr>
              <a:xfrm>
                <a:off x="2570356" y="2839554"/>
                <a:ext cx="106086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i="1" dirty="0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Decimal</a:t>
                </a:r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B27A48A8-366E-4303-AEBD-25B5F20CD3E6}"/>
                  </a:ext>
                </a:extLst>
              </p:cNvPr>
              <p:cNvSpPr/>
              <p:nvPr/>
            </p:nvSpPr>
            <p:spPr>
              <a:xfrm>
                <a:off x="6629402" y="2353715"/>
                <a:ext cx="1833196" cy="442912"/>
              </a:xfrm>
              <a:prstGeom prst="rect">
                <a:avLst/>
              </a:prstGeom>
              <a:noFill/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B6D46A60-07E8-4AC8-B0E6-4CDCE56C9FEC}"/>
                  </a:ext>
                </a:extLst>
              </p:cNvPr>
              <p:cNvSpPr/>
              <p:nvPr/>
            </p:nvSpPr>
            <p:spPr>
              <a:xfrm>
                <a:off x="4645276" y="2356646"/>
                <a:ext cx="1833196" cy="442912"/>
              </a:xfrm>
              <a:prstGeom prst="rect">
                <a:avLst/>
              </a:prstGeom>
              <a:noFill/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8E089E10-C51E-4ADA-8017-FD011FCCBCBD}"/>
                  </a:ext>
                </a:extLst>
              </p:cNvPr>
              <p:cNvSpPr/>
              <p:nvPr/>
            </p:nvSpPr>
            <p:spPr>
              <a:xfrm>
                <a:off x="2696318" y="2356646"/>
                <a:ext cx="1833196" cy="442912"/>
              </a:xfrm>
              <a:prstGeom prst="rect">
                <a:avLst/>
              </a:prstGeom>
              <a:noFill/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86D81BF5-FA0E-4BBE-9E9E-3CE03D3D9082}"/>
                  </a:ext>
                </a:extLst>
              </p:cNvPr>
              <p:cNvSpPr txBox="1"/>
              <p:nvPr/>
            </p:nvSpPr>
            <p:spPr>
              <a:xfrm>
                <a:off x="3429000" y="2844314"/>
                <a:ext cx="508635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2</a:t>
                </a:r>
                <a:r>
                  <a:rPr lang="en-US" b="1" baseline="30000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7</a:t>
                </a:r>
                <a:r>
                  <a:rPr lang="en-US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        2</a:t>
                </a:r>
                <a:r>
                  <a:rPr lang="en-US" b="1" baseline="30000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6</a:t>
                </a:r>
                <a:r>
                  <a:rPr lang="en-US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        2</a:t>
                </a:r>
                <a:r>
                  <a:rPr lang="en-US" b="1" baseline="30000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5	</a:t>
                </a:r>
                <a:r>
                  <a:rPr lang="en-US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  2</a:t>
                </a:r>
                <a:r>
                  <a:rPr lang="en-US" b="1" baseline="30000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4</a:t>
                </a:r>
                <a:r>
                  <a:rPr lang="en-US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        2</a:t>
                </a:r>
                <a:r>
                  <a:rPr lang="en-US" b="1" baseline="30000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3</a:t>
                </a:r>
                <a:r>
                  <a:rPr lang="en-US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       2</a:t>
                </a:r>
                <a:r>
                  <a:rPr lang="en-US" b="1" baseline="30000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2</a:t>
                </a:r>
                <a:r>
                  <a:rPr lang="en-US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	      2</a:t>
                </a:r>
                <a:r>
                  <a:rPr lang="en-US" b="1" baseline="30000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1</a:t>
                </a:r>
                <a:r>
                  <a:rPr lang="en-US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	 2</a:t>
                </a:r>
                <a:r>
                  <a:rPr lang="en-US" b="1" baseline="30000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0</a:t>
                </a:r>
                <a:endParaRPr lang="en-US" dirty="0"/>
              </a:p>
            </p:txBody>
          </p:sp>
        </p:grp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1E7A3058-C911-4F11-B554-E7484AD68FB8}"/>
                </a:ext>
              </a:extLst>
            </p:cNvPr>
            <p:cNvSpPr txBox="1"/>
            <p:nvPr/>
          </p:nvSpPr>
          <p:spPr>
            <a:xfrm>
              <a:off x="5181580" y="1626387"/>
              <a:ext cx="79503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i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</a:t>
              </a:r>
              <a:r>
                <a:rPr lang="en-US" b="1" i="1" baseline="-250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i</a:t>
              </a:r>
              <a:r>
                <a:rPr lang="en-US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US" b="1" i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q</a:t>
              </a:r>
              <a:r>
                <a:rPr lang="en-US" b="1" i="1" baseline="-250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i</a:t>
              </a:r>
              <a:r>
                <a:rPr lang="en-US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US" b="1" i="1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r</a:t>
              </a:r>
              <a:r>
                <a:rPr lang="en-US" b="1" i="1" baseline="-25000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i</a:t>
              </a:r>
              <a:endParaRPr lang="en-US" i="1" baseline="-25000" dirty="0"/>
            </a:p>
          </p:txBody>
        </p:sp>
      </p:grpSp>
      <p:sp>
        <p:nvSpPr>
          <p:cNvPr id="25" name="Arrow: Left-Right 24">
            <a:extLst>
              <a:ext uri="{FF2B5EF4-FFF2-40B4-BE49-F238E27FC236}">
                <a16:creationId xmlns:a16="http://schemas.microsoft.com/office/drawing/2014/main" id="{E07A6428-85CD-4F81-829A-0AFDF6382B7A}"/>
              </a:ext>
            </a:extLst>
          </p:cNvPr>
          <p:cNvSpPr/>
          <p:nvPr/>
        </p:nvSpPr>
        <p:spPr>
          <a:xfrm>
            <a:off x="4018085" y="4135136"/>
            <a:ext cx="729761" cy="296187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6" name="Object 25">
            <a:extLst>
              <a:ext uri="{FF2B5EF4-FFF2-40B4-BE49-F238E27FC236}">
                <a16:creationId xmlns:a16="http://schemas.microsoft.com/office/drawing/2014/main" id="{9E1CAA92-2735-41AE-80C5-FE495A345B0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277346" y="4958068"/>
          <a:ext cx="20955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095200" imgH="304560" progId="Equation.DSMT4">
                  <p:embed/>
                </p:oleObj>
              </mc:Choice>
              <mc:Fallback>
                <p:oleObj name="Equation" r:id="rId3" imgW="2095200" imgH="304560" progId="Equation.DSMT4">
                  <p:embed/>
                  <p:pic>
                    <p:nvPicPr>
                      <p:cNvPr id="26" name="Object 25">
                        <a:extLst>
                          <a:ext uri="{FF2B5EF4-FFF2-40B4-BE49-F238E27FC236}">
                            <a16:creationId xmlns:a16="http://schemas.microsoft.com/office/drawing/2014/main" id="{9E1CAA92-2735-41AE-80C5-FE495A345B0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277346" y="4958068"/>
                        <a:ext cx="2095500" cy="304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5AD033FE-4810-4652-8518-F6D4EF59B2A4}"/>
              </a:ext>
            </a:extLst>
          </p:cNvPr>
          <p:cNvSpPr txBox="1">
            <a:spLocks/>
          </p:cNvSpPr>
          <p:nvPr/>
        </p:nvSpPr>
        <p:spPr>
          <a:xfrm>
            <a:off x="710336" y="4944927"/>
            <a:ext cx="1650276" cy="304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Formal logic</a:t>
            </a:r>
            <a:endParaRPr lang="en-US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9" name="Object 28">
            <a:extLst>
              <a:ext uri="{FF2B5EF4-FFF2-40B4-BE49-F238E27FC236}">
                <a16:creationId xmlns:a16="http://schemas.microsoft.com/office/drawing/2014/main" id="{4562FF5F-62A9-4D00-83AA-7C6D985328F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113463" y="4846638"/>
          <a:ext cx="2146300" cy="1358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2145960" imgH="1358640" progId="Equation.DSMT4">
                  <p:embed/>
                </p:oleObj>
              </mc:Choice>
              <mc:Fallback>
                <p:oleObj name="Equation" r:id="rId5" imgW="2145960" imgH="1358640" progId="Equation.DSMT4">
                  <p:embed/>
                  <p:pic>
                    <p:nvPicPr>
                      <p:cNvPr id="29" name="Object 28">
                        <a:extLst>
                          <a:ext uri="{FF2B5EF4-FFF2-40B4-BE49-F238E27FC236}">
                            <a16:creationId xmlns:a16="http://schemas.microsoft.com/office/drawing/2014/main" id="{4562FF5F-62A9-4D00-83AA-7C6D985328F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113463" y="4846638"/>
                        <a:ext cx="2146300" cy="1358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54F28E78-99D6-4330-A2D5-0927FC61AF1E}"/>
              </a:ext>
            </a:extLst>
          </p:cNvPr>
          <p:cNvCxnSpPr>
            <a:cxnSpLocks/>
          </p:cNvCxnSpPr>
          <p:nvPr/>
        </p:nvCxnSpPr>
        <p:spPr>
          <a:xfrm>
            <a:off x="6629402" y="5569474"/>
            <a:ext cx="1371598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60378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A700D2-C9FC-47D6-81FF-282727CCEE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Constructing the Propagation: CA </a:t>
            </a:r>
            <a:r>
              <a:rPr lang="en-US" b="1" i="1" dirty="0"/>
              <a:t>20</a:t>
            </a:r>
            <a:r>
              <a:rPr lang="en-US" dirty="0"/>
              <a:t> </a:t>
            </a:r>
          </a:p>
        </p:txBody>
      </p:sp>
      <p:graphicFrame>
        <p:nvGraphicFramePr>
          <p:cNvPr id="18" name="Table 18">
            <a:extLst>
              <a:ext uri="{FF2B5EF4-FFF2-40B4-BE49-F238E27FC236}">
                <a16:creationId xmlns:a16="http://schemas.microsoft.com/office/drawing/2014/main" id="{624F3DCB-D3F1-4BC5-998F-E7B6201A8616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3468155" y="3118695"/>
          <a:ext cx="4843750" cy="31052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84375">
                  <a:extLst>
                    <a:ext uri="{9D8B030D-6E8A-4147-A177-3AD203B41FA5}">
                      <a16:colId xmlns:a16="http://schemas.microsoft.com/office/drawing/2014/main" val="1707764066"/>
                    </a:ext>
                  </a:extLst>
                </a:gridCol>
                <a:gridCol w="484375">
                  <a:extLst>
                    <a:ext uri="{9D8B030D-6E8A-4147-A177-3AD203B41FA5}">
                      <a16:colId xmlns:a16="http://schemas.microsoft.com/office/drawing/2014/main" val="544874192"/>
                    </a:ext>
                  </a:extLst>
                </a:gridCol>
                <a:gridCol w="484375">
                  <a:extLst>
                    <a:ext uri="{9D8B030D-6E8A-4147-A177-3AD203B41FA5}">
                      <a16:colId xmlns:a16="http://schemas.microsoft.com/office/drawing/2014/main" val="1632056972"/>
                    </a:ext>
                  </a:extLst>
                </a:gridCol>
                <a:gridCol w="484375">
                  <a:extLst>
                    <a:ext uri="{9D8B030D-6E8A-4147-A177-3AD203B41FA5}">
                      <a16:colId xmlns:a16="http://schemas.microsoft.com/office/drawing/2014/main" val="2238372495"/>
                    </a:ext>
                  </a:extLst>
                </a:gridCol>
                <a:gridCol w="484375">
                  <a:extLst>
                    <a:ext uri="{9D8B030D-6E8A-4147-A177-3AD203B41FA5}">
                      <a16:colId xmlns:a16="http://schemas.microsoft.com/office/drawing/2014/main" val="1012247093"/>
                    </a:ext>
                  </a:extLst>
                </a:gridCol>
                <a:gridCol w="484375">
                  <a:extLst>
                    <a:ext uri="{9D8B030D-6E8A-4147-A177-3AD203B41FA5}">
                      <a16:colId xmlns:a16="http://schemas.microsoft.com/office/drawing/2014/main" val="2208869788"/>
                    </a:ext>
                  </a:extLst>
                </a:gridCol>
                <a:gridCol w="484375">
                  <a:extLst>
                    <a:ext uri="{9D8B030D-6E8A-4147-A177-3AD203B41FA5}">
                      <a16:colId xmlns:a16="http://schemas.microsoft.com/office/drawing/2014/main" val="3677702686"/>
                    </a:ext>
                  </a:extLst>
                </a:gridCol>
                <a:gridCol w="484375">
                  <a:extLst>
                    <a:ext uri="{9D8B030D-6E8A-4147-A177-3AD203B41FA5}">
                      <a16:colId xmlns:a16="http://schemas.microsoft.com/office/drawing/2014/main" val="3735693688"/>
                    </a:ext>
                  </a:extLst>
                </a:gridCol>
                <a:gridCol w="484375">
                  <a:extLst>
                    <a:ext uri="{9D8B030D-6E8A-4147-A177-3AD203B41FA5}">
                      <a16:colId xmlns:a16="http://schemas.microsoft.com/office/drawing/2014/main" val="1583545761"/>
                    </a:ext>
                  </a:extLst>
                </a:gridCol>
                <a:gridCol w="484375">
                  <a:extLst>
                    <a:ext uri="{9D8B030D-6E8A-4147-A177-3AD203B41FA5}">
                      <a16:colId xmlns:a16="http://schemas.microsoft.com/office/drawing/2014/main" val="957076512"/>
                    </a:ext>
                  </a:extLst>
                </a:gridCol>
              </a:tblGrid>
              <a:tr h="38331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83127" marR="83127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83127" marR="83127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83127" marR="83127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83127" marR="83127"/>
                </a:tc>
                <a:tc>
                  <a:txBody>
                    <a:bodyPr/>
                    <a:lstStyle/>
                    <a:p>
                      <a:r>
                        <a:rPr lang="en-US" sz="2000" b="1" i="1" dirty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x</a:t>
                      </a:r>
                      <a:r>
                        <a:rPr lang="en-US" sz="2000" b="1" i="1" baseline="-25000" dirty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</a:t>
                      </a:r>
                    </a:p>
                  </a:txBody>
                  <a:tcPr marL="83127" marR="83127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83127" marR="83127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83127" marR="83127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83127" marR="83127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83127" marR="83127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83127" marR="83127"/>
                </a:tc>
                <a:extLst>
                  <a:ext uri="{0D108BD9-81ED-4DB2-BD59-A6C34878D82A}">
                    <a16:rowId xmlns:a16="http://schemas.microsoft.com/office/drawing/2014/main" val="3730494427"/>
                  </a:ext>
                </a:extLst>
              </a:tr>
              <a:tr h="383312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83127" marR="83127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83127" marR="83127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83127" marR="83127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83127" marR="83127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83127" marR="83127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83127" marR="83127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83127" marR="83127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83127" marR="83127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83127" marR="83127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83127" marR="83127"/>
                </a:tc>
                <a:extLst>
                  <a:ext uri="{0D108BD9-81ED-4DB2-BD59-A6C34878D82A}">
                    <a16:rowId xmlns:a16="http://schemas.microsoft.com/office/drawing/2014/main" val="116823354"/>
                  </a:ext>
                </a:extLst>
              </a:tr>
              <a:tr h="383312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83127" marR="83127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83127" marR="83127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83127" marR="83127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83127" marR="83127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83127" marR="83127"/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 marL="83127" marR="83127"/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 marL="83127" marR="83127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 marL="83127" marR="83127"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83127" marR="83127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83127" marR="83127"/>
                </a:tc>
                <a:extLst>
                  <a:ext uri="{0D108BD9-81ED-4DB2-BD59-A6C34878D82A}">
                    <a16:rowId xmlns:a16="http://schemas.microsoft.com/office/drawing/2014/main" val="945655767"/>
                  </a:ext>
                </a:extLst>
              </a:tr>
              <a:tr h="383312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83127" marR="83127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83127" marR="83127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83127" marR="83127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83127" marR="83127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83127" marR="83127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83127" marR="83127"/>
                </a:tc>
                <a:tc>
                  <a:txBody>
                    <a:bodyPr/>
                    <a:lstStyle/>
                    <a:p>
                      <a:r>
                        <a:rPr lang="en-US" sz="2000" b="1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</a:t>
                      </a:r>
                      <a:r>
                        <a:rPr lang="en-US" sz="2000" b="1" i="1" baseline="-25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83127" marR="83127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83127" marR="83127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83127" marR="83127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83127" marR="83127"/>
                </a:tc>
                <a:extLst>
                  <a:ext uri="{0D108BD9-81ED-4DB2-BD59-A6C34878D82A}">
                    <a16:rowId xmlns:a16="http://schemas.microsoft.com/office/drawing/2014/main" val="2689805113"/>
                  </a:ext>
                </a:extLst>
              </a:tr>
              <a:tr h="383312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83127" marR="83127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83127" marR="83127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83127" marR="83127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83127" marR="83127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83127" marR="83127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83127" marR="83127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83127" marR="83127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83127" marR="83127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83127" marR="83127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83127" marR="83127"/>
                </a:tc>
                <a:extLst>
                  <a:ext uri="{0D108BD9-81ED-4DB2-BD59-A6C34878D82A}">
                    <a16:rowId xmlns:a16="http://schemas.microsoft.com/office/drawing/2014/main" val="2759840973"/>
                  </a:ext>
                </a:extLst>
              </a:tr>
              <a:tr h="383312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83127" marR="83127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83127" marR="83127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83127" marR="83127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83127" marR="83127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83127" marR="83127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83127" marR="83127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83127" marR="83127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83127" marR="83127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83127" marR="83127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83127" marR="83127"/>
                </a:tc>
                <a:extLst>
                  <a:ext uri="{0D108BD9-81ED-4DB2-BD59-A6C34878D82A}">
                    <a16:rowId xmlns:a16="http://schemas.microsoft.com/office/drawing/2014/main" val="2505681434"/>
                  </a:ext>
                </a:extLst>
              </a:tr>
              <a:tr h="383312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83127" marR="83127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83127" marR="83127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83127" marR="83127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83127" marR="83127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83127" marR="83127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83127" marR="83127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83127" marR="83127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83127" marR="83127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83127" marR="83127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83127" marR="83127"/>
                </a:tc>
                <a:extLst>
                  <a:ext uri="{0D108BD9-81ED-4DB2-BD59-A6C34878D82A}">
                    <a16:rowId xmlns:a16="http://schemas.microsoft.com/office/drawing/2014/main" val="2285226858"/>
                  </a:ext>
                </a:extLst>
              </a:tr>
              <a:tr h="383312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83127" marR="83127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83127" marR="83127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83127" marR="83127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83127" marR="83127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83127" marR="83127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83127" marR="83127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83127" marR="83127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83127" marR="83127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83127" marR="83127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83127" marR="83127"/>
                </a:tc>
                <a:extLst>
                  <a:ext uri="{0D108BD9-81ED-4DB2-BD59-A6C34878D82A}">
                    <a16:rowId xmlns:a16="http://schemas.microsoft.com/office/drawing/2014/main" val="2068529914"/>
                  </a:ext>
                </a:extLst>
              </a:tr>
            </a:tbl>
          </a:graphicData>
        </a:graphic>
      </p:graphicFrame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E26D01-7408-48C5-94E2-05299A2300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Stat Theory W. U. Schröder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882645-5D38-40AE-88DD-7F6AF5A2BB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Cellular Automata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98DAC2-1256-4906-9B27-57221F7354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97A8B-7494-46F7-A1E5-60BFD519E342}" type="slidenum">
              <a:rPr lang="en-US" smtClean="0"/>
              <a:t>18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CB08B47B-B3D4-43D2-A5C1-276AE9900F56}"/>
              </a:ext>
            </a:extLst>
          </p:cNvPr>
          <p:cNvGrpSpPr/>
          <p:nvPr/>
        </p:nvGrpSpPr>
        <p:grpSpPr>
          <a:xfrm>
            <a:off x="3264715" y="1626387"/>
            <a:ext cx="5250635" cy="1110688"/>
            <a:chOff x="3264715" y="1626387"/>
            <a:chExt cx="5250635" cy="1110688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D015E7C9-E342-43BE-9D85-AB9D9366C7A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264715" y="2028354"/>
              <a:ext cx="5250635" cy="708721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14D3B324-4F5C-4816-916B-630AAA899BE2}"/>
                </a:ext>
              </a:extLst>
            </p:cNvPr>
            <p:cNvSpPr txBox="1"/>
            <p:nvPr/>
          </p:nvSpPr>
          <p:spPr>
            <a:xfrm>
              <a:off x="5181580" y="1626387"/>
              <a:ext cx="79503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i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</a:t>
              </a:r>
              <a:r>
                <a:rPr lang="en-US" b="1" i="1" baseline="-250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i</a:t>
              </a:r>
              <a:r>
                <a:rPr lang="en-US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US" b="1" i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q</a:t>
              </a:r>
              <a:r>
                <a:rPr lang="en-US" b="1" i="1" baseline="-250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i</a:t>
              </a:r>
              <a:r>
                <a:rPr lang="en-US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US" b="1" i="1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r</a:t>
              </a:r>
              <a:r>
                <a:rPr lang="en-US" b="1" i="1" baseline="-25000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i</a:t>
              </a:r>
              <a:endParaRPr lang="en-US" i="1" baseline="-25000" dirty="0"/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82F3B5A1-2ABF-4D16-8C33-7E082DF93120}"/>
              </a:ext>
            </a:extLst>
          </p:cNvPr>
          <p:cNvSpPr txBox="1"/>
          <p:nvPr/>
        </p:nvSpPr>
        <p:spPr>
          <a:xfrm>
            <a:off x="536086" y="1277402"/>
            <a:ext cx="36490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 code # = 10100</a:t>
            </a:r>
            <a:r>
              <a:rPr lang="en-US" b="1" i="1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US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= 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(2</a:t>
            </a:r>
            <a:r>
              <a:rPr lang="en-US" b="1" baseline="30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+2</a:t>
            </a:r>
            <a:r>
              <a:rPr lang="en-US" b="1" baseline="30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= </a:t>
            </a:r>
            <a:r>
              <a:rPr lang="en-US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</a:t>
            </a:r>
            <a:r>
              <a:rPr lang="en-US" b="1" i="1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</a:t>
            </a:r>
            <a:r>
              <a:rPr lang="en-US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b="1" i="1" baseline="-25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5E0E943-42BC-4E86-9D86-968BB665576A}"/>
              </a:ext>
            </a:extLst>
          </p:cNvPr>
          <p:cNvSpPr/>
          <p:nvPr/>
        </p:nvSpPr>
        <p:spPr>
          <a:xfrm>
            <a:off x="5732585" y="3819268"/>
            <a:ext cx="1699305" cy="54512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35536E2-6476-4C80-8E40-27007B151092}"/>
              </a:ext>
            </a:extLst>
          </p:cNvPr>
          <p:cNvSpPr txBox="1"/>
          <p:nvPr/>
        </p:nvSpPr>
        <p:spPr>
          <a:xfrm>
            <a:off x="551246" y="1873392"/>
            <a:ext cx="2039788" cy="452431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Procedure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Draw grid </a:t>
            </a:r>
            <a:br>
              <a:rPr lang="en-US" dirty="0"/>
            </a:br>
            <a:r>
              <a:rPr lang="en-US" b="1" i="1" dirty="0"/>
              <a:t>x (k)</a:t>
            </a:r>
            <a:r>
              <a:rPr lang="en-US" dirty="0"/>
              <a:t> vs. </a:t>
            </a:r>
            <a:r>
              <a:rPr lang="en-US" b="1" i="1" dirty="0"/>
              <a:t>time (</a:t>
            </a:r>
            <a:r>
              <a:rPr lang="en-US" b="1" i="1" dirty="0" err="1"/>
              <a:t>i</a:t>
            </a:r>
            <a:r>
              <a:rPr lang="en-US" b="1" i="1" dirty="0"/>
              <a:t>)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Load initial conditions, pattern </a:t>
            </a:r>
            <a:r>
              <a:rPr lang="en-US" b="1" i="1" dirty="0"/>
              <a:t>x</a:t>
            </a:r>
            <a:r>
              <a:rPr lang="en-US" b="1" i="1" baseline="-25000" dirty="0"/>
              <a:t>k</a:t>
            </a:r>
            <a:r>
              <a:rPr lang="en-US" dirty="0"/>
              <a:t>(</a:t>
            </a:r>
            <a:r>
              <a:rPr lang="en-US" i="1" dirty="0" err="1"/>
              <a:t>i</a:t>
            </a:r>
            <a:r>
              <a:rPr lang="en-US" i="1" dirty="0"/>
              <a:t>=0</a:t>
            </a:r>
            <a:r>
              <a:rPr lang="en-US" dirty="0"/>
              <a:t>)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Derive pattern </a:t>
            </a:r>
            <a:r>
              <a:rPr lang="en-US" b="1" i="1" dirty="0"/>
              <a:t>x</a:t>
            </a:r>
            <a:r>
              <a:rPr lang="en-US" b="1" i="1" baseline="-25000" dirty="0"/>
              <a:t>k</a:t>
            </a:r>
            <a:r>
              <a:rPr lang="en-US" dirty="0"/>
              <a:t>(</a:t>
            </a:r>
            <a:r>
              <a:rPr lang="en-US" i="1" dirty="0" err="1"/>
              <a:t>i</a:t>
            </a:r>
            <a:r>
              <a:rPr lang="en-US" i="1" dirty="0"/>
              <a:t>=1</a:t>
            </a:r>
            <a:r>
              <a:rPr lang="en-US" dirty="0"/>
              <a:t>) from population of triplet </a:t>
            </a:r>
            <a:br>
              <a:rPr lang="en-US" dirty="0"/>
            </a:br>
            <a:r>
              <a:rPr lang="en-US" dirty="0"/>
              <a:t>{</a:t>
            </a:r>
            <a:r>
              <a:rPr lang="en-US" b="1" i="1" dirty="0"/>
              <a:t>x</a:t>
            </a:r>
            <a:r>
              <a:rPr lang="en-US" b="1" i="1" baseline="-25000" dirty="0"/>
              <a:t>k-1</a:t>
            </a:r>
            <a:r>
              <a:rPr lang="en-US" dirty="0"/>
              <a:t>,</a:t>
            </a:r>
            <a:r>
              <a:rPr lang="en-US" b="1" i="1" dirty="0"/>
              <a:t> x</a:t>
            </a:r>
            <a:r>
              <a:rPr lang="en-US" b="1" i="1" baseline="-25000" dirty="0"/>
              <a:t>k</a:t>
            </a:r>
            <a:r>
              <a:rPr lang="en-US" dirty="0"/>
              <a:t>,</a:t>
            </a:r>
            <a:r>
              <a:rPr lang="en-US" b="1" i="1" dirty="0"/>
              <a:t> x</a:t>
            </a:r>
            <a:r>
              <a:rPr lang="en-US" b="1" i="1" baseline="-25000" dirty="0"/>
              <a:t>k+1</a:t>
            </a:r>
            <a:r>
              <a:rPr lang="en-US" dirty="0"/>
              <a:t>,} at (</a:t>
            </a:r>
            <a:r>
              <a:rPr lang="en-US" b="1" i="1" dirty="0" err="1"/>
              <a:t>i</a:t>
            </a:r>
            <a:r>
              <a:rPr lang="en-US" b="1" i="1" dirty="0"/>
              <a:t>=0</a:t>
            </a:r>
            <a:r>
              <a:rPr lang="en-US" dirty="0"/>
              <a:t>)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Next row </a:t>
            </a:r>
            <a:r>
              <a:rPr lang="en-US" b="1" i="1" dirty="0" err="1"/>
              <a:t>i</a:t>
            </a:r>
            <a:r>
              <a:rPr lang="en-US" dirty="0"/>
              <a:t>……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For self-replication, keep history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95086BDB-182F-428F-B340-F12F6B11BB7A}"/>
              </a:ext>
            </a:extLst>
          </p:cNvPr>
          <p:cNvSpPr/>
          <p:nvPr/>
        </p:nvSpPr>
        <p:spPr>
          <a:xfrm>
            <a:off x="5372101" y="3145071"/>
            <a:ext cx="492495" cy="34898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81D1B097-E4A5-4A75-B531-5E11CCB72752}"/>
              </a:ext>
            </a:extLst>
          </p:cNvPr>
          <p:cNvGrpSpPr/>
          <p:nvPr/>
        </p:nvGrpSpPr>
        <p:grpSpPr>
          <a:xfrm>
            <a:off x="2924508" y="2765157"/>
            <a:ext cx="5001616" cy="3746991"/>
            <a:chOff x="2924508" y="2765157"/>
            <a:chExt cx="5001616" cy="3746991"/>
          </a:xfrm>
        </p:grpSpPr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C5D25FA8-8548-466B-A7C5-1CE3C75A9145}"/>
                </a:ext>
              </a:extLst>
            </p:cNvPr>
            <p:cNvGrpSpPr/>
            <p:nvPr/>
          </p:nvGrpSpPr>
          <p:grpSpPr>
            <a:xfrm>
              <a:off x="2924508" y="3161150"/>
              <a:ext cx="4609822" cy="3350998"/>
              <a:chOff x="2924508" y="3161150"/>
              <a:chExt cx="4609822" cy="3350998"/>
            </a:xfrm>
          </p:grpSpPr>
          <p:grpSp>
            <p:nvGrpSpPr>
              <p:cNvPr id="29" name="Group 28">
                <a:extLst>
                  <a:ext uri="{FF2B5EF4-FFF2-40B4-BE49-F238E27FC236}">
                    <a16:creationId xmlns:a16="http://schemas.microsoft.com/office/drawing/2014/main" id="{2167970C-4076-41B4-B8DA-A58E253CA599}"/>
                  </a:ext>
                </a:extLst>
              </p:cNvPr>
              <p:cNvGrpSpPr/>
              <p:nvPr/>
            </p:nvGrpSpPr>
            <p:grpSpPr>
              <a:xfrm>
                <a:off x="2924508" y="3161150"/>
                <a:ext cx="505372" cy="3024041"/>
                <a:chOff x="2924508" y="3161150"/>
                <a:chExt cx="505372" cy="3024041"/>
              </a:xfrm>
            </p:grpSpPr>
            <p:grpSp>
              <p:nvGrpSpPr>
                <p:cNvPr id="24" name="Group 23">
                  <a:extLst>
                    <a:ext uri="{FF2B5EF4-FFF2-40B4-BE49-F238E27FC236}">
                      <a16:creationId xmlns:a16="http://schemas.microsoft.com/office/drawing/2014/main" id="{ABF61CA3-0ED3-4F05-A0A6-A11F84695DFA}"/>
                    </a:ext>
                  </a:extLst>
                </p:cNvPr>
                <p:cNvGrpSpPr/>
                <p:nvPr/>
              </p:nvGrpSpPr>
              <p:grpSpPr>
                <a:xfrm>
                  <a:off x="2924508" y="3161150"/>
                  <a:ext cx="476412" cy="3024041"/>
                  <a:chOff x="2924508" y="3161150"/>
                  <a:chExt cx="476412" cy="3024041"/>
                </a:xfrm>
              </p:grpSpPr>
              <p:sp>
                <p:nvSpPr>
                  <p:cNvPr id="20" name="TextBox 19">
                    <a:extLst>
                      <a:ext uri="{FF2B5EF4-FFF2-40B4-BE49-F238E27FC236}">
                        <a16:creationId xmlns:a16="http://schemas.microsoft.com/office/drawing/2014/main" id="{B4B36421-AEFD-438E-BAD9-8564F972A561}"/>
                      </a:ext>
                    </a:extLst>
                  </p:cNvPr>
                  <p:cNvSpPr txBox="1"/>
                  <p:nvPr/>
                </p:nvSpPr>
                <p:spPr>
                  <a:xfrm>
                    <a:off x="2924508" y="3161150"/>
                    <a:ext cx="476412" cy="33855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lang="en-US" sz="1600" b="1" i="1" dirty="0" err="1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i</a:t>
                    </a:r>
                    <a:r>
                      <a:rPr lang="en-US" sz="1600" b="1" i="1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=0</a:t>
                    </a:r>
                  </a:p>
                </p:txBody>
              </p:sp>
              <p:sp>
                <p:nvSpPr>
                  <p:cNvPr id="21" name="TextBox 20">
                    <a:extLst>
                      <a:ext uri="{FF2B5EF4-FFF2-40B4-BE49-F238E27FC236}">
                        <a16:creationId xmlns:a16="http://schemas.microsoft.com/office/drawing/2014/main" id="{126F75D9-87AE-4342-B47C-C5E49C90A6B3}"/>
                      </a:ext>
                    </a:extLst>
                  </p:cNvPr>
                  <p:cNvSpPr txBox="1"/>
                  <p:nvPr/>
                </p:nvSpPr>
                <p:spPr>
                  <a:xfrm>
                    <a:off x="2924508" y="3527573"/>
                    <a:ext cx="476412" cy="33855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lang="en-US" sz="1600" b="1" i="1" dirty="0" err="1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i</a:t>
                    </a:r>
                    <a:r>
                      <a:rPr lang="en-US" sz="1600" b="1" i="1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=1</a:t>
                    </a:r>
                  </a:p>
                </p:txBody>
              </p:sp>
              <p:sp>
                <p:nvSpPr>
                  <p:cNvPr id="23" name="TextBox 22">
                    <a:extLst>
                      <a:ext uri="{FF2B5EF4-FFF2-40B4-BE49-F238E27FC236}">
                        <a16:creationId xmlns:a16="http://schemas.microsoft.com/office/drawing/2014/main" id="{BC80F015-D374-464F-B83E-B0400210CB66}"/>
                      </a:ext>
                    </a:extLst>
                  </p:cNvPr>
                  <p:cNvSpPr txBox="1"/>
                  <p:nvPr/>
                </p:nvSpPr>
                <p:spPr>
                  <a:xfrm>
                    <a:off x="2924508" y="5846637"/>
                    <a:ext cx="476412" cy="33855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lang="en-US" sz="1600" b="1" i="1" dirty="0" err="1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i</a:t>
                    </a:r>
                    <a:r>
                      <a:rPr lang="en-US" sz="1600" b="1" i="1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=7</a:t>
                    </a:r>
                  </a:p>
                </p:txBody>
              </p:sp>
            </p:grpSp>
            <p:sp>
              <p:nvSpPr>
                <p:cNvPr id="27" name="Arrow: Down 26">
                  <a:extLst>
                    <a:ext uri="{FF2B5EF4-FFF2-40B4-BE49-F238E27FC236}">
                      <a16:creationId xmlns:a16="http://schemas.microsoft.com/office/drawing/2014/main" id="{EE906CEF-4883-45F8-B8B9-51AEEC6CA74F}"/>
                    </a:ext>
                  </a:extLst>
                </p:cNvPr>
                <p:cNvSpPr/>
                <p:nvPr/>
              </p:nvSpPr>
              <p:spPr>
                <a:xfrm>
                  <a:off x="3201280" y="4349597"/>
                  <a:ext cx="228600" cy="1130617"/>
                </a:xfrm>
                <a:prstGeom prst="downArrow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289586BA-79CA-49C6-9FA4-0785CFD938A6}"/>
                    </a:ext>
                  </a:extLst>
                </p:cNvPr>
                <p:cNvSpPr txBox="1"/>
                <p:nvPr/>
              </p:nvSpPr>
              <p:spPr>
                <a:xfrm rot="16200000">
                  <a:off x="2594385" y="4671716"/>
                  <a:ext cx="110783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i="1" dirty="0"/>
                    <a:t>time step</a:t>
                  </a:r>
                </a:p>
              </p:txBody>
            </p:sp>
          </p:grpSp>
          <p:grpSp>
            <p:nvGrpSpPr>
              <p:cNvPr id="33" name="Group 32">
                <a:extLst>
                  <a:ext uri="{FF2B5EF4-FFF2-40B4-BE49-F238E27FC236}">
                    <a16:creationId xmlns:a16="http://schemas.microsoft.com/office/drawing/2014/main" id="{47DE0A04-C32F-4F3B-8FD1-2E0439CC30F4}"/>
                  </a:ext>
                </a:extLst>
              </p:cNvPr>
              <p:cNvGrpSpPr/>
              <p:nvPr/>
            </p:nvGrpSpPr>
            <p:grpSpPr>
              <a:xfrm>
                <a:off x="4728572" y="6142816"/>
                <a:ext cx="2805758" cy="369332"/>
                <a:chOff x="4728572" y="6142816"/>
                <a:chExt cx="2805758" cy="369332"/>
              </a:xfrm>
            </p:grpSpPr>
            <p:sp>
              <p:nvSpPr>
                <p:cNvPr id="31" name="Arrow: Down 30">
                  <a:extLst>
                    <a:ext uri="{FF2B5EF4-FFF2-40B4-BE49-F238E27FC236}">
                      <a16:creationId xmlns:a16="http://schemas.microsoft.com/office/drawing/2014/main" id="{8CF5E144-8026-45E0-82D0-DF358422D353}"/>
                    </a:ext>
                  </a:extLst>
                </p:cNvPr>
                <p:cNvSpPr/>
                <p:nvPr/>
              </p:nvSpPr>
              <p:spPr>
                <a:xfrm rot="16200000">
                  <a:off x="6854722" y="5782250"/>
                  <a:ext cx="228600" cy="1130617"/>
                </a:xfrm>
                <a:prstGeom prst="downArrow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4ACD9B55-574B-4EC2-8C61-2D462A4C3B7F}"/>
                    </a:ext>
                  </a:extLst>
                </p:cNvPr>
                <p:cNvSpPr txBox="1"/>
                <p:nvPr/>
              </p:nvSpPr>
              <p:spPr>
                <a:xfrm>
                  <a:off x="4728572" y="6142816"/>
                  <a:ext cx="1849889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i="1" dirty="0"/>
                    <a:t>coordinate step</a:t>
                  </a:r>
                </a:p>
              </p:txBody>
            </p:sp>
          </p:grpSp>
        </p:grpSp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F14FB242-6BE9-42DE-9110-B4009CF55E5B}"/>
                </a:ext>
              </a:extLst>
            </p:cNvPr>
            <p:cNvCxnSpPr/>
            <p:nvPr/>
          </p:nvCxnSpPr>
          <p:spPr>
            <a:xfrm flipV="1">
              <a:off x="5732585" y="2919046"/>
              <a:ext cx="483577" cy="199649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66D15A87-93EE-497E-8EE3-FA8B5C30C666}"/>
                </a:ext>
              </a:extLst>
            </p:cNvPr>
            <p:cNvSpPr txBox="1"/>
            <p:nvPr/>
          </p:nvSpPr>
          <p:spPr>
            <a:xfrm>
              <a:off x="6170175" y="2765157"/>
              <a:ext cx="175594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Just one initial cell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414765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A700D2-C9FC-47D6-81FF-282727CCEE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Constructing the Propagation: CA </a:t>
            </a:r>
            <a:r>
              <a:rPr lang="en-US" b="1" i="1" dirty="0"/>
              <a:t>20</a:t>
            </a:r>
            <a:r>
              <a:rPr lang="en-US" dirty="0"/>
              <a:t> </a:t>
            </a:r>
          </a:p>
        </p:txBody>
      </p:sp>
      <p:graphicFrame>
        <p:nvGraphicFramePr>
          <p:cNvPr id="18" name="Table 18">
            <a:extLst>
              <a:ext uri="{FF2B5EF4-FFF2-40B4-BE49-F238E27FC236}">
                <a16:creationId xmlns:a16="http://schemas.microsoft.com/office/drawing/2014/main" id="{624F3DCB-D3F1-4BC5-998F-E7B6201A8616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3468155" y="3118695"/>
          <a:ext cx="4843750" cy="307942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84375">
                  <a:extLst>
                    <a:ext uri="{9D8B030D-6E8A-4147-A177-3AD203B41FA5}">
                      <a16:colId xmlns:a16="http://schemas.microsoft.com/office/drawing/2014/main" val="1707764066"/>
                    </a:ext>
                  </a:extLst>
                </a:gridCol>
                <a:gridCol w="484375">
                  <a:extLst>
                    <a:ext uri="{9D8B030D-6E8A-4147-A177-3AD203B41FA5}">
                      <a16:colId xmlns:a16="http://schemas.microsoft.com/office/drawing/2014/main" val="544874192"/>
                    </a:ext>
                  </a:extLst>
                </a:gridCol>
                <a:gridCol w="484375">
                  <a:extLst>
                    <a:ext uri="{9D8B030D-6E8A-4147-A177-3AD203B41FA5}">
                      <a16:colId xmlns:a16="http://schemas.microsoft.com/office/drawing/2014/main" val="1632056972"/>
                    </a:ext>
                  </a:extLst>
                </a:gridCol>
                <a:gridCol w="484375">
                  <a:extLst>
                    <a:ext uri="{9D8B030D-6E8A-4147-A177-3AD203B41FA5}">
                      <a16:colId xmlns:a16="http://schemas.microsoft.com/office/drawing/2014/main" val="2238372495"/>
                    </a:ext>
                  </a:extLst>
                </a:gridCol>
                <a:gridCol w="484375">
                  <a:extLst>
                    <a:ext uri="{9D8B030D-6E8A-4147-A177-3AD203B41FA5}">
                      <a16:colId xmlns:a16="http://schemas.microsoft.com/office/drawing/2014/main" val="1012247093"/>
                    </a:ext>
                  </a:extLst>
                </a:gridCol>
                <a:gridCol w="484375">
                  <a:extLst>
                    <a:ext uri="{9D8B030D-6E8A-4147-A177-3AD203B41FA5}">
                      <a16:colId xmlns:a16="http://schemas.microsoft.com/office/drawing/2014/main" val="2208869788"/>
                    </a:ext>
                  </a:extLst>
                </a:gridCol>
                <a:gridCol w="484375">
                  <a:extLst>
                    <a:ext uri="{9D8B030D-6E8A-4147-A177-3AD203B41FA5}">
                      <a16:colId xmlns:a16="http://schemas.microsoft.com/office/drawing/2014/main" val="3677702686"/>
                    </a:ext>
                  </a:extLst>
                </a:gridCol>
                <a:gridCol w="484375">
                  <a:extLst>
                    <a:ext uri="{9D8B030D-6E8A-4147-A177-3AD203B41FA5}">
                      <a16:colId xmlns:a16="http://schemas.microsoft.com/office/drawing/2014/main" val="3735693688"/>
                    </a:ext>
                  </a:extLst>
                </a:gridCol>
                <a:gridCol w="484375">
                  <a:extLst>
                    <a:ext uri="{9D8B030D-6E8A-4147-A177-3AD203B41FA5}">
                      <a16:colId xmlns:a16="http://schemas.microsoft.com/office/drawing/2014/main" val="1583545761"/>
                    </a:ext>
                  </a:extLst>
                </a:gridCol>
                <a:gridCol w="484375">
                  <a:extLst>
                    <a:ext uri="{9D8B030D-6E8A-4147-A177-3AD203B41FA5}">
                      <a16:colId xmlns:a16="http://schemas.microsoft.com/office/drawing/2014/main" val="957076512"/>
                    </a:ext>
                  </a:extLst>
                </a:gridCol>
              </a:tblGrid>
              <a:tr h="38331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83127" marR="83127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83127" marR="83127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83127" marR="83127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83127" marR="83127"/>
                </a:tc>
                <a:tc>
                  <a:txBody>
                    <a:bodyPr/>
                    <a:lstStyle/>
                    <a:p>
                      <a:r>
                        <a:rPr lang="en-US" sz="2000" b="1" i="1" dirty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x</a:t>
                      </a:r>
                      <a:r>
                        <a:rPr lang="en-US" sz="2000" b="1" i="1" baseline="-25000" dirty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</a:t>
                      </a:r>
                    </a:p>
                  </a:txBody>
                  <a:tcPr marL="83127" marR="83127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83127" marR="83127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83127" marR="83127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83127" marR="83127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83127" marR="83127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83127" marR="83127"/>
                </a:tc>
                <a:extLst>
                  <a:ext uri="{0D108BD9-81ED-4DB2-BD59-A6C34878D82A}">
                    <a16:rowId xmlns:a16="http://schemas.microsoft.com/office/drawing/2014/main" val="3730494427"/>
                  </a:ext>
                </a:extLst>
              </a:tr>
              <a:tr h="383312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83127" marR="83127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83127" marR="83127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83127" marR="83127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83127" marR="83127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83127" marR="83127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83127" marR="83127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83127" marR="83127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83127" marR="83127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83127" marR="83127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83127" marR="83127"/>
                </a:tc>
                <a:extLst>
                  <a:ext uri="{0D108BD9-81ED-4DB2-BD59-A6C34878D82A}">
                    <a16:rowId xmlns:a16="http://schemas.microsoft.com/office/drawing/2014/main" val="116823354"/>
                  </a:ext>
                </a:extLst>
              </a:tr>
              <a:tr h="383312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83127" marR="83127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83127" marR="83127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83127" marR="83127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83127" marR="83127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83127" marR="83127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83127" marR="83127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83127" marR="83127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83127" marR="83127"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83127" marR="83127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83127" marR="83127"/>
                </a:tc>
                <a:extLst>
                  <a:ext uri="{0D108BD9-81ED-4DB2-BD59-A6C34878D82A}">
                    <a16:rowId xmlns:a16="http://schemas.microsoft.com/office/drawing/2014/main" val="945655767"/>
                  </a:ext>
                </a:extLst>
              </a:tr>
              <a:tr h="383312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83127" marR="83127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83127" marR="83127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83127" marR="83127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83127" marR="83127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83127" marR="83127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83127" marR="83127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83127" marR="83127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83127" marR="83127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83127" marR="83127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83127" marR="83127"/>
                </a:tc>
                <a:extLst>
                  <a:ext uri="{0D108BD9-81ED-4DB2-BD59-A6C34878D82A}">
                    <a16:rowId xmlns:a16="http://schemas.microsoft.com/office/drawing/2014/main" val="2689805113"/>
                  </a:ext>
                </a:extLst>
              </a:tr>
              <a:tr h="383312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83127" marR="83127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83127" marR="83127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83127" marR="83127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83127" marR="83127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83127" marR="83127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83127" marR="83127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83127" marR="83127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83127" marR="83127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83127" marR="83127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83127" marR="83127"/>
                </a:tc>
                <a:extLst>
                  <a:ext uri="{0D108BD9-81ED-4DB2-BD59-A6C34878D82A}">
                    <a16:rowId xmlns:a16="http://schemas.microsoft.com/office/drawing/2014/main" val="2759840973"/>
                  </a:ext>
                </a:extLst>
              </a:tr>
              <a:tr h="383312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83127" marR="83127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83127" marR="83127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83127" marR="83127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83127" marR="83127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83127" marR="83127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83127" marR="83127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83127" marR="83127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83127" marR="83127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83127" marR="83127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83127" marR="83127"/>
                </a:tc>
                <a:extLst>
                  <a:ext uri="{0D108BD9-81ED-4DB2-BD59-A6C34878D82A}">
                    <a16:rowId xmlns:a16="http://schemas.microsoft.com/office/drawing/2014/main" val="2505681434"/>
                  </a:ext>
                </a:extLst>
              </a:tr>
              <a:tr h="383312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83127" marR="83127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83127" marR="83127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83127" marR="83127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83127" marR="83127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83127" marR="83127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83127" marR="83127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83127" marR="83127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83127" marR="83127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83127" marR="83127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83127" marR="83127"/>
                </a:tc>
                <a:extLst>
                  <a:ext uri="{0D108BD9-81ED-4DB2-BD59-A6C34878D82A}">
                    <a16:rowId xmlns:a16="http://schemas.microsoft.com/office/drawing/2014/main" val="2285226858"/>
                  </a:ext>
                </a:extLst>
              </a:tr>
              <a:tr h="383312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83127" marR="83127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83127" marR="83127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83127" marR="83127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83127" marR="83127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83127" marR="83127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83127" marR="83127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83127" marR="83127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83127" marR="83127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83127" marR="83127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83127" marR="83127"/>
                </a:tc>
                <a:extLst>
                  <a:ext uri="{0D108BD9-81ED-4DB2-BD59-A6C34878D82A}">
                    <a16:rowId xmlns:a16="http://schemas.microsoft.com/office/drawing/2014/main" val="2068529914"/>
                  </a:ext>
                </a:extLst>
              </a:tr>
            </a:tbl>
          </a:graphicData>
        </a:graphic>
      </p:graphicFrame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E26D01-7408-48C5-94E2-05299A2300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Stat Theory W. U. Schröder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882645-5D38-40AE-88DD-7F6AF5A2BB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Cellular Automata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98DAC2-1256-4906-9B27-57221F7354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97A8B-7494-46F7-A1E5-60BFD519E342}" type="slidenum">
              <a:rPr lang="en-US" smtClean="0"/>
              <a:t>19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CB08B47B-B3D4-43D2-A5C1-276AE9900F56}"/>
              </a:ext>
            </a:extLst>
          </p:cNvPr>
          <p:cNvGrpSpPr/>
          <p:nvPr/>
        </p:nvGrpSpPr>
        <p:grpSpPr>
          <a:xfrm>
            <a:off x="3264715" y="1626387"/>
            <a:ext cx="5250635" cy="1110688"/>
            <a:chOff x="3264715" y="1626387"/>
            <a:chExt cx="5250635" cy="1110688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D015E7C9-E342-43BE-9D85-AB9D9366C7A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264715" y="2028354"/>
              <a:ext cx="5250635" cy="708721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14D3B324-4F5C-4816-916B-630AAA899BE2}"/>
                </a:ext>
              </a:extLst>
            </p:cNvPr>
            <p:cNvSpPr txBox="1"/>
            <p:nvPr/>
          </p:nvSpPr>
          <p:spPr>
            <a:xfrm>
              <a:off x="5181580" y="1626387"/>
              <a:ext cx="79503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i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</a:t>
              </a:r>
              <a:r>
                <a:rPr lang="en-US" b="1" i="1" baseline="-250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i</a:t>
              </a:r>
              <a:r>
                <a:rPr lang="en-US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US" b="1" i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q</a:t>
              </a:r>
              <a:r>
                <a:rPr lang="en-US" b="1" i="1" baseline="-250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i</a:t>
              </a:r>
              <a:r>
                <a:rPr lang="en-US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US" b="1" i="1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r</a:t>
              </a:r>
              <a:r>
                <a:rPr lang="en-US" b="1" i="1" baseline="-25000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i</a:t>
              </a:r>
              <a:endParaRPr lang="en-US" i="1" baseline="-25000" dirty="0"/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82F3B5A1-2ABF-4D16-8C33-7E082DF93120}"/>
              </a:ext>
            </a:extLst>
          </p:cNvPr>
          <p:cNvSpPr txBox="1"/>
          <p:nvPr/>
        </p:nvSpPr>
        <p:spPr>
          <a:xfrm>
            <a:off x="536086" y="1277402"/>
            <a:ext cx="36490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 code # = 10100</a:t>
            </a:r>
            <a:r>
              <a:rPr lang="en-US" b="1" i="1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US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= 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(2</a:t>
            </a:r>
            <a:r>
              <a:rPr lang="en-US" b="1" baseline="30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+2</a:t>
            </a:r>
            <a:r>
              <a:rPr lang="en-US" b="1" baseline="30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= </a:t>
            </a:r>
            <a:r>
              <a:rPr lang="en-US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</a:t>
            </a:r>
            <a:r>
              <a:rPr lang="en-US" b="1" i="1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</a:t>
            </a:r>
            <a:r>
              <a:rPr lang="en-US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b="1" i="1" baseline="-25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5E0E943-42BC-4E86-9D86-968BB665576A}"/>
              </a:ext>
            </a:extLst>
          </p:cNvPr>
          <p:cNvSpPr/>
          <p:nvPr/>
        </p:nvSpPr>
        <p:spPr>
          <a:xfrm>
            <a:off x="6294478" y="3804474"/>
            <a:ext cx="1699305" cy="54512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35536E2-6476-4C80-8E40-27007B151092}"/>
              </a:ext>
            </a:extLst>
          </p:cNvPr>
          <p:cNvSpPr txBox="1"/>
          <p:nvPr/>
        </p:nvSpPr>
        <p:spPr>
          <a:xfrm>
            <a:off x="551246" y="1873392"/>
            <a:ext cx="2039788" cy="452431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Procedure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Draw grid </a:t>
            </a:r>
            <a:br>
              <a:rPr lang="en-US" dirty="0"/>
            </a:br>
            <a:r>
              <a:rPr lang="en-US" b="1" i="1" dirty="0"/>
              <a:t>x (k)</a:t>
            </a:r>
            <a:r>
              <a:rPr lang="en-US" dirty="0"/>
              <a:t> vs. </a:t>
            </a:r>
            <a:r>
              <a:rPr lang="en-US" b="1" i="1" dirty="0"/>
              <a:t>time (</a:t>
            </a:r>
            <a:r>
              <a:rPr lang="en-US" b="1" i="1" dirty="0" err="1"/>
              <a:t>i</a:t>
            </a:r>
            <a:r>
              <a:rPr lang="en-US" b="1" i="1" dirty="0"/>
              <a:t>)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Load initial conditions, pattern </a:t>
            </a:r>
            <a:r>
              <a:rPr lang="en-US" b="1" i="1" dirty="0"/>
              <a:t>x</a:t>
            </a:r>
            <a:r>
              <a:rPr lang="en-US" b="1" i="1" baseline="-25000" dirty="0"/>
              <a:t>k</a:t>
            </a:r>
            <a:r>
              <a:rPr lang="en-US" dirty="0"/>
              <a:t>(</a:t>
            </a:r>
            <a:r>
              <a:rPr lang="en-US" i="1" dirty="0" err="1"/>
              <a:t>i</a:t>
            </a:r>
            <a:r>
              <a:rPr lang="en-US" i="1" dirty="0"/>
              <a:t>=0</a:t>
            </a:r>
            <a:r>
              <a:rPr lang="en-US" dirty="0"/>
              <a:t>)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Derive pattern </a:t>
            </a:r>
            <a:r>
              <a:rPr lang="en-US" b="1" i="1" dirty="0"/>
              <a:t>x</a:t>
            </a:r>
            <a:r>
              <a:rPr lang="en-US" b="1" i="1" baseline="-25000" dirty="0"/>
              <a:t>k</a:t>
            </a:r>
            <a:r>
              <a:rPr lang="en-US" dirty="0"/>
              <a:t>(</a:t>
            </a:r>
            <a:r>
              <a:rPr lang="en-US" i="1" dirty="0" err="1"/>
              <a:t>i</a:t>
            </a:r>
            <a:r>
              <a:rPr lang="en-US" i="1" dirty="0"/>
              <a:t>=1</a:t>
            </a:r>
            <a:r>
              <a:rPr lang="en-US" dirty="0"/>
              <a:t>) from population of triplet </a:t>
            </a:r>
            <a:br>
              <a:rPr lang="en-US" dirty="0"/>
            </a:br>
            <a:r>
              <a:rPr lang="en-US" dirty="0"/>
              <a:t>{</a:t>
            </a:r>
            <a:r>
              <a:rPr lang="en-US" b="1" i="1" dirty="0"/>
              <a:t>x</a:t>
            </a:r>
            <a:r>
              <a:rPr lang="en-US" b="1" i="1" baseline="-25000" dirty="0"/>
              <a:t>k-1</a:t>
            </a:r>
            <a:r>
              <a:rPr lang="en-US" dirty="0"/>
              <a:t>,</a:t>
            </a:r>
            <a:r>
              <a:rPr lang="en-US" b="1" i="1" dirty="0"/>
              <a:t> x</a:t>
            </a:r>
            <a:r>
              <a:rPr lang="en-US" b="1" i="1" baseline="-25000" dirty="0"/>
              <a:t>k</a:t>
            </a:r>
            <a:r>
              <a:rPr lang="en-US" dirty="0"/>
              <a:t>,</a:t>
            </a:r>
            <a:r>
              <a:rPr lang="en-US" b="1" i="1" dirty="0"/>
              <a:t> x</a:t>
            </a:r>
            <a:r>
              <a:rPr lang="en-US" b="1" i="1" baseline="-25000" dirty="0"/>
              <a:t>k+1</a:t>
            </a:r>
            <a:r>
              <a:rPr lang="en-US" dirty="0"/>
              <a:t>,} at (</a:t>
            </a:r>
            <a:r>
              <a:rPr lang="en-US" b="1" i="1" dirty="0" err="1"/>
              <a:t>i</a:t>
            </a:r>
            <a:r>
              <a:rPr lang="en-US" b="1" i="1" dirty="0"/>
              <a:t>=0</a:t>
            </a:r>
            <a:r>
              <a:rPr lang="en-US" dirty="0"/>
              <a:t>)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Next row </a:t>
            </a:r>
            <a:r>
              <a:rPr lang="en-US" b="1" i="1" dirty="0" err="1"/>
              <a:t>i</a:t>
            </a:r>
            <a:r>
              <a:rPr lang="en-US" dirty="0"/>
              <a:t>……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For self-replication, keep history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95086BDB-182F-428F-B340-F12F6B11BB7A}"/>
              </a:ext>
            </a:extLst>
          </p:cNvPr>
          <p:cNvSpPr/>
          <p:nvPr/>
        </p:nvSpPr>
        <p:spPr>
          <a:xfrm>
            <a:off x="5372101" y="3145071"/>
            <a:ext cx="492495" cy="34898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C5D25FA8-8548-466B-A7C5-1CE3C75A9145}"/>
              </a:ext>
            </a:extLst>
          </p:cNvPr>
          <p:cNvGrpSpPr/>
          <p:nvPr/>
        </p:nvGrpSpPr>
        <p:grpSpPr>
          <a:xfrm>
            <a:off x="2924508" y="3161150"/>
            <a:ext cx="4609822" cy="3350998"/>
            <a:chOff x="2924508" y="3161150"/>
            <a:chExt cx="4609822" cy="3350998"/>
          </a:xfrm>
        </p:grpSpPr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2167970C-4076-41B4-B8DA-A58E253CA599}"/>
                </a:ext>
              </a:extLst>
            </p:cNvPr>
            <p:cNvGrpSpPr/>
            <p:nvPr/>
          </p:nvGrpSpPr>
          <p:grpSpPr>
            <a:xfrm>
              <a:off x="2924508" y="3161150"/>
              <a:ext cx="505372" cy="3024041"/>
              <a:chOff x="2924508" y="3161150"/>
              <a:chExt cx="505372" cy="3024041"/>
            </a:xfrm>
          </p:grpSpPr>
          <p:grpSp>
            <p:nvGrpSpPr>
              <p:cNvPr id="24" name="Group 23">
                <a:extLst>
                  <a:ext uri="{FF2B5EF4-FFF2-40B4-BE49-F238E27FC236}">
                    <a16:creationId xmlns:a16="http://schemas.microsoft.com/office/drawing/2014/main" id="{ABF61CA3-0ED3-4F05-A0A6-A11F84695DFA}"/>
                  </a:ext>
                </a:extLst>
              </p:cNvPr>
              <p:cNvGrpSpPr/>
              <p:nvPr/>
            </p:nvGrpSpPr>
            <p:grpSpPr>
              <a:xfrm>
                <a:off x="2924508" y="3161150"/>
                <a:ext cx="476412" cy="3024041"/>
                <a:chOff x="2924508" y="3161150"/>
                <a:chExt cx="476412" cy="3024041"/>
              </a:xfrm>
            </p:grpSpPr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B4B36421-AEFD-438E-BAD9-8564F972A561}"/>
                    </a:ext>
                  </a:extLst>
                </p:cNvPr>
                <p:cNvSpPr txBox="1"/>
                <p:nvPr/>
              </p:nvSpPr>
              <p:spPr>
                <a:xfrm>
                  <a:off x="2924508" y="3161150"/>
                  <a:ext cx="476412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1600" b="1" i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i</a:t>
                  </a:r>
                  <a:r>
                    <a:rPr lang="en-US" sz="1600" b="1" i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=0</a:t>
                  </a:r>
                </a:p>
              </p:txBody>
            </p:sp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126F75D9-87AE-4342-B47C-C5E49C90A6B3}"/>
                    </a:ext>
                  </a:extLst>
                </p:cNvPr>
                <p:cNvSpPr txBox="1"/>
                <p:nvPr/>
              </p:nvSpPr>
              <p:spPr>
                <a:xfrm>
                  <a:off x="2924508" y="3527573"/>
                  <a:ext cx="476412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1600" b="1" i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i</a:t>
                  </a:r>
                  <a:r>
                    <a:rPr lang="en-US" sz="1600" b="1" i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=1</a:t>
                  </a:r>
                </a:p>
              </p:txBody>
            </p:sp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BC80F015-D374-464F-B83E-B0400210CB66}"/>
                    </a:ext>
                  </a:extLst>
                </p:cNvPr>
                <p:cNvSpPr txBox="1"/>
                <p:nvPr/>
              </p:nvSpPr>
              <p:spPr>
                <a:xfrm>
                  <a:off x="2924508" y="5846637"/>
                  <a:ext cx="476412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1600" b="1" i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i</a:t>
                  </a:r>
                  <a:r>
                    <a:rPr lang="en-US" sz="1600" b="1" i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=7</a:t>
                  </a:r>
                </a:p>
              </p:txBody>
            </p:sp>
          </p:grpSp>
          <p:sp>
            <p:nvSpPr>
              <p:cNvPr id="27" name="Arrow: Down 26">
                <a:extLst>
                  <a:ext uri="{FF2B5EF4-FFF2-40B4-BE49-F238E27FC236}">
                    <a16:creationId xmlns:a16="http://schemas.microsoft.com/office/drawing/2014/main" id="{EE906CEF-4883-45F8-B8B9-51AEEC6CA74F}"/>
                  </a:ext>
                </a:extLst>
              </p:cNvPr>
              <p:cNvSpPr/>
              <p:nvPr/>
            </p:nvSpPr>
            <p:spPr>
              <a:xfrm>
                <a:off x="3201280" y="4349597"/>
                <a:ext cx="228600" cy="1130617"/>
              </a:xfrm>
              <a:prstGeom prst="down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289586BA-79CA-49C6-9FA4-0785CFD938A6}"/>
                  </a:ext>
                </a:extLst>
              </p:cNvPr>
              <p:cNvSpPr txBox="1"/>
              <p:nvPr/>
            </p:nvSpPr>
            <p:spPr>
              <a:xfrm rot="16200000">
                <a:off x="2594385" y="4671716"/>
                <a:ext cx="110783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i="1" dirty="0"/>
                  <a:t>time step</a:t>
                </a:r>
              </a:p>
            </p:txBody>
          </p:sp>
        </p:grp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47DE0A04-C32F-4F3B-8FD1-2E0439CC30F4}"/>
                </a:ext>
              </a:extLst>
            </p:cNvPr>
            <p:cNvGrpSpPr/>
            <p:nvPr/>
          </p:nvGrpSpPr>
          <p:grpSpPr>
            <a:xfrm>
              <a:off x="4728572" y="6142816"/>
              <a:ext cx="2805758" cy="369332"/>
              <a:chOff x="4728572" y="6142816"/>
              <a:chExt cx="2805758" cy="369332"/>
            </a:xfrm>
          </p:grpSpPr>
          <p:sp>
            <p:nvSpPr>
              <p:cNvPr id="31" name="Arrow: Down 30">
                <a:extLst>
                  <a:ext uri="{FF2B5EF4-FFF2-40B4-BE49-F238E27FC236}">
                    <a16:creationId xmlns:a16="http://schemas.microsoft.com/office/drawing/2014/main" id="{8CF5E144-8026-45E0-82D0-DF358422D353}"/>
                  </a:ext>
                </a:extLst>
              </p:cNvPr>
              <p:cNvSpPr/>
              <p:nvPr/>
            </p:nvSpPr>
            <p:spPr>
              <a:xfrm rot="16200000">
                <a:off x="6854722" y="5782250"/>
                <a:ext cx="228600" cy="1130617"/>
              </a:xfrm>
              <a:prstGeom prst="down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4ACD9B55-574B-4EC2-8C61-2D462A4C3B7F}"/>
                  </a:ext>
                </a:extLst>
              </p:cNvPr>
              <p:cNvSpPr txBox="1"/>
              <p:nvPr/>
            </p:nvSpPr>
            <p:spPr>
              <a:xfrm>
                <a:off x="4728572" y="6142816"/>
                <a:ext cx="184988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i="1" dirty="0"/>
                  <a:t>coordinate step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3387384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99CE09F9-4D9C-49FA-9CD1-8ABA52C8C5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532634"/>
            <a:ext cx="7772400" cy="405191"/>
          </a:xfrm>
        </p:spPr>
        <p:txBody>
          <a:bodyPr>
            <a:normAutofit fontScale="90000"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Application Vaccine Design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203DF23-3B41-4B81-9FA8-EA72DE536F0C}"/>
              </a:ext>
            </a:extLst>
          </p:cNvPr>
          <p:cNvSpPr txBox="1"/>
          <p:nvPr/>
        </p:nvSpPr>
        <p:spPr>
          <a:xfrm>
            <a:off x="2470605" y="3648347"/>
            <a:ext cx="62012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Insert synthetic DNA as a “template” into bacteria, mass breed bacteria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" panose="05000000000000000000" pitchFamily="2" charset="2"/>
              </a:rPr>
              <a:t> produce large mass of spike DNA  by replication, harvest from bacteria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19118A31-C164-4504-A49D-556E8529C201}"/>
              </a:ext>
            </a:extLst>
          </p:cNvPr>
          <p:cNvGrpSpPr/>
          <p:nvPr/>
        </p:nvGrpSpPr>
        <p:grpSpPr>
          <a:xfrm>
            <a:off x="655086" y="2989857"/>
            <a:ext cx="1722865" cy="3634958"/>
            <a:chOff x="655086" y="2783669"/>
            <a:chExt cx="1722865" cy="3634958"/>
          </a:xfrm>
        </p:grpSpPr>
        <p:pic>
          <p:nvPicPr>
            <p:cNvPr id="1026" name="Picture 2">
              <a:extLst>
                <a:ext uri="{FF2B5EF4-FFF2-40B4-BE49-F238E27FC236}">
                  <a16:creationId xmlns:a16="http://schemas.microsoft.com/office/drawing/2014/main" id="{E06EC783-5543-4787-8A0A-5CE89B041FA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5086" y="3278457"/>
              <a:ext cx="1722865" cy="11222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63E30A5A-5403-4D4C-A1CE-1DA61ABC8F5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67957" y="4894495"/>
              <a:ext cx="1150720" cy="1524132"/>
            </a:xfrm>
            <a:prstGeom prst="rect">
              <a:avLst/>
            </a:prstGeom>
          </p:spPr>
        </p:pic>
        <p:sp>
          <p:nvSpPr>
            <p:cNvPr id="16" name="Arrow: Down 15">
              <a:extLst>
                <a:ext uri="{FF2B5EF4-FFF2-40B4-BE49-F238E27FC236}">
                  <a16:creationId xmlns:a16="http://schemas.microsoft.com/office/drawing/2014/main" id="{A0F598C6-9ECE-4ED5-82BC-82BA363BBFE9}"/>
                </a:ext>
              </a:extLst>
            </p:cNvPr>
            <p:cNvSpPr/>
            <p:nvPr/>
          </p:nvSpPr>
          <p:spPr>
            <a:xfrm>
              <a:off x="1312088" y="2783669"/>
              <a:ext cx="519953" cy="469805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Arrow: Down 17">
              <a:extLst>
                <a:ext uri="{FF2B5EF4-FFF2-40B4-BE49-F238E27FC236}">
                  <a16:creationId xmlns:a16="http://schemas.microsoft.com/office/drawing/2014/main" id="{B8224E39-4112-4C48-9555-565F41F512CC}"/>
                </a:ext>
              </a:extLst>
            </p:cNvPr>
            <p:cNvSpPr/>
            <p:nvPr/>
          </p:nvSpPr>
          <p:spPr>
            <a:xfrm>
              <a:off x="1314950" y="4565292"/>
              <a:ext cx="519953" cy="469805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F5E61FD0-6973-4F3A-8222-C2434D420DDD}"/>
              </a:ext>
            </a:extLst>
          </p:cNvPr>
          <p:cNvGrpSpPr/>
          <p:nvPr/>
        </p:nvGrpSpPr>
        <p:grpSpPr>
          <a:xfrm>
            <a:off x="2079108" y="5007270"/>
            <a:ext cx="6719287" cy="1638442"/>
            <a:chOff x="2079108" y="5007270"/>
            <a:chExt cx="6719287" cy="1638442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292373CB-8334-48FB-B891-528B03E5BC25}"/>
                </a:ext>
              </a:extLst>
            </p:cNvPr>
            <p:cNvSpPr txBox="1"/>
            <p:nvPr/>
          </p:nvSpPr>
          <p:spPr>
            <a:xfrm>
              <a:off x="2079108" y="5454873"/>
              <a:ext cx="2742021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Separate DNA strands 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  <a:sym typeface="Wingdings" panose="05000000000000000000" pitchFamily="2" charset="2"/>
                </a:rPr>
                <a:t> use 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enzyme RNA polymerase to make mRNA</a:t>
              </a:r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BEF2DAC5-BB71-49E5-97C0-65F82024A74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115020" y="5007270"/>
              <a:ext cx="1752752" cy="1638442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7DEA6500-66F9-4DD2-87A3-31D4B9E8A5D7}"/>
                </a:ext>
              </a:extLst>
            </p:cNvPr>
            <p:cNvSpPr txBox="1"/>
            <p:nvPr/>
          </p:nvSpPr>
          <p:spPr>
            <a:xfrm>
              <a:off x="6982758" y="5280550"/>
              <a:ext cx="181563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Insert into lipid nanoparticle, safe transfer into  body</a:t>
              </a:r>
            </a:p>
          </p:txBody>
        </p:sp>
        <p:sp>
          <p:nvSpPr>
            <p:cNvPr id="19" name="Arrow: Down 18">
              <a:extLst>
                <a:ext uri="{FF2B5EF4-FFF2-40B4-BE49-F238E27FC236}">
                  <a16:creationId xmlns:a16="http://schemas.microsoft.com/office/drawing/2014/main" id="{BF0BF356-D95D-47F4-881B-B8057457B29D}"/>
                </a:ext>
              </a:extLst>
            </p:cNvPr>
            <p:cNvSpPr/>
            <p:nvPr/>
          </p:nvSpPr>
          <p:spPr>
            <a:xfrm rot="16200000">
              <a:off x="4621583" y="5654778"/>
              <a:ext cx="519953" cy="469805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73DB5D70-B125-4C7E-95F9-03C9A3FC3D45}"/>
              </a:ext>
            </a:extLst>
          </p:cNvPr>
          <p:cNvSpPr txBox="1"/>
          <p:nvPr/>
        </p:nvSpPr>
        <p:spPr>
          <a:xfrm>
            <a:off x="4732465" y="1077183"/>
            <a:ext cx="38861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Genetic sequencing Covi-19 virus and mutants, identify specific sub-sequence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5E22AC0-B46E-48CA-B62E-57F06A50FD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0014" y="1564151"/>
            <a:ext cx="1722269" cy="130313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BA300D9-5835-4225-AFCF-30837BA78E65}"/>
              </a:ext>
            </a:extLst>
          </p:cNvPr>
          <p:cNvSpPr txBox="1"/>
          <p:nvPr/>
        </p:nvSpPr>
        <p:spPr>
          <a:xfrm>
            <a:off x="4778658" y="1765441"/>
            <a:ext cx="401271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Synthetic DNA design for building instructions for Sars-CoV-2 spike protein = one part of virus shell, not a pathogen, but generates antibodies  </a:t>
            </a:r>
          </a:p>
        </p:txBody>
      </p:sp>
      <p:sp>
        <p:nvSpPr>
          <p:cNvPr id="24" name="Arrow: Down 23">
            <a:extLst>
              <a:ext uri="{FF2B5EF4-FFF2-40B4-BE49-F238E27FC236}">
                <a16:creationId xmlns:a16="http://schemas.microsoft.com/office/drawing/2014/main" id="{2023A26C-7A07-4496-944F-59163628918C}"/>
              </a:ext>
            </a:extLst>
          </p:cNvPr>
          <p:cNvSpPr/>
          <p:nvPr/>
        </p:nvSpPr>
        <p:spPr>
          <a:xfrm rot="5400000" flipH="1">
            <a:off x="2391404" y="1897806"/>
            <a:ext cx="519953" cy="46980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64C6ECDC-FABD-4183-AC3F-C917F11D4DB5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4212" t="7080" r="17523" b="797"/>
          <a:stretch/>
        </p:blipFill>
        <p:spPr>
          <a:xfrm>
            <a:off x="2929149" y="1257359"/>
            <a:ext cx="1752753" cy="1792655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348F04CC-6DCB-4620-89B5-F74EA836DFC2}"/>
              </a:ext>
            </a:extLst>
          </p:cNvPr>
          <p:cNvSpPr txBox="1"/>
          <p:nvPr/>
        </p:nvSpPr>
        <p:spPr>
          <a:xfrm>
            <a:off x="489477" y="1112518"/>
            <a:ext cx="26213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Computer DNA design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1C9F9DA-5A3A-4223-A902-DCA3D06E7849}"/>
              </a:ext>
            </a:extLst>
          </p:cNvPr>
          <p:cNvSpPr txBox="1"/>
          <p:nvPr/>
        </p:nvSpPr>
        <p:spPr>
          <a:xfrm>
            <a:off x="3567953" y="1130967"/>
            <a:ext cx="77096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Spike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00C2198-161F-4C28-8285-B4CFBE046F0B}"/>
              </a:ext>
            </a:extLst>
          </p:cNvPr>
          <p:cNvSpPr txBox="1"/>
          <p:nvPr/>
        </p:nvSpPr>
        <p:spPr>
          <a:xfrm>
            <a:off x="3403461" y="2925636"/>
            <a:ext cx="1443318" cy="24622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6AAD"/>
                </a:solidFill>
                <a:effectLst/>
                <a:uLnTx/>
                <a:uFillTx/>
                <a:latin typeface="EB Garamond"/>
                <a:ea typeface="+mn-ea"/>
                <a:cs typeface="+mn-cs"/>
                <a:hlinkClick r:id="rId7"/>
              </a:rPr>
              <a:t>Belouzard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6AAD"/>
                </a:solidFill>
                <a:effectLst/>
                <a:uLnTx/>
                <a:uFillTx/>
                <a:latin typeface="EB Garamond"/>
                <a:ea typeface="+mn-ea"/>
                <a:cs typeface="+mn-cs"/>
                <a:hlinkClick r:id="rId7"/>
              </a:rPr>
              <a:t> et al., 2012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EB Garamond"/>
                <a:ea typeface="+mn-ea"/>
                <a:cs typeface="+mn-cs"/>
              </a:rPr>
              <a:t>)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26132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A700D2-C9FC-47D6-81FF-282727CCEE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Constructing the Propagation: CA </a:t>
            </a:r>
            <a:r>
              <a:rPr lang="en-US" b="1" i="1" dirty="0"/>
              <a:t>20</a:t>
            </a:r>
            <a:r>
              <a:rPr lang="en-US" dirty="0"/>
              <a:t> </a:t>
            </a:r>
          </a:p>
        </p:txBody>
      </p:sp>
      <p:graphicFrame>
        <p:nvGraphicFramePr>
          <p:cNvPr id="18" name="Table 18">
            <a:extLst>
              <a:ext uri="{FF2B5EF4-FFF2-40B4-BE49-F238E27FC236}">
                <a16:creationId xmlns:a16="http://schemas.microsoft.com/office/drawing/2014/main" id="{624F3DCB-D3F1-4BC5-998F-E7B6201A8616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3468155" y="3118695"/>
          <a:ext cx="4843750" cy="307942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84375">
                  <a:extLst>
                    <a:ext uri="{9D8B030D-6E8A-4147-A177-3AD203B41FA5}">
                      <a16:colId xmlns:a16="http://schemas.microsoft.com/office/drawing/2014/main" val="1707764066"/>
                    </a:ext>
                  </a:extLst>
                </a:gridCol>
                <a:gridCol w="484375">
                  <a:extLst>
                    <a:ext uri="{9D8B030D-6E8A-4147-A177-3AD203B41FA5}">
                      <a16:colId xmlns:a16="http://schemas.microsoft.com/office/drawing/2014/main" val="544874192"/>
                    </a:ext>
                  </a:extLst>
                </a:gridCol>
                <a:gridCol w="484375">
                  <a:extLst>
                    <a:ext uri="{9D8B030D-6E8A-4147-A177-3AD203B41FA5}">
                      <a16:colId xmlns:a16="http://schemas.microsoft.com/office/drawing/2014/main" val="1632056972"/>
                    </a:ext>
                  </a:extLst>
                </a:gridCol>
                <a:gridCol w="484375">
                  <a:extLst>
                    <a:ext uri="{9D8B030D-6E8A-4147-A177-3AD203B41FA5}">
                      <a16:colId xmlns:a16="http://schemas.microsoft.com/office/drawing/2014/main" val="2238372495"/>
                    </a:ext>
                  </a:extLst>
                </a:gridCol>
                <a:gridCol w="484375">
                  <a:extLst>
                    <a:ext uri="{9D8B030D-6E8A-4147-A177-3AD203B41FA5}">
                      <a16:colId xmlns:a16="http://schemas.microsoft.com/office/drawing/2014/main" val="1012247093"/>
                    </a:ext>
                  </a:extLst>
                </a:gridCol>
                <a:gridCol w="484375">
                  <a:extLst>
                    <a:ext uri="{9D8B030D-6E8A-4147-A177-3AD203B41FA5}">
                      <a16:colId xmlns:a16="http://schemas.microsoft.com/office/drawing/2014/main" val="2208869788"/>
                    </a:ext>
                  </a:extLst>
                </a:gridCol>
                <a:gridCol w="484375">
                  <a:extLst>
                    <a:ext uri="{9D8B030D-6E8A-4147-A177-3AD203B41FA5}">
                      <a16:colId xmlns:a16="http://schemas.microsoft.com/office/drawing/2014/main" val="3677702686"/>
                    </a:ext>
                  </a:extLst>
                </a:gridCol>
                <a:gridCol w="484375">
                  <a:extLst>
                    <a:ext uri="{9D8B030D-6E8A-4147-A177-3AD203B41FA5}">
                      <a16:colId xmlns:a16="http://schemas.microsoft.com/office/drawing/2014/main" val="3735693688"/>
                    </a:ext>
                  </a:extLst>
                </a:gridCol>
                <a:gridCol w="484375">
                  <a:extLst>
                    <a:ext uri="{9D8B030D-6E8A-4147-A177-3AD203B41FA5}">
                      <a16:colId xmlns:a16="http://schemas.microsoft.com/office/drawing/2014/main" val="1583545761"/>
                    </a:ext>
                  </a:extLst>
                </a:gridCol>
                <a:gridCol w="484375">
                  <a:extLst>
                    <a:ext uri="{9D8B030D-6E8A-4147-A177-3AD203B41FA5}">
                      <a16:colId xmlns:a16="http://schemas.microsoft.com/office/drawing/2014/main" val="957076512"/>
                    </a:ext>
                  </a:extLst>
                </a:gridCol>
              </a:tblGrid>
              <a:tr h="38331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83127" marR="83127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83127" marR="83127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83127" marR="83127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83127" marR="83127"/>
                </a:tc>
                <a:tc>
                  <a:txBody>
                    <a:bodyPr/>
                    <a:lstStyle/>
                    <a:p>
                      <a:r>
                        <a:rPr lang="en-US" sz="2000" b="1" i="1" dirty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x</a:t>
                      </a:r>
                      <a:r>
                        <a:rPr lang="en-US" sz="2000" b="1" i="1" baseline="-25000" dirty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</a:t>
                      </a:r>
                    </a:p>
                  </a:txBody>
                  <a:tcPr marL="83127" marR="83127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83127" marR="83127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83127" marR="83127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83127" marR="83127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83127" marR="83127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83127" marR="83127"/>
                </a:tc>
                <a:extLst>
                  <a:ext uri="{0D108BD9-81ED-4DB2-BD59-A6C34878D82A}">
                    <a16:rowId xmlns:a16="http://schemas.microsoft.com/office/drawing/2014/main" val="3730494427"/>
                  </a:ext>
                </a:extLst>
              </a:tr>
              <a:tr h="383312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83127" marR="83127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83127" marR="83127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83127" marR="83127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83127" marR="83127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83127" marR="83127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83127" marR="83127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83127" marR="83127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83127" marR="83127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83127" marR="83127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83127" marR="83127"/>
                </a:tc>
                <a:extLst>
                  <a:ext uri="{0D108BD9-81ED-4DB2-BD59-A6C34878D82A}">
                    <a16:rowId xmlns:a16="http://schemas.microsoft.com/office/drawing/2014/main" val="116823354"/>
                  </a:ext>
                </a:extLst>
              </a:tr>
              <a:tr h="383312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83127" marR="83127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83127" marR="83127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83127" marR="83127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83127" marR="83127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83127" marR="83127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83127" marR="83127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83127" marR="83127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83127" marR="83127"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83127" marR="83127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83127" marR="83127"/>
                </a:tc>
                <a:extLst>
                  <a:ext uri="{0D108BD9-81ED-4DB2-BD59-A6C34878D82A}">
                    <a16:rowId xmlns:a16="http://schemas.microsoft.com/office/drawing/2014/main" val="945655767"/>
                  </a:ext>
                </a:extLst>
              </a:tr>
              <a:tr h="383312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83127" marR="83127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83127" marR="83127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83127" marR="83127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83127" marR="83127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83127" marR="83127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83127" marR="83127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83127" marR="83127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83127" marR="83127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83127" marR="83127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83127" marR="83127"/>
                </a:tc>
                <a:extLst>
                  <a:ext uri="{0D108BD9-81ED-4DB2-BD59-A6C34878D82A}">
                    <a16:rowId xmlns:a16="http://schemas.microsoft.com/office/drawing/2014/main" val="2689805113"/>
                  </a:ext>
                </a:extLst>
              </a:tr>
              <a:tr h="383312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83127" marR="83127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83127" marR="83127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83127" marR="83127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83127" marR="83127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83127" marR="83127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83127" marR="83127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83127" marR="83127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83127" marR="83127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83127" marR="83127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83127" marR="83127"/>
                </a:tc>
                <a:extLst>
                  <a:ext uri="{0D108BD9-81ED-4DB2-BD59-A6C34878D82A}">
                    <a16:rowId xmlns:a16="http://schemas.microsoft.com/office/drawing/2014/main" val="2759840973"/>
                  </a:ext>
                </a:extLst>
              </a:tr>
              <a:tr h="383312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83127" marR="83127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83127" marR="83127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83127" marR="83127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83127" marR="83127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83127" marR="83127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83127" marR="83127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83127" marR="83127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83127" marR="83127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83127" marR="83127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83127" marR="83127"/>
                </a:tc>
                <a:extLst>
                  <a:ext uri="{0D108BD9-81ED-4DB2-BD59-A6C34878D82A}">
                    <a16:rowId xmlns:a16="http://schemas.microsoft.com/office/drawing/2014/main" val="2505681434"/>
                  </a:ext>
                </a:extLst>
              </a:tr>
              <a:tr h="383312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83127" marR="83127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83127" marR="83127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83127" marR="83127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83127" marR="83127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83127" marR="83127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83127" marR="83127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83127" marR="83127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83127" marR="83127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83127" marR="83127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83127" marR="83127"/>
                </a:tc>
                <a:extLst>
                  <a:ext uri="{0D108BD9-81ED-4DB2-BD59-A6C34878D82A}">
                    <a16:rowId xmlns:a16="http://schemas.microsoft.com/office/drawing/2014/main" val="2285226858"/>
                  </a:ext>
                </a:extLst>
              </a:tr>
              <a:tr h="383312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83127" marR="83127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83127" marR="83127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83127" marR="83127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83127" marR="83127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83127" marR="83127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83127" marR="83127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83127" marR="83127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83127" marR="83127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83127" marR="83127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83127" marR="83127"/>
                </a:tc>
                <a:extLst>
                  <a:ext uri="{0D108BD9-81ED-4DB2-BD59-A6C34878D82A}">
                    <a16:rowId xmlns:a16="http://schemas.microsoft.com/office/drawing/2014/main" val="2068529914"/>
                  </a:ext>
                </a:extLst>
              </a:tr>
            </a:tbl>
          </a:graphicData>
        </a:graphic>
      </p:graphicFrame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E26D01-7408-48C5-94E2-05299A2300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Stat Theory W. U. Schröder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882645-5D38-40AE-88DD-7F6AF5A2BB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Cellular Automata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98DAC2-1256-4906-9B27-57221F7354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97A8B-7494-46F7-A1E5-60BFD519E342}" type="slidenum">
              <a:rPr lang="en-US" smtClean="0"/>
              <a:t>20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CB08B47B-B3D4-43D2-A5C1-276AE9900F56}"/>
              </a:ext>
            </a:extLst>
          </p:cNvPr>
          <p:cNvGrpSpPr/>
          <p:nvPr/>
        </p:nvGrpSpPr>
        <p:grpSpPr>
          <a:xfrm>
            <a:off x="3264715" y="1626387"/>
            <a:ext cx="5250635" cy="1110688"/>
            <a:chOff x="3264715" y="1626387"/>
            <a:chExt cx="5250635" cy="1110688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D015E7C9-E342-43BE-9D85-AB9D9366C7A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264715" y="2028354"/>
              <a:ext cx="5250635" cy="708721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14D3B324-4F5C-4816-916B-630AAA899BE2}"/>
                </a:ext>
              </a:extLst>
            </p:cNvPr>
            <p:cNvSpPr txBox="1"/>
            <p:nvPr/>
          </p:nvSpPr>
          <p:spPr>
            <a:xfrm>
              <a:off x="5181580" y="1626387"/>
              <a:ext cx="79503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i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</a:t>
              </a:r>
              <a:r>
                <a:rPr lang="en-US" b="1" i="1" baseline="-250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i</a:t>
              </a:r>
              <a:r>
                <a:rPr lang="en-US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US" b="1" i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q</a:t>
              </a:r>
              <a:r>
                <a:rPr lang="en-US" b="1" i="1" baseline="-250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i</a:t>
              </a:r>
              <a:r>
                <a:rPr lang="en-US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US" b="1" i="1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r</a:t>
              </a:r>
              <a:r>
                <a:rPr lang="en-US" b="1" i="1" baseline="-25000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i</a:t>
              </a:r>
              <a:endParaRPr lang="en-US" i="1" baseline="-25000" dirty="0"/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82F3B5A1-2ABF-4D16-8C33-7E082DF93120}"/>
              </a:ext>
            </a:extLst>
          </p:cNvPr>
          <p:cNvSpPr txBox="1"/>
          <p:nvPr/>
        </p:nvSpPr>
        <p:spPr>
          <a:xfrm>
            <a:off x="536086" y="1277402"/>
            <a:ext cx="36490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 code # = 10100</a:t>
            </a:r>
            <a:r>
              <a:rPr lang="en-US" b="1" i="1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US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= 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(2</a:t>
            </a:r>
            <a:r>
              <a:rPr lang="en-US" b="1" baseline="30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+2</a:t>
            </a:r>
            <a:r>
              <a:rPr lang="en-US" b="1" baseline="30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= </a:t>
            </a:r>
            <a:r>
              <a:rPr lang="en-US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</a:t>
            </a:r>
            <a:r>
              <a:rPr lang="en-US" b="1" i="1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</a:t>
            </a:r>
            <a:r>
              <a:rPr lang="en-US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b="1" i="1" baseline="-25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5E0E943-42BC-4E86-9D86-968BB665576A}"/>
              </a:ext>
            </a:extLst>
          </p:cNvPr>
          <p:cNvSpPr/>
          <p:nvPr/>
        </p:nvSpPr>
        <p:spPr>
          <a:xfrm>
            <a:off x="6294478" y="3804474"/>
            <a:ext cx="1699305" cy="54512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35536E2-6476-4C80-8E40-27007B151092}"/>
              </a:ext>
            </a:extLst>
          </p:cNvPr>
          <p:cNvSpPr txBox="1"/>
          <p:nvPr/>
        </p:nvSpPr>
        <p:spPr>
          <a:xfrm>
            <a:off x="551246" y="1873392"/>
            <a:ext cx="2039788" cy="452431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Procedure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Draw grid </a:t>
            </a:r>
            <a:br>
              <a:rPr lang="en-US" dirty="0"/>
            </a:br>
            <a:r>
              <a:rPr lang="en-US" b="1" i="1" dirty="0"/>
              <a:t>x (k)</a:t>
            </a:r>
            <a:r>
              <a:rPr lang="en-US" dirty="0"/>
              <a:t> vs. </a:t>
            </a:r>
            <a:r>
              <a:rPr lang="en-US" b="1" i="1" dirty="0"/>
              <a:t>time (</a:t>
            </a:r>
            <a:r>
              <a:rPr lang="en-US" b="1" i="1" dirty="0" err="1"/>
              <a:t>i</a:t>
            </a:r>
            <a:r>
              <a:rPr lang="en-US" b="1" i="1" dirty="0"/>
              <a:t>)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Load initial conditions, pattern </a:t>
            </a:r>
            <a:r>
              <a:rPr lang="en-US" b="1" i="1" dirty="0"/>
              <a:t>x</a:t>
            </a:r>
            <a:r>
              <a:rPr lang="en-US" b="1" i="1" baseline="-25000" dirty="0"/>
              <a:t>k</a:t>
            </a:r>
            <a:r>
              <a:rPr lang="en-US" dirty="0"/>
              <a:t>(</a:t>
            </a:r>
            <a:r>
              <a:rPr lang="en-US" i="1" dirty="0" err="1"/>
              <a:t>i</a:t>
            </a:r>
            <a:r>
              <a:rPr lang="en-US" i="1" dirty="0"/>
              <a:t>=0</a:t>
            </a:r>
            <a:r>
              <a:rPr lang="en-US" dirty="0"/>
              <a:t>)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Derive pattern </a:t>
            </a:r>
            <a:r>
              <a:rPr lang="en-US" b="1" i="1" dirty="0"/>
              <a:t>x</a:t>
            </a:r>
            <a:r>
              <a:rPr lang="en-US" b="1" i="1" baseline="-25000" dirty="0"/>
              <a:t>k</a:t>
            </a:r>
            <a:r>
              <a:rPr lang="en-US" dirty="0"/>
              <a:t>(</a:t>
            </a:r>
            <a:r>
              <a:rPr lang="en-US" i="1" dirty="0" err="1"/>
              <a:t>i</a:t>
            </a:r>
            <a:r>
              <a:rPr lang="en-US" i="1" dirty="0"/>
              <a:t>=1</a:t>
            </a:r>
            <a:r>
              <a:rPr lang="en-US" dirty="0"/>
              <a:t>) from population of triplet </a:t>
            </a:r>
            <a:br>
              <a:rPr lang="en-US" dirty="0"/>
            </a:br>
            <a:r>
              <a:rPr lang="en-US" dirty="0"/>
              <a:t>{</a:t>
            </a:r>
            <a:r>
              <a:rPr lang="en-US" b="1" i="1" dirty="0"/>
              <a:t>x</a:t>
            </a:r>
            <a:r>
              <a:rPr lang="en-US" b="1" i="1" baseline="-25000" dirty="0"/>
              <a:t>k-1</a:t>
            </a:r>
            <a:r>
              <a:rPr lang="en-US" dirty="0"/>
              <a:t>,</a:t>
            </a:r>
            <a:r>
              <a:rPr lang="en-US" b="1" i="1" dirty="0"/>
              <a:t> x</a:t>
            </a:r>
            <a:r>
              <a:rPr lang="en-US" b="1" i="1" baseline="-25000" dirty="0"/>
              <a:t>k</a:t>
            </a:r>
            <a:r>
              <a:rPr lang="en-US" dirty="0"/>
              <a:t>,</a:t>
            </a:r>
            <a:r>
              <a:rPr lang="en-US" b="1" i="1" dirty="0"/>
              <a:t> x</a:t>
            </a:r>
            <a:r>
              <a:rPr lang="en-US" b="1" i="1" baseline="-25000" dirty="0"/>
              <a:t>k+1</a:t>
            </a:r>
            <a:r>
              <a:rPr lang="en-US" dirty="0"/>
              <a:t>,} at (</a:t>
            </a:r>
            <a:r>
              <a:rPr lang="en-US" b="1" i="1" dirty="0" err="1"/>
              <a:t>i</a:t>
            </a:r>
            <a:r>
              <a:rPr lang="en-US" b="1" i="1" dirty="0"/>
              <a:t>=0</a:t>
            </a:r>
            <a:r>
              <a:rPr lang="en-US" dirty="0"/>
              <a:t>)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Next row </a:t>
            </a:r>
            <a:r>
              <a:rPr lang="en-US" b="1" i="1" dirty="0" err="1"/>
              <a:t>i</a:t>
            </a:r>
            <a:r>
              <a:rPr lang="en-US" dirty="0"/>
              <a:t>……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For self-replication, keep history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95086BDB-182F-428F-B340-F12F6B11BB7A}"/>
              </a:ext>
            </a:extLst>
          </p:cNvPr>
          <p:cNvSpPr/>
          <p:nvPr/>
        </p:nvSpPr>
        <p:spPr>
          <a:xfrm>
            <a:off x="5372101" y="3145071"/>
            <a:ext cx="492495" cy="34898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C5D25FA8-8548-466B-A7C5-1CE3C75A9145}"/>
              </a:ext>
            </a:extLst>
          </p:cNvPr>
          <p:cNvGrpSpPr/>
          <p:nvPr/>
        </p:nvGrpSpPr>
        <p:grpSpPr>
          <a:xfrm>
            <a:off x="2924508" y="3161150"/>
            <a:ext cx="4609822" cy="3350998"/>
            <a:chOff x="2924508" y="3161150"/>
            <a:chExt cx="4609822" cy="3350998"/>
          </a:xfrm>
        </p:grpSpPr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2167970C-4076-41B4-B8DA-A58E253CA599}"/>
                </a:ext>
              </a:extLst>
            </p:cNvPr>
            <p:cNvGrpSpPr/>
            <p:nvPr/>
          </p:nvGrpSpPr>
          <p:grpSpPr>
            <a:xfrm>
              <a:off x="2924508" y="3161150"/>
              <a:ext cx="505372" cy="3024041"/>
              <a:chOff x="2924508" y="3161150"/>
              <a:chExt cx="505372" cy="3024041"/>
            </a:xfrm>
          </p:grpSpPr>
          <p:grpSp>
            <p:nvGrpSpPr>
              <p:cNvPr id="24" name="Group 23">
                <a:extLst>
                  <a:ext uri="{FF2B5EF4-FFF2-40B4-BE49-F238E27FC236}">
                    <a16:creationId xmlns:a16="http://schemas.microsoft.com/office/drawing/2014/main" id="{ABF61CA3-0ED3-4F05-A0A6-A11F84695DFA}"/>
                  </a:ext>
                </a:extLst>
              </p:cNvPr>
              <p:cNvGrpSpPr/>
              <p:nvPr/>
            </p:nvGrpSpPr>
            <p:grpSpPr>
              <a:xfrm>
                <a:off x="2924508" y="3161150"/>
                <a:ext cx="476412" cy="3024041"/>
                <a:chOff x="2924508" y="3161150"/>
                <a:chExt cx="476412" cy="3024041"/>
              </a:xfrm>
            </p:grpSpPr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B4B36421-AEFD-438E-BAD9-8564F972A561}"/>
                    </a:ext>
                  </a:extLst>
                </p:cNvPr>
                <p:cNvSpPr txBox="1"/>
                <p:nvPr/>
              </p:nvSpPr>
              <p:spPr>
                <a:xfrm>
                  <a:off x="2924508" y="3161150"/>
                  <a:ext cx="476412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1600" b="1" i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i</a:t>
                  </a:r>
                  <a:r>
                    <a:rPr lang="en-US" sz="1600" b="1" i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=0</a:t>
                  </a:r>
                </a:p>
              </p:txBody>
            </p:sp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126F75D9-87AE-4342-B47C-C5E49C90A6B3}"/>
                    </a:ext>
                  </a:extLst>
                </p:cNvPr>
                <p:cNvSpPr txBox="1"/>
                <p:nvPr/>
              </p:nvSpPr>
              <p:spPr>
                <a:xfrm>
                  <a:off x="2924508" y="3527573"/>
                  <a:ext cx="476412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1600" b="1" i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i</a:t>
                  </a:r>
                  <a:r>
                    <a:rPr lang="en-US" sz="1600" b="1" i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=1</a:t>
                  </a:r>
                </a:p>
              </p:txBody>
            </p:sp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BC80F015-D374-464F-B83E-B0400210CB66}"/>
                    </a:ext>
                  </a:extLst>
                </p:cNvPr>
                <p:cNvSpPr txBox="1"/>
                <p:nvPr/>
              </p:nvSpPr>
              <p:spPr>
                <a:xfrm>
                  <a:off x="2924508" y="5846637"/>
                  <a:ext cx="476412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1600" b="1" i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i</a:t>
                  </a:r>
                  <a:r>
                    <a:rPr lang="en-US" sz="1600" b="1" i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=7</a:t>
                  </a:r>
                </a:p>
              </p:txBody>
            </p:sp>
          </p:grpSp>
          <p:sp>
            <p:nvSpPr>
              <p:cNvPr id="27" name="Arrow: Down 26">
                <a:extLst>
                  <a:ext uri="{FF2B5EF4-FFF2-40B4-BE49-F238E27FC236}">
                    <a16:creationId xmlns:a16="http://schemas.microsoft.com/office/drawing/2014/main" id="{EE906CEF-4883-45F8-B8B9-51AEEC6CA74F}"/>
                  </a:ext>
                </a:extLst>
              </p:cNvPr>
              <p:cNvSpPr/>
              <p:nvPr/>
            </p:nvSpPr>
            <p:spPr>
              <a:xfrm>
                <a:off x="3201280" y="4349597"/>
                <a:ext cx="228600" cy="1130617"/>
              </a:xfrm>
              <a:prstGeom prst="down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289586BA-79CA-49C6-9FA4-0785CFD938A6}"/>
                  </a:ext>
                </a:extLst>
              </p:cNvPr>
              <p:cNvSpPr txBox="1"/>
              <p:nvPr/>
            </p:nvSpPr>
            <p:spPr>
              <a:xfrm rot="16200000">
                <a:off x="2594385" y="4671716"/>
                <a:ext cx="110783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i="1" dirty="0"/>
                  <a:t>time step</a:t>
                </a:r>
              </a:p>
            </p:txBody>
          </p:sp>
        </p:grp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47DE0A04-C32F-4F3B-8FD1-2E0439CC30F4}"/>
                </a:ext>
              </a:extLst>
            </p:cNvPr>
            <p:cNvGrpSpPr/>
            <p:nvPr/>
          </p:nvGrpSpPr>
          <p:grpSpPr>
            <a:xfrm>
              <a:off x="4728572" y="6142816"/>
              <a:ext cx="2805758" cy="369332"/>
              <a:chOff x="4728572" y="6142816"/>
              <a:chExt cx="2805758" cy="369332"/>
            </a:xfrm>
          </p:grpSpPr>
          <p:sp>
            <p:nvSpPr>
              <p:cNvPr id="31" name="Arrow: Down 30">
                <a:extLst>
                  <a:ext uri="{FF2B5EF4-FFF2-40B4-BE49-F238E27FC236}">
                    <a16:creationId xmlns:a16="http://schemas.microsoft.com/office/drawing/2014/main" id="{8CF5E144-8026-45E0-82D0-DF358422D353}"/>
                  </a:ext>
                </a:extLst>
              </p:cNvPr>
              <p:cNvSpPr/>
              <p:nvPr/>
            </p:nvSpPr>
            <p:spPr>
              <a:xfrm rot="16200000">
                <a:off x="6854722" y="5782250"/>
                <a:ext cx="228600" cy="1130617"/>
              </a:xfrm>
              <a:prstGeom prst="down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4ACD9B55-574B-4EC2-8C61-2D462A4C3B7F}"/>
                  </a:ext>
                </a:extLst>
              </p:cNvPr>
              <p:cNvSpPr txBox="1"/>
              <p:nvPr/>
            </p:nvSpPr>
            <p:spPr>
              <a:xfrm>
                <a:off x="4728572" y="6142816"/>
                <a:ext cx="184988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i="1" dirty="0"/>
                  <a:t>coordinate step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7025195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69C1D3-B3B2-4323-AA9A-564EE3166A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Coding CA#20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E595A296-EF69-4BDB-BDAF-675B9808165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7700" y="1059412"/>
            <a:ext cx="4824441" cy="5662063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E3EE09-4194-4143-9A72-DBB5AFE95E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Stat Theory W. U. Schröder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A8EFC9-D8B3-49C4-B8BE-C2021B06BC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Cellular Automata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913A74-85A5-48E0-A020-859D9E276C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97A8B-7494-46F7-A1E5-60BFD519E342}" type="slidenum">
              <a:rPr lang="en-US" smtClean="0"/>
              <a:t>21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A2F2C15-AD92-4812-B9E1-834D446503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6402" y="1230469"/>
            <a:ext cx="4048948" cy="3227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83999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FF0FBC-E887-4BCF-AB8A-09A0826BD3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Coding CA#30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39CB00-7634-45D4-950C-27E4A2492C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Stat Theory W. U. Schröder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DC1538-C37E-4202-BF2B-B78D55447D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Cellular Automata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358F5A-0711-4EF8-993C-C5D90A7A09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97A8B-7494-46F7-A1E5-60BFD519E342}" type="slidenum">
              <a:rPr lang="en-US" smtClean="0"/>
              <a:t>22</a:t>
            </a:fld>
            <a:endParaRPr lang="en-US"/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5D1F3177-0D6A-47CB-A983-073D5D067BF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4294" b="11043"/>
          <a:stretch/>
        </p:blipFill>
        <p:spPr>
          <a:xfrm>
            <a:off x="642587" y="1149387"/>
            <a:ext cx="4358802" cy="3683977"/>
          </a:xfr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AFE3A04-A5AD-48D2-A617-8517222C01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7149" y="1160206"/>
            <a:ext cx="3884264" cy="324474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BDD61C8-445E-47F9-BC59-FBA001ED48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23309" y="3957573"/>
            <a:ext cx="3378104" cy="2763903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0C117801-0AC6-4AC0-AC4B-6C0DB984C8E9}"/>
              </a:ext>
            </a:extLst>
          </p:cNvPr>
          <p:cNvSpPr/>
          <p:nvPr/>
        </p:nvSpPr>
        <p:spPr>
          <a:xfrm>
            <a:off x="5978769" y="2268415"/>
            <a:ext cx="1178169" cy="109024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64C8A5A3-2B6D-4536-855B-33FE93E8BDBA}"/>
              </a:ext>
            </a:extLst>
          </p:cNvPr>
          <p:cNvCxnSpPr>
            <a:endCxn id="16" idx="0"/>
          </p:cNvCxnSpPr>
          <p:nvPr/>
        </p:nvCxnSpPr>
        <p:spPr>
          <a:xfrm>
            <a:off x="6664569" y="3358662"/>
            <a:ext cx="147792" cy="598911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D7F1EB36-F879-4518-BD44-103011DDB61D}"/>
              </a:ext>
            </a:extLst>
          </p:cNvPr>
          <p:cNvSpPr txBox="1"/>
          <p:nvPr/>
        </p:nvSpPr>
        <p:spPr>
          <a:xfrm>
            <a:off x="642587" y="4852991"/>
            <a:ext cx="372793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CA #30</a:t>
            </a:r>
            <a:r>
              <a:rPr lang="en-US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with one more condition.  More complex pattern. Repetitive fine structure is observed at the rim of the triangle and upon blowup.</a:t>
            </a:r>
            <a:r>
              <a:rPr lang="en-US" sz="1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75437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D71D54-DACC-41B3-B978-B9DBBC27AA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Coding CA#90 Specific IC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DB9A40-6B62-4C80-B8DA-5A3C4C6BEC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Stat Theory W. U. Schröder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7D5084-287C-4418-BBAD-4619E44CA8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Cellular Automata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328C8C-6901-4649-A6B0-CBB233EC24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97A8B-7494-46F7-A1E5-60BFD519E342}" type="slidenum">
              <a:rPr lang="en-US" smtClean="0"/>
              <a:t>23</a:t>
            </a:fld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22EE9D3-CB62-4733-B18E-6852161DAE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47" y="1112125"/>
            <a:ext cx="4115157" cy="369602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BF86D6E-B003-4815-B9D8-1E29A973F6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0867" y="1179997"/>
            <a:ext cx="3776960" cy="334477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A4AB4585-B286-44E7-BD89-1E4C3A806E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9770" y="4538259"/>
            <a:ext cx="1965886" cy="170635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B47611B4-3F69-41BD-B7E9-151B2B592A61}"/>
              </a:ext>
            </a:extLst>
          </p:cNvPr>
          <p:cNvSpPr txBox="1"/>
          <p:nvPr/>
        </p:nvSpPr>
        <p:spPr>
          <a:xfrm>
            <a:off x="642586" y="4852991"/>
            <a:ext cx="454487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CA #90</a:t>
            </a:r>
            <a:r>
              <a:rPr lang="en-US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expected to show similar randomness as automaton #30. However, there is a highly repetitive pattern of nested triangles. Blow-up: persists at several length scales (fractal).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2484AD8-0F4C-4561-9652-DF6F6A4E927D}"/>
              </a:ext>
            </a:extLst>
          </p:cNvPr>
          <p:cNvSpPr/>
          <p:nvPr/>
        </p:nvSpPr>
        <p:spPr>
          <a:xfrm>
            <a:off x="7359162" y="3552092"/>
            <a:ext cx="545123" cy="34524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79D562F7-DF98-4DFF-A4FE-020559734C53}"/>
              </a:ext>
            </a:extLst>
          </p:cNvPr>
          <p:cNvCxnSpPr>
            <a:cxnSpLocks/>
          </p:cNvCxnSpPr>
          <p:nvPr/>
        </p:nvCxnSpPr>
        <p:spPr>
          <a:xfrm flipH="1">
            <a:off x="7156609" y="3897335"/>
            <a:ext cx="422360" cy="640924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049305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915F7B-47FA-41A6-AA41-76DE2821FD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Coding CA#90 Specific IC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F2E41230-1F17-4AB2-A5F0-CEE9AF5AB31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43572" y="1470490"/>
            <a:ext cx="4191363" cy="3917019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B3F2DF-E77A-4C3E-AC8D-777B4EFFA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Stat Theory W. U. Schröder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843311-D766-4EA0-8229-587FDB4782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Cellular Automata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09C8A1-928A-4701-B14B-1BD9CBE592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97A8B-7494-46F7-A1E5-60BFD519E342}" type="slidenum">
              <a:rPr lang="en-US" smtClean="0"/>
              <a:t>24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6FF720A-347B-40E2-87F9-5A87AAA7AB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47" y="1112125"/>
            <a:ext cx="4115157" cy="369602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4B4CABC-8C2A-4592-A4CB-ED5E21CEE345}"/>
              </a:ext>
            </a:extLst>
          </p:cNvPr>
          <p:cNvSpPr txBox="1"/>
          <p:nvPr/>
        </p:nvSpPr>
        <p:spPr>
          <a:xfrm>
            <a:off x="647700" y="5306413"/>
            <a:ext cx="45448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CA #90</a:t>
            </a:r>
            <a:r>
              <a:rPr lang="en-US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with 3 initial cells populated.</a:t>
            </a:r>
            <a:b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Fractal structure is modified but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persists.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ACFD51B-00FA-44B1-93B2-24CC6839CC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647" y="1874202"/>
            <a:ext cx="2232853" cy="281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277033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FDB6B9-14D8-4CA6-AC14-A420647200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Coding CA#90 Random IC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BCDBE5-2C25-417D-A9F1-57AD2F3282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Stat Theory W. U. Schröder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D015EF-1434-471A-B0C1-8763FC4204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Cellular Automata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B5F45F-6487-4C6E-9E7A-F9A2BECDD9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97A8B-7494-46F7-A1E5-60BFD519E342}" type="slidenum">
              <a:rPr lang="en-US" smtClean="0"/>
              <a:t>25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6C0C087-4744-4532-815F-C4803ADE2E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" y="1202846"/>
            <a:ext cx="3811158" cy="286799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99B90C3-3474-4601-A314-081559382D1B}"/>
              </a:ext>
            </a:extLst>
          </p:cNvPr>
          <p:cNvSpPr txBox="1"/>
          <p:nvPr/>
        </p:nvSpPr>
        <p:spPr>
          <a:xfrm>
            <a:off x="628650" y="4510198"/>
            <a:ext cx="454487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CA #90</a:t>
            </a:r>
            <a:r>
              <a:rPr lang="en-US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with random population of</a:t>
            </a:r>
          </a:p>
          <a:p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50%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of initial cells.</a:t>
            </a:r>
            <a:b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Specific fractal structure is washed </a:t>
            </a:r>
          </a:p>
          <a:p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out, additional pattern appears on </a:t>
            </a:r>
          </a:p>
          <a:p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larger length scale.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1DDE3D90-41C3-49F2-9158-E41B90BF82D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315210" y="1839531"/>
            <a:ext cx="4270478" cy="3714638"/>
          </a:xfrm>
          <a:ln>
            <a:solidFill>
              <a:schemeClr val="tx1"/>
            </a:solidFill>
          </a:ln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F08FF3D-DE45-471F-9E4F-059595E457AF}"/>
              </a:ext>
            </a:extLst>
          </p:cNvPr>
          <p:cNvSpPr txBox="1"/>
          <p:nvPr/>
        </p:nvSpPr>
        <p:spPr>
          <a:xfrm>
            <a:off x="4211516" y="5839107"/>
            <a:ext cx="30721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Approximates Random chaos</a:t>
            </a:r>
          </a:p>
        </p:txBody>
      </p:sp>
    </p:spTree>
    <p:extLst>
      <p:ext uri="{BB962C8B-B14F-4D97-AF65-F5344CB8AC3E}">
        <p14:creationId xmlns:p14="http://schemas.microsoft.com/office/powerpoint/2010/main" val="294388445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975251-5D47-40CA-A9D0-E6F5722DDA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D6B772-0E10-481D-805D-47FC4A9953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3606970"/>
            <a:ext cx="7886700" cy="2308324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1600" dirty="0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Very specific, simple, localized microscopic interactions of coupled systems can lead </a:t>
            </a:r>
            <a:r>
              <a:rPr lang="en-US" sz="1600" dirty="0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 highly organized structure.</a:t>
            </a:r>
          </a:p>
          <a:p>
            <a:pPr marL="0" indent="0">
              <a:buNone/>
            </a:pPr>
            <a:r>
              <a:rPr lang="en-US" sz="1600" dirty="0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Pronounced fractal structure emerges from localized initial conditions (seeds).</a:t>
            </a:r>
          </a:p>
          <a:p>
            <a:pPr marL="0" indent="0">
              <a:buNone/>
            </a:pPr>
            <a:r>
              <a:rPr lang="en-US" sz="1600" dirty="0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Spread-out initial state conditions lead to washed out structures or chaos.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en-US" sz="1600" dirty="0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Because of their specific (unusual) geometrical shape (surface/volume), Class-4 CAs have functionality important for live, biomed and general technology.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AF581F-D1D7-43AC-8A19-37D8D1F89F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Stat Theory W. U. Schröder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89AF3A-DDE1-4A3C-8945-049F60E29F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Cellular Automata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B66CCC-BD16-4C8D-9A7F-6C6E681E53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97A8B-7494-46F7-A1E5-60BFD519E342}" type="slidenum">
              <a:rPr lang="en-US" smtClean="0"/>
              <a:t>26</a:t>
            </a:fld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DA19D35-F60D-48B0-9413-FDBD48A3BEC1}"/>
              </a:ext>
            </a:extLst>
          </p:cNvPr>
          <p:cNvSpPr txBox="1"/>
          <p:nvPr/>
        </p:nvSpPr>
        <p:spPr>
          <a:xfrm>
            <a:off x="536330" y="1101419"/>
            <a:ext cx="7706458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just"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 research: </a:t>
            </a:r>
            <a:r>
              <a:rPr lang="en-US" sz="1600" dirty="0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4 classes of automata,</a:t>
            </a:r>
          </a:p>
          <a:p>
            <a:pPr marR="0" algn="just">
              <a:spcBef>
                <a:spcPts val="0"/>
              </a:spcBef>
              <a:spcAft>
                <a:spcPts val="0"/>
              </a:spcAft>
            </a:pPr>
            <a:endParaRPr lang="en-US" sz="1600" dirty="0">
              <a:effectLst/>
              <a:latin typeface="Verdana" panose="020B060403050404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just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685800" algn="l"/>
              </a:tabLst>
            </a:pPr>
            <a:r>
              <a:rPr lang="en-US" sz="1600" dirty="0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Class 1 reaches a homogeneous state (all cells free) after a few initial steps.</a:t>
            </a:r>
          </a:p>
          <a:p>
            <a:pPr marL="342900" marR="0" lvl="0" indent="-342900" algn="just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685800" algn="l"/>
              </a:tabLst>
            </a:pPr>
            <a:r>
              <a:rPr lang="en-US" sz="1600" dirty="0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Class 2 shows a periodic pattern after the first few steps, relatively independent of initial conditions.</a:t>
            </a:r>
          </a:p>
          <a:p>
            <a:pPr marL="342900" marR="0" lvl="0" indent="-342900" algn="just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685800" algn="l"/>
              </a:tabLst>
            </a:pPr>
            <a:r>
              <a:rPr lang="en-US" sz="1600" dirty="0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Class 3 develops into a chaotic pattern, independent of initial conditions.</a:t>
            </a:r>
          </a:p>
          <a:p>
            <a:pPr marL="342900" marR="0" lvl="0" indent="-342900" algn="just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685800" algn="l"/>
              </a:tabLst>
            </a:pPr>
            <a:r>
              <a:rPr lang="en-US" sz="1600" dirty="0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Class 4 produces a highly complex, nested fractal pattern.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46DE4B7-D855-45C7-B164-DA6D7CA9DE48}"/>
              </a:ext>
            </a:extLst>
          </p:cNvPr>
          <p:cNvSpPr txBox="1"/>
          <p:nvPr/>
        </p:nvSpPr>
        <p:spPr>
          <a:xfrm>
            <a:off x="5798528" y="5730628"/>
            <a:ext cx="20749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Fractal dimensions</a:t>
            </a:r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C99E1A66-C4E3-4FAC-AA9E-23CF7502054A}"/>
              </a:ext>
            </a:extLst>
          </p:cNvPr>
          <p:cNvSpPr/>
          <p:nvPr/>
        </p:nvSpPr>
        <p:spPr>
          <a:xfrm>
            <a:off x="7732834" y="5730628"/>
            <a:ext cx="527539" cy="32338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3286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99CE09F9-4D9C-49FA-9CD1-8ABA52C8C5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546849"/>
            <a:ext cx="7772400" cy="399942"/>
          </a:xfrm>
        </p:spPr>
        <p:txBody>
          <a:bodyPr>
            <a:normAutofit fontScale="90000"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DNA/RNA Building Blocks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B34F098-4712-43AC-B0A7-3799AD6ECAFB}"/>
              </a:ext>
            </a:extLst>
          </p:cNvPr>
          <p:cNvSpPr txBox="1"/>
          <p:nvPr/>
        </p:nvSpPr>
        <p:spPr>
          <a:xfrm>
            <a:off x="4061011" y="2785196"/>
            <a:ext cx="4740846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Main DNA components = </a:t>
            </a:r>
            <a:b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Bases: adenine (A), cytosine (C), guanine (G), and thymine (T)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Bases can form pairs and link together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" panose="05000000000000000000" pitchFamily="2" charset="2"/>
              </a:rPr>
              <a:t>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DNA double helix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CB648A8-A7C1-4B34-A465-5A47FEEB90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8093" y="4766883"/>
            <a:ext cx="3722574" cy="133933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29AC8C4-68B8-4F0C-B952-90BB96C22EE4}"/>
              </a:ext>
            </a:extLst>
          </p:cNvPr>
          <p:cNvSpPr txBox="1"/>
          <p:nvPr/>
        </p:nvSpPr>
        <p:spPr>
          <a:xfrm>
            <a:off x="613332" y="1098354"/>
            <a:ext cx="7917335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James Watson and Francis Crick (1951) structure of DNA:  </a:t>
            </a:r>
            <a:b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Genetic code =  encrypted functionality and structure of biologic tissue matter. 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4B0580FD-5346-4BB4-9316-D7146D986EA2}"/>
              </a:ext>
            </a:extLst>
          </p:cNvPr>
          <p:cNvGrpSpPr/>
          <p:nvPr/>
        </p:nvGrpSpPr>
        <p:grpSpPr>
          <a:xfrm>
            <a:off x="5450541" y="1810586"/>
            <a:ext cx="3007659" cy="747249"/>
            <a:chOff x="5369500" y="1942163"/>
            <a:chExt cx="3007659" cy="747249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40B3F87B-68B1-4AAE-A30A-4382F82961C2}"/>
                </a:ext>
              </a:extLst>
            </p:cNvPr>
            <p:cNvSpPr/>
            <p:nvPr/>
          </p:nvSpPr>
          <p:spPr>
            <a:xfrm>
              <a:off x="5369500" y="1942163"/>
              <a:ext cx="2788382" cy="747249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4EB1382B-3972-4FC4-A518-05EBA4512140}"/>
                </a:ext>
              </a:extLst>
            </p:cNvPr>
            <p:cNvGrpSpPr/>
            <p:nvPr/>
          </p:nvGrpSpPr>
          <p:grpSpPr>
            <a:xfrm>
              <a:off x="5581268" y="2295776"/>
              <a:ext cx="2415251" cy="286878"/>
              <a:chOff x="5231643" y="4387473"/>
              <a:chExt cx="2415251" cy="286878"/>
            </a:xfrm>
          </p:grpSpPr>
          <p:pic>
            <p:nvPicPr>
              <p:cNvPr id="3" name="Picture 2">
                <a:extLst>
                  <a:ext uri="{FF2B5EF4-FFF2-40B4-BE49-F238E27FC236}">
                    <a16:creationId xmlns:a16="http://schemas.microsoft.com/office/drawing/2014/main" id="{1A2B51AC-46A2-4C79-9C86-9F622BBA71C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biLevel thresh="75000"/>
              </a:blip>
              <a:stretch>
                <a:fillRect/>
              </a:stretch>
            </p:blipFill>
            <p:spPr>
              <a:xfrm>
                <a:off x="5431892" y="4387473"/>
                <a:ext cx="1993805" cy="286878"/>
              </a:xfrm>
              <a:prstGeom prst="rect">
                <a:avLst/>
              </a:prstGeom>
            </p:spPr>
          </p:pic>
          <p:cxnSp>
            <p:nvCxnSpPr>
              <p:cNvPr id="7" name="Straight Connector 6">
                <a:extLst>
                  <a:ext uri="{FF2B5EF4-FFF2-40B4-BE49-F238E27FC236}">
                    <a16:creationId xmlns:a16="http://schemas.microsoft.com/office/drawing/2014/main" id="{1DF085BA-10AE-483B-BC73-8CE38AD7C3D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425697" y="4539877"/>
                <a:ext cx="221197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F7ABA7C7-958C-4954-AB73-F46BE9E5E24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231643" y="4552578"/>
                <a:ext cx="221197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A68E981A-C676-4432-B335-480EB8A05618}"/>
                </a:ext>
              </a:extLst>
            </p:cNvPr>
            <p:cNvSpPr txBox="1"/>
            <p:nvPr/>
          </p:nvSpPr>
          <p:spPr>
            <a:xfrm>
              <a:off x="5369500" y="1942163"/>
              <a:ext cx="300765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Excerpt  genetic sequence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D034A300-3606-4C2E-AF3B-692B0A252CFB}"/>
              </a:ext>
            </a:extLst>
          </p:cNvPr>
          <p:cNvGrpSpPr/>
          <p:nvPr/>
        </p:nvGrpSpPr>
        <p:grpSpPr>
          <a:xfrm>
            <a:off x="685321" y="1938306"/>
            <a:ext cx="3214327" cy="3898210"/>
            <a:chOff x="685321" y="1938306"/>
            <a:chExt cx="3214327" cy="3898210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D082F927-B8C7-4D24-A749-5F3F386DC01D}"/>
                </a:ext>
              </a:extLst>
            </p:cNvPr>
            <p:cNvGrpSpPr/>
            <p:nvPr/>
          </p:nvGrpSpPr>
          <p:grpSpPr>
            <a:xfrm>
              <a:off x="685321" y="2307638"/>
              <a:ext cx="3214327" cy="3528878"/>
              <a:chOff x="680113" y="1937511"/>
              <a:chExt cx="3214327" cy="3528878"/>
            </a:xfrm>
          </p:grpSpPr>
          <p:pic>
            <p:nvPicPr>
              <p:cNvPr id="21" name="Picture 20">
                <a:extLst>
                  <a:ext uri="{FF2B5EF4-FFF2-40B4-BE49-F238E27FC236}">
                    <a16:creationId xmlns:a16="http://schemas.microsoft.com/office/drawing/2014/main" id="{049B8900-F646-4710-9B48-48EA2FDC49A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80113" y="1937511"/>
                <a:ext cx="3214327" cy="3528878"/>
              </a:xfrm>
              <a:prstGeom prst="rect">
                <a:avLst/>
              </a:prstGeom>
            </p:spPr>
          </p:pic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D4F777AE-E73A-4A63-BB28-AEA9243284B5}"/>
                  </a:ext>
                </a:extLst>
              </p:cNvPr>
              <p:cNvSpPr txBox="1"/>
              <p:nvPr/>
            </p:nvSpPr>
            <p:spPr>
              <a:xfrm>
                <a:off x="728383" y="3917578"/>
                <a:ext cx="768724" cy="26161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Backbone</a:t>
                </a:r>
              </a:p>
            </p:txBody>
          </p:sp>
        </p:grp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A0C5F4E6-5FA4-497F-8AFB-04B32EE8C910}"/>
                </a:ext>
              </a:extLst>
            </p:cNvPr>
            <p:cNvSpPr txBox="1"/>
            <p:nvPr/>
          </p:nvSpPr>
          <p:spPr>
            <a:xfrm>
              <a:off x="733591" y="1938306"/>
              <a:ext cx="310330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DNA Structure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040405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32C95C-A024-4DC3-AF76-47E886E1EA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451031"/>
            <a:ext cx="7886700" cy="591315"/>
          </a:xfrm>
        </p:spPr>
        <p:txBody>
          <a:bodyPr/>
          <a:lstStyle/>
          <a:p>
            <a:r>
              <a:rPr lang="en-US" dirty="0"/>
              <a:t>Complementary Base-Pairing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2AD6BC-709B-4871-B9A4-639C934025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Stat Theory W. U. Schröder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18011C-EB5F-456C-96E0-1D284B2334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Intro Order&amp;Chaos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BDCED0-3E16-4FA5-95FF-E4A1AA3D66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A97A8B-7494-46F7-A1E5-60BFD519E342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E589E47-39B5-4DBE-BA91-23A9D456B3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32288" y="1697762"/>
            <a:ext cx="6279424" cy="32947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22A019A-EC2E-427A-9FA3-4B51F3AD3669}"/>
              </a:ext>
            </a:extLst>
          </p:cNvPr>
          <p:cNvSpPr txBox="1"/>
          <p:nvPr/>
        </p:nvSpPr>
        <p:spPr>
          <a:xfrm>
            <a:off x="638175" y="5190672"/>
            <a:ext cx="78676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Use 2 nucleotide trimers to align and pair with hexa-DNA template, bind the two trimers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" panose="05000000000000000000" pitchFamily="2" charset="2"/>
              </a:rPr>
              <a:t> bound hexamer on template 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Recover original template plus one copy.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6244113E-6D94-4C27-9D97-8E1223352A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755348"/>
            <a:ext cx="1586407" cy="589764"/>
          </a:xfrm>
          <a:noFill/>
          <a:ln>
            <a:noFill/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6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Nucleotide Building Blocks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A07A2D07-8665-4072-83BE-38939D6280FA}"/>
              </a:ext>
            </a:extLst>
          </p:cNvPr>
          <p:cNvSpPr txBox="1">
            <a:spLocks/>
          </p:cNvSpPr>
          <p:nvPr/>
        </p:nvSpPr>
        <p:spPr>
          <a:xfrm>
            <a:off x="6195733" y="3243217"/>
            <a:ext cx="1586407" cy="589764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Template Copy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7A990C8C-1E1C-4976-B2B9-D8309DD2CCC7}"/>
              </a:ext>
            </a:extLst>
          </p:cNvPr>
          <p:cNvSpPr txBox="1">
            <a:spLocks/>
          </p:cNvSpPr>
          <p:nvPr/>
        </p:nvSpPr>
        <p:spPr>
          <a:xfrm>
            <a:off x="3165663" y="4560961"/>
            <a:ext cx="2410384" cy="5897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lIns="91440" tIns="45720" rIns="91440" bIns="45720" rtlCol="0">
            <a:normAutofit lnSpcReduction="1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Original Template</a:t>
            </a:r>
          </a:p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Recycling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0B2CC41-79A8-4124-8AFC-C55ABD5BDCC3}"/>
              </a:ext>
            </a:extLst>
          </p:cNvPr>
          <p:cNvSpPr txBox="1"/>
          <p:nvPr/>
        </p:nvSpPr>
        <p:spPr>
          <a:xfrm>
            <a:off x="601758" y="1226535"/>
            <a:ext cx="785812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DNA template = palindromic (left-right self-complementary)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095258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B44F50A-6EBD-4934-B0CA-2DE1A2DC302D}"/>
              </a:ext>
            </a:extLst>
          </p:cNvPr>
          <p:cNvSpPr/>
          <p:nvPr/>
        </p:nvSpPr>
        <p:spPr>
          <a:xfrm>
            <a:off x="851650" y="2010321"/>
            <a:ext cx="7641160" cy="374137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1538682-4F5A-4D78-A5DD-9258568AA0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55812"/>
            <a:ext cx="7886700" cy="396884"/>
          </a:xfrm>
        </p:spPr>
        <p:txBody>
          <a:bodyPr>
            <a:normAutofit fontScale="90000"/>
          </a:bodyPr>
          <a:lstStyle/>
          <a:p>
            <a:r>
              <a:rPr lang="en-US" dirty="0"/>
              <a:t>Autocatalytic Self-Replication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ACACC1-1BB4-439F-AC82-BFEA8D024A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Stat Theory W. U. Schröder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B73C70-862B-4FFC-95FB-7D21E2C998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Intro Order&amp;Chaos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6582E1-10A4-4F72-9012-A7A01A8C53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A97A8B-7494-46F7-A1E5-60BFD519E342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5AD1E6AC-41C5-4AB4-9F85-3755BE3AC9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8956" y="2106983"/>
            <a:ext cx="7226084" cy="346443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44165D7-0888-49F8-80B5-392E061BC8D8}"/>
              </a:ext>
            </a:extLst>
          </p:cNvPr>
          <p:cNvSpPr txBox="1"/>
          <p:nvPr/>
        </p:nvSpPr>
        <p:spPr>
          <a:xfrm>
            <a:off x="628649" y="1176641"/>
            <a:ext cx="7886699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Autocatalytic self-replication with template: Cycle combines available separate building blocks 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A, B’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on template, dissociates template from copy,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Re-cycles template </a:t>
            </a:r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308B306D-652D-4D0F-BB10-810FB962EA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93352" y="4100505"/>
            <a:ext cx="1131340" cy="646331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Template Copy </a:t>
            </a:r>
            <a:r>
              <a:rPr lang="en-US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A-B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’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1E5AB78-A658-4A6D-91D7-B642E94C5A4A}"/>
              </a:ext>
            </a:extLst>
          </p:cNvPr>
          <p:cNvSpPr txBox="1"/>
          <p:nvPr/>
        </p:nvSpPr>
        <p:spPr>
          <a:xfrm>
            <a:off x="628649" y="5771576"/>
            <a:ext cx="76637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Each cycle makes another template copy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 exponential growth in numbers, inhibits other competing processes. 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16924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FC2C3-4FA6-42FB-A360-AA7A986969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Mathematics of Self-Replication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BC49BB-3516-45F7-A2AA-72C26026A3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091543"/>
            <a:ext cx="7886700" cy="24670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Represent replication structure by set of rules:</a:t>
            </a: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Simples case rule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function </a:t>
            </a:r>
            <a:r>
              <a:rPr lang="en-US" b="1" i="1" dirty="0"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“Parent” = Object </a:t>
            </a:r>
            <a:r>
              <a:rPr lang="en-US" b="1" i="1" dirty="0">
                <a:latin typeface="Arial" panose="020B0604020202020204" pitchFamily="34" charset="0"/>
                <a:cs typeface="Arial" panose="020B0604020202020204" pitchFamily="34" charset="0"/>
              </a:rPr>
              <a:t>x = x</a:t>
            </a:r>
            <a:r>
              <a:rPr lang="en-US" b="1" i="1" baseline="-25000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 starting point of a series  </a:t>
            </a: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Descendant (“child”) </a:t>
            </a:r>
            <a:r>
              <a:rPr lang="en-US" b="1" i="1" dirty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b="1" i="1" baseline="-25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i="1" dirty="0">
                <a:latin typeface="Arial" panose="020B0604020202020204" pitchFamily="34" charset="0"/>
                <a:cs typeface="Arial" panose="020B0604020202020204" pitchFamily="34" charset="0"/>
              </a:rPr>
              <a:t>= G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b="1" i="1" dirty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b="1" i="1" baseline="-25000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= copy of </a:t>
            </a:r>
            <a:r>
              <a:rPr lang="en-US" b="1" i="1" dirty="0">
                <a:latin typeface="Arial" panose="020B0604020202020204" pitchFamily="34" charset="0"/>
                <a:cs typeface="Arial" panose="020B0604020202020204" pitchFamily="34" charset="0"/>
              </a:rPr>
              <a:t> x</a:t>
            </a:r>
            <a:r>
              <a:rPr lang="en-US" b="1" i="1" baseline="-25000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 </a:t>
            </a:r>
            <a:endParaRPr lang="en-US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 possible transformation (scaling, translation, …)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Self-Similar Structures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1800" i="1" dirty="0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1800" i="1" dirty="0" err="1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1800" i="1" baseline="-25000" dirty="0" err="1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1800" dirty="0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1800" b="1" i="1" dirty="0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sz="1800" i="1" dirty="0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(x</a:t>
            </a:r>
            <a:r>
              <a:rPr lang="en-US" sz="1800" i="1" baseline="-25000" dirty="0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n-1</a:t>
            </a:r>
            <a:r>
              <a:rPr lang="en-US" sz="1800" i="1" dirty="0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= </a:t>
            </a:r>
            <a:r>
              <a:rPr lang="en-US" sz="1800" b="1" i="1" dirty="0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sz="1800" dirty="0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n-US" sz="1800" b="1" i="1" dirty="0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sz="1800" i="1" dirty="0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(x</a:t>
            </a:r>
            <a:r>
              <a:rPr lang="en-US" sz="1800" i="1" baseline="-25000" dirty="0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n-2</a:t>
            </a:r>
            <a:r>
              <a:rPr lang="en-US" sz="1800" i="1" dirty="0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1800" dirty="0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] = </a:t>
            </a:r>
            <a:r>
              <a:rPr lang="en-US" sz="1800" b="1" i="1" dirty="0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sz="1800" dirty="0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r>
              <a:rPr lang="en-US" sz="1800" b="1" i="1" dirty="0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sz="1800" dirty="0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n-US" sz="1800" b="1" i="1" dirty="0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sz="1800" i="1" dirty="0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(x</a:t>
            </a:r>
            <a:r>
              <a:rPr lang="en-US" sz="1800" i="1" baseline="-25000" dirty="0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n-3</a:t>
            </a:r>
            <a:r>
              <a:rPr lang="en-US" sz="1800" i="1" dirty="0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1800" dirty="0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]} </a:t>
            </a:r>
            <a:r>
              <a:rPr lang="en-US" sz="1800" i="1" dirty="0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1800" b="1" i="1" dirty="0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sz="1800" i="1" baseline="30000" dirty="0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</a:t>
            </a:r>
            <a:r>
              <a:rPr lang="en-US" sz="1800" dirty="0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800" i="1" dirty="0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1800" i="1" baseline="-25000" dirty="0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1800" dirty="0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  </a:t>
            </a:r>
            <a:r>
              <a:rPr lang="en-US" sz="1800" dirty="0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1800" b="1" i="1" dirty="0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Map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C652FE-2C22-4F01-ACCA-56B67F528E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Stat Theory W. U. Schröder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FCDB8C-491C-484F-8C66-77F83C6772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Intro Order&amp;Chaos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F1F35E-5C12-4B23-9B9F-E218F56C01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A97A8B-7494-46F7-A1E5-60BFD519E342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42DD95B8-F0E3-4E8A-8F53-692C3E056C83}"/>
              </a:ext>
            </a:extLst>
          </p:cNvPr>
          <p:cNvGrpSpPr/>
          <p:nvPr/>
        </p:nvGrpSpPr>
        <p:grpSpPr>
          <a:xfrm>
            <a:off x="555620" y="3675525"/>
            <a:ext cx="6566993" cy="2537154"/>
            <a:chOff x="1012822" y="3801035"/>
            <a:chExt cx="6566993" cy="2537154"/>
          </a:xfrm>
        </p:grpSpPr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5D58C20F-BA7D-4897-95C2-EDA15FD5F713}"/>
                </a:ext>
              </a:extLst>
            </p:cNvPr>
            <p:cNvGrpSpPr/>
            <p:nvPr/>
          </p:nvGrpSpPr>
          <p:grpSpPr>
            <a:xfrm>
              <a:off x="1559859" y="3801035"/>
              <a:ext cx="5934635" cy="2196353"/>
              <a:chOff x="1559859" y="3980329"/>
              <a:chExt cx="5934635" cy="2196353"/>
            </a:xfrm>
          </p:grpSpPr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9A50E730-7513-4771-8221-18ACC1089C80}"/>
                  </a:ext>
                </a:extLst>
              </p:cNvPr>
              <p:cNvSpPr/>
              <p:nvPr/>
            </p:nvSpPr>
            <p:spPr>
              <a:xfrm>
                <a:off x="1559859" y="3980329"/>
                <a:ext cx="5934635" cy="2196353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9" name="Group 8">
                <a:extLst>
                  <a:ext uri="{FF2B5EF4-FFF2-40B4-BE49-F238E27FC236}">
                    <a16:creationId xmlns:a16="http://schemas.microsoft.com/office/drawing/2014/main" id="{F7617093-668A-4213-AF67-4466BA2E7622}"/>
                  </a:ext>
                </a:extLst>
              </p:cNvPr>
              <p:cNvGrpSpPr/>
              <p:nvPr/>
            </p:nvGrpSpPr>
            <p:grpSpPr>
              <a:xfrm>
                <a:off x="1803400" y="4341739"/>
                <a:ext cx="5537200" cy="1628140"/>
                <a:chOff x="0" y="0"/>
                <a:chExt cx="5537200" cy="1628140"/>
              </a:xfrm>
            </p:grpSpPr>
            <p:grpSp>
              <p:nvGrpSpPr>
                <p:cNvPr id="10" name="Group 9">
                  <a:extLst>
                    <a:ext uri="{FF2B5EF4-FFF2-40B4-BE49-F238E27FC236}">
                      <a16:creationId xmlns:a16="http://schemas.microsoft.com/office/drawing/2014/main" id="{6F0311E6-3B1D-45A3-8BE8-B26799E0D43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0" y="129540"/>
                  <a:ext cx="5537200" cy="1498600"/>
                  <a:chOff x="1640" y="6620"/>
                  <a:chExt cx="8720" cy="2360"/>
                </a:xfrm>
              </p:grpSpPr>
              <p:grpSp>
                <p:nvGrpSpPr>
                  <p:cNvPr id="12" name="Group 11">
                    <a:extLst>
                      <a:ext uri="{FF2B5EF4-FFF2-40B4-BE49-F238E27FC236}">
                        <a16:creationId xmlns:a16="http://schemas.microsoft.com/office/drawing/2014/main" id="{DB5808E1-F989-4D7D-917E-F3758A9B20BE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1640" y="6620"/>
                    <a:ext cx="8720" cy="2360"/>
                    <a:chOff x="1640" y="6620"/>
                    <a:chExt cx="8720" cy="2360"/>
                  </a:xfrm>
                </p:grpSpPr>
                <p:cxnSp>
                  <p:nvCxnSpPr>
                    <p:cNvPr id="16" name="Line 659">
                      <a:extLst>
                        <a:ext uri="{FF2B5EF4-FFF2-40B4-BE49-F238E27FC236}">
                          <a16:creationId xmlns:a16="http://schemas.microsoft.com/office/drawing/2014/main" id="{7B87AC13-EA90-454C-894F-AF7A8B330BB8}"/>
                        </a:ext>
                      </a:extLst>
                    </p:cNvPr>
                    <p:cNvCxnSpPr>
                      <a:cxnSpLocks noChangeShapeType="1"/>
                    </p:cNvCxnSpPr>
                    <p:nvPr/>
                  </p:nvCxnSpPr>
                  <p:spPr bwMode="auto">
                    <a:xfrm>
                      <a:off x="1640" y="8740"/>
                      <a:ext cx="8720" cy="0"/>
                    </a:xfrm>
                    <a:prstGeom prst="line">
                      <a:avLst/>
                    </a:prstGeom>
                    <a:noFill/>
                    <a:ln w="381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  <p:grpSp>
                  <p:nvGrpSpPr>
                    <p:cNvPr id="17" name="Group 16">
                      <a:extLst>
                        <a:ext uri="{FF2B5EF4-FFF2-40B4-BE49-F238E27FC236}">
                          <a16:creationId xmlns:a16="http://schemas.microsoft.com/office/drawing/2014/main" id="{6EC44D1C-666A-47A0-A3CD-D355B52E43D1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200" y="6620"/>
                      <a:ext cx="7760" cy="2360"/>
                      <a:chOff x="2200" y="6620"/>
                      <a:chExt cx="7760" cy="2360"/>
                    </a:xfrm>
                  </p:grpSpPr>
                  <p:sp>
                    <p:nvSpPr>
                      <p:cNvPr id="18" name="AutoShape 661">
                        <a:extLst>
                          <a:ext uri="{FF2B5EF4-FFF2-40B4-BE49-F238E27FC236}">
                            <a16:creationId xmlns:a16="http://schemas.microsoft.com/office/drawing/2014/main" id="{E1EA1F6A-350C-4389-812B-BD46B9AB7D73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 rot="8103062">
                        <a:off x="2200" y="8220"/>
                        <a:ext cx="760" cy="760"/>
                      </a:xfrm>
                      <a:prstGeom prst="rtTriangle">
                        <a:avLst/>
                      </a:prstGeom>
                      <a:solidFill>
                        <a:srgbClr val="3366FF"/>
                      </a:solidFill>
                      <a:ln w="1905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scene3d>
                        <a:camera prst="legacyObliqueTopRight"/>
                        <a:lightRig rig="legacyFlat3" dir="b"/>
                      </a:scene3d>
                      <a:sp3d prstMaterial="legacyMatte">
                        <a:bevelT w="13500" h="13500" prst="angle"/>
                        <a:bevelB w="13500" h="13500" prst="angle"/>
                        <a:extrusionClr>
                          <a:srgbClr val="3366FF"/>
                        </a:extrusionClr>
                        <a:contourClr>
                          <a:srgbClr val="3366FF"/>
                        </a:contourClr>
                      </a:sp3d>
                    </p:spPr>
                    <p:txBody>
                      <a:bodyPr rot="0" vert="horz" wrap="square" lIns="91440" tIns="45720" rIns="91440" bIns="45720" anchor="t" anchorCtr="0" upright="1">
                        <a:noAutofit/>
                      </a:bodyPr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endParaRPr>
                      </a:p>
                    </p:txBody>
                  </p:sp>
                  <p:grpSp>
                    <p:nvGrpSpPr>
                      <p:cNvPr id="19" name="Group 18">
                        <a:extLst>
                          <a:ext uri="{FF2B5EF4-FFF2-40B4-BE49-F238E27FC236}">
                            <a16:creationId xmlns:a16="http://schemas.microsoft.com/office/drawing/2014/main" id="{CFA66B15-E186-4A3F-A1F5-4F2636D99B5F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6000" y="6620"/>
                        <a:ext cx="3960" cy="2360"/>
                        <a:chOff x="6000" y="6660"/>
                        <a:chExt cx="3960" cy="2360"/>
                      </a:xfrm>
                    </p:grpSpPr>
                    <p:grpSp>
                      <p:nvGrpSpPr>
                        <p:cNvPr id="24" name="Group 23">
                          <a:extLst>
                            <a:ext uri="{FF2B5EF4-FFF2-40B4-BE49-F238E27FC236}">
                              <a16:creationId xmlns:a16="http://schemas.microsoft.com/office/drawing/2014/main" id="{3BC624B6-93D1-40F4-AC0E-51FE6B3FDCB2}"/>
                            </a:ext>
                          </a:extLst>
                        </p:cNvPr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7080" y="6660"/>
                          <a:ext cx="1840" cy="1280"/>
                          <a:chOff x="3600" y="7740"/>
                          <a:chExt cx="1840" cy="1280"/>
                        </a:xfrm>
                      </p:grpSpPr>
                      <p:sp>
                        <p:nvSpPr>
                          <p:cNvPr id="33" name="AutoShape 664">
                            <a:extLst>
                              <a:ext uri="{FF2B5EF4-FFF2-40B4-BE49-F238E27FC236}">
                                <a16:creationId xmlns:a16="http://schemas.microsoft.com/office/drawing/2014/main" id="{27CE2747-E089-433B-8763-550A6E708A34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 rot="8103062">
                            <a:off x="4160" y="7740"/>
                            <a:ext cx="760" cy="760"/>
                          </a:xfrm>
                          <a:prstGeom prst="rtTriangle">
                            <a:avLst/>
                          </a:prstGeom>
                          <a:solidFill>
                            <a:srgbClr val="3366FF"/>
                          </a:solidFill>
                          <a:ln w="1905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:ln>
                          <a:scene3d>
                            <a:camera prst="legacyObliqueTopRight"/>
                            <a:lightRig rig="legacyFlat3" dir="b"/>
                          </a:scene3d>
                          <a:sp3d prstMaterial="legacyMatte">
                            <a:bevelT w="13500" h="13500" prst="angle"/>
                            <a:bevelB w="13500" h="13500" prst="angle"/>
                            <a:extrusionClr>
                              <a:srgbClr val="3366FF"/>
                            </a:extrusionClr>
                            <a:contourClr>
                              <a:srgbClr val="3366FF"/>
                            </a:contourClr>
                          </a:sp3d>
                        </p:spPr>
                        <p:txBody>
                          <a:bodyPr rot="0" vert="horz" wrap="square" lIns="91440" tIns="45720" rIns="91440" bIns="45720" anchor="t" anchorCtr="0" upright="1">
                            <a:noAutofit/>
                          </a:bodyPr>
                          <a:lstStyle/>
                          <a:p>
                            <a:pPr marL="0" marR="0" lvl="0" indent="0" algn="l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34" name="AutoShape 665">
                            <a:extLst>
                              <a:ext uri="{FF2B5EF4-FFF2-40B4-BE49-F238E27FC236}">
                                <a16:creationId xmlns:a16="http://schemas.microsoft.com/office/drawing/2014/main" id="{346AE9EA-8CBD-4B04-B3D1-84E9D1B7C274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 rot="8103062">
                            <a:off x="3600" y="8260"/>
                            <a:ext cx="760" cy="760"/>
                          </a:xfrm>
                          <a:prstGeom prst="rtTriangle">
                            <a:avLst/>
                          </a:prstGeom>
                          <a:solidFill>
                            <a:srgbClr val="3366FF"/>
                          </a:solidFill>
                          <a:ln w="1905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:ln>
                          <a:scene3d>
                            <a:camera prst="legacyObliqueTopRight"/>
                            <a:lightRig rig="legacyFlat3" dir="b"/>
                          </a:scene3d>
                          <a:sp3d prstMaterial="legacyMatte">
                            <a:bevelT w="13500" h="13500" prst="angle"/>
                            <a:bevelB w="13500" h="13500" prst="angle"/>
                            <a:extrusionClr>
                              <a:srgbClr val="3366FF"/>
                            </a:extrusionClr>
                            <a:contourClr>
                              <a:srgbClr val="3366FF"/>
                            </a:contourClr>
                          </a:sp3d>
                        </p:spPr>
                        <p:txBody>
                          <a:bodyPr rot="0" vert="horz" wrap="square" lIns="91440" tIns="45720" rIns="91440" bIns="45720" anchor="t" anchorCtr="0" upright="1">
                            <a:noAutofit/>
                          </a:bodyPr>
                          <a:lstStyle/>
                          <a:p>
                            <a:pPr marL="0" marR="0" lvl="0" indent="0" algn="l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35" name="AutoShape 666">
                            <a:extLst>
                              <a:ext uri="{FF2B5EF4-FFF2-40B4-BE49-F238E27FC236}">
                                <a16:creationId xmlns:a16="http://schemas.microsoft.com/office/drawing/2014/main" id="{65086383-B486-4688-BF74-C4E1D7E4270F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 rot="8103062">
                            <a:off x="4680" y="8260"/>
                            <a:ext cx="760" cy="760"/>
                          </a:xfrm>
                          <a:prstGeom prst="rtTriangle">
                            <a:avLst/>
                          </a:prstGeom>
                          <a:solidFill>
                            <a:srgbClr val="3366FF"/>
                          </a:solidFill>
                          <a:ln w="1905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:ln>
                          <a:scene3d>
                            <a:camera prst="legacyObliqueTopRight"/>
                            <a:lightRig rig="legacyFlat3" dir="b"/>
                          </a:scene3d>
                          <a:sp3d prstMaterial="legacyMatte">
                            <a:bevelT w="13500" h="13500" prst="angle"/>
                            <a:bevelB w="13500" h="13500" prst="angle"/>
                            <a:extrusionClr>
                              <a:srgbClr val="3366FF"/>
                            </a:extrusionClr>
                            <a:contourClr>
                              <a:srgbClr val="3366FF"/>
                            </a:contourClr>
                          </a:sp3d>
                        </p:spPr>
                        <p:txBody>
                          <a:bodyPr rot="0" vert="horz" wrap="square" lIns="91440" tIns="45720" rIns="91440" bIns="45720" anchor="t" anchorCtr="0" upright="1">
                            <a:noAutofit/>
                          </a:bodyPr>
                          <a:lstStyle/>
                          <a:p>
                            <a:pPr marL="0" marR="0" lvl="0" indent="0" algn="l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/>
                              <a:ea typeface="+mn-ea"/>
                              <a:cs typeface="+mn-cs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25" name="Group 24">
                          <a:extLst>
                            <a:ext uri="{FF2B5EF4-FFF2-40B4-BE49-F238E27FC236}">
                              <a16:creationId xmlns:a16="http://schemas.microsoft.com/office/drawing/2014/main" id="{46A146EE-03D1-4223-B6F7-56B457C5212B}"/>
                            </a:ext>
                          </a:extLst>
                        </p:cNvPr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6000" y="7740"/>
                          <a:ext cx="1840" cy="1280"/>
                          <a:chOff x="3600" y="7740"/>
                          <a:chExt cx="1840" cy="1280"/>
                        </a:xfrm>
                      </p:grpSpPr>
                      <p:sp>
                        <p:nvSpPr>
                          <p:cNvPr id="30" name="AutoShape 668">
                            <a:extLst>
                              <a:ext uri="{FF2B5EF4-FFF2-40B4-BE49-F238E27FC236}">
                                <a16:creationId xmlns:a16="http://schemas.microsoft.com/office/drawing/2014/main" id="{9325CA0F-98FE-486B-A2EB-D8F8101BF14C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 rot="8103062">
                            <a:off x="4160" y="7740"/>
                            <a:ext cx="760" cy="760"/>
                          </a:xfrm>
                          <a:prstGeom prst="rtTriangle">
                            <a:avLst/>
                          </a:prstGeom>
                          <a:solidFill>
                            <a:srgbClr val="3366FF"/>
                          </a:solidFill>
                          <a:ln w="1905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:ln>
                          <a:scene3d>
                            <a:camera prst="legacyObliqueTopRight"/>
                            <a:lightRig rig="legacyFlat3" dir="b"/>
                          </a:scene3d>
                          <a:sp3d prstMaterial="legacyMatte">
                            <a:bevelT w="13500" h="13500" prst="angle"/>
                            <a:bevelB w="13500" h="13500" prst="angle"/>
                            <a:extrusionClr>
                              <a:srgbClr val="3366FF"/>
                            </a:extrusionClr>
                            <a:contourClr>
                              <a:srgbClr val="3366FF"/>
                            </a:contourClr>
                          </a:sp3d>
                        </p:spPr>
                        <p:txBody>
                          <a:bodyPr rot="0" vert="horz" wrap="square" lIns="91440" tIns="45720" rIns="91440" bIns="45720" anchor="t" anchorCtr="0" upright="1">
                            <a:noAutofit/>
                          </a:bodyPr>
                          <a:lstStyle/>
                          <a:p>
                            <a:pPr marL="0" marR="0" lvl="0" indent="0" algn="l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31" name="AutoShape 669">
                            <a:extLst>
                              <a:ext uri="{FF2B5EF4-FFF2-40B4-BE49-F238E27FC236}">
                                <a16:creationId xmlns:a16="http://schemas.microsoft.com/office/drawing/2014/main" id="{44DE02C2-2070-4CA8-B40E-15DBCF7C6D3F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 rot="8103062">
                            <a:off x="3600" y="8260"/>
                            <a:ext cx="760" cy="760"/>
                          </a:xfrm>
                          <a:prstGeom prst="rtTriangle">
                            <a:avLst/>
                          </a:prstGeom>
                          <a:solidFill>
                            <a:srgbClr val="3366FF"/>
                          </a:solidFill>
                          <a:ln w="1905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:ln>
                          <a:scene3d>
                            <a:camera prst="legacyObliqueTopRight"/>
                            <a:lightRig rig="legacyFlat3" dir="b"/>
                          </a:scene3d>
                          <a:sp3d prstMaterial="legacyMatte">
                            <a:bevelT w="13500" h="13500" prst="angle"/>
                            <a:bevelB w="13500" h="13500" prst="angle"/>
                            <a:extrusionClr>
                              <a:srgbClr val="3366FF"/>
                            </a:extrusionClr>
                            <a:contourClr>
                              <a:srgbClr val="3366FF"/>
                            </a:contourClr>
                          </a:sp3d>
                        </p:spPr>
                        <p:txBody>
                          <a:bodyPr rot="0" vert="horz" wrap="square" lIns="91440" tIns="45720" rIns="91440" bIns="45720" anchor="t" anchorCtr="0" upright="1">
                            <a:noAutofit/>
                          </a:bodyPr>
                          <a:lstStyle/>
                          <a:p>
                            <a:pPr marL="0" marR="0" lvl="0" indent="0" algn="l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32" name="AutoShape 670">
                            <a:extLst>
                              <a:ext uri="{FF2B5EF4-FFF2-40B4-BE49-F238E27FC236}">
                                <a16:creationId xmlns:a16="http://schemas.microsoft.com/office/drawing/2014/main" id="{C04C0142-8851-49C9-B2C6-79E7BA0F08AF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 rot="8103062">
                            <a:off x="4680" y="8260"/>
                            <a:ext cx="760" cy="760"/>
                          </a:xfrm>
                          <a:prstGeom prst="rtTriangle">
                            <a:avLst/>
                          </a:prstGeom>
                          <a:solidFill>
                            <a:srgbClr val="3366FF"/>
                          </a:solidFill>
                          <a:ln w="1905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:ln>
                          <a:scene3d>
                            <a:camera prst="legacyObliqueTopRight"/>
                            <a:lightRig rig="legacyFlat3" dir="b"/>
                          </a:scene3d>
                          <a:sp3d prstMaterial="legacyMatte">
                            <a:bevelT w="13500" h="13500" prst="angle"/>
                            <a:bevelB w="13500" h="13500" prst="angle"/>
                            <a:extrusionClr>
                              <a:srgbClr val="3366FF"/>
                            </a:extrusionClr>
                            <a:contourClr>
                              <a:srgbClr val="3366FF"/>
                            </a:contourClr>
                          </a:sp3d>
                        </p:spPr>
                        <p:txBody>
                          <a:bodyPr rot="0" vert="horz" wrap="square" lIns="91440" tIns="45720" rIns="91440" bIns="45720" anchor="t" anchorCtr="0" upright="1">
                            <a:noAutofit/>
                          </a:bodyPr>
                          <a:lstStyle/>
                          <a:p>
                            <a:pPr marL="0" marR="0" lvl="0" indent="0" algn="l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/>
                              <a:ea typeface="+mn-ea"/>
                              <a:cs typeface="+mn-cs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26" name="Group 25">
                          <a:extLst>
                            <a:ext uri="{FF2B5EF4-FFF2-40B4-BE49-F238E27FC236}">
                              <a16:creationId xmlns:a16="http://schemas.microsoft.com/office/drawing/2014/main" id="{0CDF5C16-919B-4359-9B56-7596619CB987}"/>
                            </a:ext>
                          </a:extLst>
                        </p:cNvPr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8120" y="7740"/>
                          <a:ext cx="1840" cy="1280"/>
                          <a:chOff x="3600" y="7740"/>
                          <a:chExt cx="1840" cy="1280"/>
                        </a:xfrm>
                      </p:grpSpPr>
                      <p:sp>
                        <p:nvSpPr>
                          <p:cNvPr id="27" name="AutoShape 672">
                            <a:extLst>
                              <a:ext uri="{FF2B5EF4-FFF2-40B4-BE49-F238E27FC236}">
                                <a16:creationId xmlns:a16="http://schemas.microsoft.com/office/drawing/2014/main" id="{8231FA48-5DA9-42CC-9029-0B639C6A45F0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 rot="8103062">
                            <a:off x="4160" y="7740"/>
                            <a:ext cx="760" cy="760"/>
                          </a:xfrm>
                          <a:prstGeom prst="rtTriangle">
                            <a:avLst/>
                          </a:prstGeom>
                          <a:solidFill>
                            <a:srgbClr val="3366FF"/>
                          </a:solidFill>
                          <a:ln w="1905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:ln>
                          <a:scene3d>
                            <a:camera prst="legacyObliqueTopRight"/>
                            <a:lightRig rig="legacyFlat3" dir="b"/>
                          </a:scene3d>
                          <a:sp3d prstMaterial="legacyMatte">
                            <a:bevelT w="13500" h="13500" prst="angle"/>
                            <a:bevelB w="13500" h="13500" prst="angle"/>
                            <a:extrusionClr>
                              <a:srgbClr val="3366FF"/>
                            </a:extrusionClr>
                            <a:contourClr>
                              <a:srgbClr val="3366FF"/>
                            </a:contourClr>
                          </a:sp3d>
                        </p:spPr>
                        <p:txBody>
                          <a:bodyPr rot="0" vert="horz" wrap="square" lIns="91440" tIns="45720" rIns="91440" bIns="45720" anchor="t" anchorCtr="0" upright="1">
                            <a:noAutofit/>
                          </a:bodyPr>
                          <a:lstStyle/>
                          <a:p>
                            <a:pPr marL="0" marR="0" lvl="0" indent="0" algn="l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28" name="AutoShape 673">
                            <a:extLst>
                              <a:ext uri="{FF2B5EF4-FFF2-40B4-BE49-F238E27FC236}">
                                <a16:creationId xmlns:a16="http://schemas.microsoft.com/office/drawing/2014/main" id="{27A9D103-D763-4ACE-8BE0-D927D9B36AC4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 rot="8103062">
                            <a:off x="3600" y="8260"/>
                            <a:ext cx="760" cy="760"/>
                          </a:xfrm>
                          <a:prstGeom prst="rtTriangle">
                            <a:avLst/>
                          </a:prstGeom>
                          <a:solidFill>
                            <a:srgbClr val="3366FF"/>
                          </a:solidFill>
                          <a:ln w="1905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:ln>
                          <a:scene3d>
                            <a:camera prst="legacyObliqueTopRight"/>
                            <a:lightRig rig="legacyFlat3" dir="b"/>
                          </a:scene3d>
                          <a:sp3d prstMaterial="legacyMatte">
                            <a:bevelT w="13500" h="13500" prst="angle"/>
                            <a:bevelB w="13500" h="13500" prst="angle"/>
                            <a:extrusionClr>
                              <a:srgbClr val="3366FF"/>
                            </a:extrusionClr>
                            <a:contourClr>
                              <a:srgbClr val="3366FF"/>
                            </a:contourClr>
                          </a:sp3d>
                        </p:spPr>
                        <p:txBody>
                          <a:bodyPr rot="0" vert="horz" wrap="square" lIns="91440" tIns="45720" rIns="91440" bIns="45720" anchor="t" anchorCtr="0" upright="1">
                            <a:noAutofit/>
                          </a:bodyPr>
                          <a:lstStyle/>
                          <a:p>
                            <a:pPr marL="0" marR="0" lvl="0" indent="0" algn="l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29" name="AutoShape 674">
                            <a:extLst>
                              <a:ext uri="{FF2B5EF4-FFF2-40B4-BE49-F238E27FC236}">
                                <a16:creationId xmlns:a16="http://schemas.microsoft.com/office/drawing/2014/main" id="{EF8F9C72-E57A-40B2-96D0-E00F2F5B343F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 rot="8103062">
                            <a:off x="4680" y="8260"/>
                            <a:ext cx="760" cy="760"/>
                          </a:xfrm>
                          <a:prstGeom prst="rtTriangle">
                            <a:avLst/>
                          </a:prstGeom>
                          <a:solidFill>
                            <a:srgbClr val="3366FF"/>
                          </a:solidFill>
                          <a:ln w="1905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:ln>
                          <a:scene3d>
                            <a:camera prst="legacyObliqueTopRight"/>
                            <a:lightRig rig="legacyFlat3" dir="b"/>
                          </a:scene3d>
                          <a:sp3d prstMaterial="legacyMatte">
                            <a:bevelT w="13500" h="13500" prst="angle"/>
                            <a:bevelB w="13500" h="13500" prst="angle"/>
                            <a:extrusionClr>
                              <a:srgbClr val="3366FF"/>
                            </a:extrusionClr>
                            <a:contourClr>
                              <a:srgbClr val="3366FF"/>
                            </a:contourClr>
                          </a:sp3d>
                        </p:spPr>
                        <p:txBody>
                          <a:bodyPr rot="0" vert="horz" wrap="square" lIns="91440" tIns="45720" rIns="91440" bIns="45720" anchor="t" anchorCtr="0" upright="1">
                            <a:noAutofit/>
                          </a:bodyPr>
                          <a:lstStyle/>
                          <a:p>
                            <a:pPr marL="0" marR="0" lvl="0" indent="0" algn="l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/>
                              <a:ea typeface="+mn-ea"/>
                              <a:cs typeface="+mn-cs"/>
                            </a:endParaRPr>
                          </a:p>
                        </p:txBody>
                      </p:sp>
                    </p:grpSp>
                  </p:grpSp>
                  <p:grpSp>
                    <p:nvGrpSpPr>
                      <p:cNvPr id="20" name="Group 19">
                        <a:extLst>
                          <a:ext uri="{FF2B5EF4-FFF2-40B4-BE49-F238E27FC236}">
                            <a16:creationId xmlns:a16="http://schemas.microsoft.com/office/drawing/2014/main" id="{CF887C3A-37CA-44C1-A47D-F950D08B7FDF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600" y="7700"/>
                        <a:ext cx="1840" cy="1280"/>
                        <a:chOff x="3600" y="7740"/>
                        <a:chExt cx="1840" cy="1280"/>
                      </a:xfrm>
                    </p:grpSpPr>
                    <p:sp>
                      <p:nvSpPr>
                        <p:cNvPr id="21" name="AutoShape 676">
                          <a:extLst>
                            <a:ext uri="{FF2B5EF4-FFF2-40B4-BE49-F238E27FC236}">
                              <a16:creationId xmlns:a16="http://schemas.microsoft.com/office/drawing/2014/main" id="{0A1C4EA3-1F59-4E83-94B6-1C2C53B036DD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8103062">
                          <a:off x="4160" y="7740"/>
                          <a:ext cx="760" cy="760"/>
                        </a:xfrm>
                        <a:prstGeom prst="rtTriangle">
                          <a:avLst/>
                        </a:prstGeom>
                        <a:solidFill>
                          <a:srgbClr val="3366FF"/>
                        </a:solidFill>
                        <a:ln w="19050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:ln>
                        <a:scene3d>
                          <a:camera prst="legacyObliqueTopRight"/>
                          <a:lightRig rig="legacyFlat3" dir="b"/>
                        </a:scene3d>
                        <a:sp3d prstMaterial="legacyMatte">
                          <a:bevelT w="13500" h="13500" prst="angle"/>
                          <a:bevelB w="13500" h="13500" prst="angle"/>
                          <a:extrusionClr>
                            <a:srgbClr val="3366FF"/>
                          </a:extrusionClr>
                          <a:contourClr>
                            <a:srgbClr val="3366FF"/>
                          </a:contourClr>
                        </a:sp3d>
                      </p:spPr>
                      <p:txBody>
                        <a:bodyPr rot="0" vert="horz" wrap="square" lIns="91440" tIns="45720" rIns="91440" bIns="45720" anchor="t" anchorCtr="0" upright="1">
                          <a:noAutofit/>
                        </a:bodyPr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22" name="AutoShape 677">
                          <a:extLst>
                            <a:ext uri="{FF2B5EF4-FFF2-40B4-BE49-F238E27FC236}">
                              <a16:creationId xmlns:a16="http://schemas.microsoft.com/office/drawing/2014/main" id="{8F096F26-C075-4B4B-8CE4-6E65497DE6C8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8103062">
                          <a:off x="3600" y="8260"/>
                          <a:ext cx="760" cy="760"/>
                        </a:xfrm>
                        <a:prstGeom prst="rtTriangle">
                          <a:avLst/>
                        </a:prstGeom>
                        <a:solidFill>
                          <a:srgbClr val="3366FF"/>
                        </a:solidFill>
                        <a:ln w="19050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:ln>
                        <a:scene3d>
                          <a:camera prst="legacyObliqueTopRight"/>
                          <a:lightRig rig="legacyFlat3" dir="b"/>
                        </a:scene3d>
                        <a:sp3d prstMaterial="legacyMatte">
                          <a:bevelT w="13500" h="13500" prst="angle"/>
                          <a:bevelB w="13500" h="13500" prst="angle"/>
                          <a:extrusionClr>
                            <a:srgbClr val="3366FF"/>
                          </a:extrusionClr>
                          <a:contourClr>
                            <a:srgbClr val="3366FF"/>
                          </a:contourClr>
                        </a:sp3d>
                      </p:spPr>
                      <p:txBody>
                        <a:bodyPr rot="0" vert="horz" wrap="square" lIns="91440" tIns="45720" rIns="91440" bIns="45720" anchor="t" anchorCtr="0" upright="1">
                          <a:noAutofit/>
                        </a:bodyPr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23" name="AutoShape 678">
                          <a:extLst>
                            <a:ext uri="{FF2B5EF4-FFF2-40B4-BE49-F238E27FC236}">
                              <a16:creationId xmlns:a16="http://schemas.microsoft.com/office/drawing/2014/main" id="{59B6F1B6-68C6-4A57-BE5E-89F8001880E2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8103062">
                          <a:off x="4680" y="8260"/>
                          <a:ext cx="760" cy="760"/>
                        </a:xfrm>
                        <a:prstGeom prst="rtTriangle">
                          <a:avLst/>
                        </a:prstGeom>
                        <a:solidFill>
                          <a:srgbClr val="3366FF"/>
                        </a:solidFill>
                        <a:ln w="19050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:ln>
                        <a:scene3d>
                          <a:camera prst="legacyObliqueTopRight"/>
                          <a:lightRig rig="legacyFlat3" dir="b"/>
                        </a:scene3d>
                        <a:sp3d prstMaterial="legacyMatte">
                          <a:bevelT w="13500" h="13500" prst="angle"/>
                          <a:bevelB w="13500" h="13500" prst="angle"/>
                          <a:extrusionClr>
                            <a:srgbClr val="3366FF"/>
                          </a:extrusionClr>
                          <a:contourClr>
                            <a:srgbClr val="3366FF"/>
                          </a:contourClr>
                        </a:sp3d>
                      </p:spPr>
                      <p:txBody>
                        <a:bodyPr rot="0" vert="horz" wrap="square" lIns="91440" tIns="45720" rIns="91440" bIns="45720" anchor="t" anchorCtr="0" upright="1">
                          <a:noAutofit/>
                        </a:bodyPr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p:txBody>
                    </p:sp>
                  </p:grpSp>
                </p:grpSp>
              </p:grpSp>
              <p:grpSp>
                <p:nvGrpSpPr>
                  <p:cNvPr id="13" name="Group 12">
                    <a:extLst>
                      <a:ext uri="{FF2B5EF4-FFF2-40B4-BE49-F238E27FC236}">
                        <a16:creationId xmlns:a16="http://schemas.microsoft.com/office/drawing/2014/main" id="{6EF632E2-4F9F-4D31-BF03-5EB0CFE0AB6D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2880" y="7860"/>
                    <a:ext cx="3200" cy="213"/>
                    <a:chOff x="2880" y="7820"/>
                    <a:chExt cx="3200" cy="213"/>
                  </a:xfrm>
                </p:grpSpPr>
                <p:sp>
                  <p:nvSpPr>
                    <p:cNvPr id="14" name="AutoShape 680">
                      <a:extLst>
                        <a:ext uri="{FF2B5EF4-FFF2-40B4-BE49-F238E27FC236}">
                          <a16:creationId xmlns:a16="http://schemas.microsoft.com/office/drawing/2014/main" id="{BF6E3497-E624-4CAC-935F-38299D327434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880" y="7820"/>
                      <a:ext cx="680" cy="213"/>
                    </a:xfrm>
                    <a:prstGeom prst="rightArrow">
                      <a:avLst>
                        <a:gd name="adj1" fmla="val 50000"/>
                        <a:gd name="adj2" fmla="val 79812"/>
                      </a:avLst>
                    </a:prstGeom>
                    <a:solidFill>
                      <a:srgbClr val="FF0000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rot="0" vert="horz" wrap="square" lIns="91440" tIns="45720" rIns="91440" bIns="45720" anchor="t" anchorCtr="0" upright="1">
                      <a:no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5" name="AutoShape 681">
                      <a:extLst>
                        <a:ext uri="{FF2B5EF4-FFF2-40B4-BE49-F238E27FC236}">
                          <a16:creationId xmlns:a16="http://schemas.microsoft.com/office/drawing/2014/main" id="{934362E9-0D9B-432B-8714-68DE483C50B2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00" y="7820"/>
                      <a:ext cx="680" cy="213"/>
                    </a:xfrm>
                    <a:prstGeom prst="rightArrow">
                      <a:avLst>
                        <a:gd name="adj1" fmla="val 50000"/>
                        <a:gd name="adj2" fmla="val 79812"/>
                      </a:avLst>
                    </a:prstGeom>
                    <a:solidFill>
                      <a:srgbClr val="FF0000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rot="0" vert="horz" wrap="square" lIns="91440" tIns="45720" rIns="91440" bIns="45720" anchor="t" anchorCtr="0" upright="1">
                      <a:no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</p:grpSp>
            </p:grpSp>
            <p:sp>
              <p:nvSpPr>
                <p:cNvPr id="11" name="Text Box 682">
                  <a:extLst>
                    <a:ext uri="{FF2B5EF4-FFF2-40B4-BE49-F238E27FC236}">
                      <a16:creationId xmlns:a16="http://schemas.microsoft.com/office/drawing/2014/main" id="{2E8BE7B8-B747-4D17-B308-B6AADC9AAB1A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600200" y="0"/>
                  <a:ext cx="2006600" cy="27940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1" i="1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Verdana" panose="020B060403050404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Sierpinski Gasket</a:t>
                  </a:r>
                  <a:endPara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Verdan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</p:grp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C3FC0BB2-631F-4E7C-BB2F-7DFD7880C2C1}"/>
                </a:ext>
              </a:extLst>
            </p:cNvPr>
            <p:cNvSpPr txBox="1"/>
            <p:nvPr/>
          </p:nvSpPr>
          <p:spPr>
            <a:xfrm>
              <a:off x="1012822" y="5968857"/>
              <a:ext cx="656699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Generation </a:t>
              </a:r>
              <a:r>
                <a:rPr kumimoji="0" lang="en-US" sz="1800" b="1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x</a:t>
              </a:r>
              <a:r>
                <a:rPr kumimoji="0" lang="en-US" sz="1800" b="1" i="1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0	</a:t>
              </a:r>
              <a:r>
                <a:rPr kumimoji="0" lang="en-US" sz="1800" b="1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   x</a:t>
              </a:r>
              <a:r>
                <a:rPr kumimoji="0" lang="en-US" sz="1800" b="1" i="1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1 </a:t>
              </a:r>
              <a:r>
                <a:rPr kumimoji="0" lang="en-US" sz="1800" b="1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=G</a:t>
              </a: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(</a:t>
              </a:r>
              <a:r>
                <a:rPr kumimoji="0" lang="en-US" sz="1800" b="1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x</a:t>
              </a:r>
              <a:r>
                <a:rPr kumimoji="0" lang="en-US" sz="1800" b="1" i="1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0</a:t>
              </a:r>
              <a:r>
                <a:rPr kumimoji="0" lang="en-US" sz="1800" b="1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)                       G</a:t>
              </a: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(</a:t>
              </a:r>
              <a:r>
                <a:rPr kumimoji="0" lang="en-US" sz="1800" b="1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x</a:t>
              </a:r>
              <a:r>
                <a:rPr kumimoji="0" lang="en-US" sz="1800" b="1" i="1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1</a:t>
              </a:r>
              <a:r>
                <a:rPr kumimoji="0" lang="en-US" sz="1800" b="1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)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" name="AutoShape 681">
              <a:extLst>
                <a:ext uri="{FF2B5EF4-FFF2-40B4-BE49-F238E27FC236}">
                  <a16:creationId xmlns:a16="http://schemas.microsoft.com/office/drawing/2014/main" id="{B7AAC91A-122D-4061-B860-CA5943527F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81110" y="5115955"/>
              <a:ext cx="431800" cy="135255"/>
            </a:xfrm>
            <a:prstGeom prst="rightArrow">
              <a:avLst>
                <a:gd name="adj1" fmla="val 50000"/>
                <a:gd name="adj2" fmla="val 79812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id="{09915DBF-C6E2-4FAC-9D63-B85C768BE46F}"/>
              </a:ext>
            </a:extLst>
          </p:cNvPr>
          <p:cNvSpPr txBox="1"/>
          <p:nvPr/>
        </p:nvSpPr>
        <p:spPr>
          <a:xfrm>
            <a:off x="7234485" y="4034039"/>
            <a:ext cx="129876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Fractal structures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2" action="ppaction://hlinkfile"/>
              </a:rPr>
              <a:t>See tutorial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90636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76E52700-3734-949F-BCB6-1CB5154A3D1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062" t="13182" r="5534"/>
          <a:stretch/>
        </p:blipFill>
        <p:spPr>
          <a:xfrm>
            <a:off x="647700" y="1064311"/>
            <a:ext cx="7867649" cy="578854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ED1C558-B0F2-1DF0-74E9-EE7DA3C195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Fractal Mandelbrot Set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37D9FE-23C6-D6F0-DA8F-591D5157E6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8332" y="4257893"/>
            <a:ext cx="3357017" cy="1436358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FE5C70-7B3F-A412-1AE2-44A3467316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Stat Theory W. U. Schröder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E24F40-2906-1F32-670E-3B4DB3BCAA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Intro Order&amp;Chaos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111B4E-04E4-9256-69F0-FF07E73A3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97A8B-7494-46F7-A1E5-60BFD519E342}" type="slidenum">
              <a:rPr lang="en-US" smtClean="0"/>
              <a:t>7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5D17FC3-84DA-C449-D5ED-97B10B0432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7857" y="1110454"/>
            <a:ext cx="2114550" cy="1526218"/>
          </a:xfrm>
          <a:prstGeom prst="rect">
            <a:avLst/>
          </a:prstGeom>
        </p:spPr>
      </p:pic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A17D1B46-F62B-6632-0E96-FF7D93ED498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41378991"/>
              </p:ext>
            </p:extLst>
          </p:nvPr>
        </p:nvGraphicFramePr>
        <p:xfrm>
          <a:off x="647700" y="5747546"/>
          <a:ext cx="1917700" cy="74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917192" imgH="749874" progId="Equation.DSMT4">
                  <p:embed/>
                </p:oleObj>
              </mc:Choice>
              <mc:Fallback>
                <p:oleObj name="Equation" r:id="rId4" imgW="1917192" imgH="749874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47700" y="5747546"/>
                        <a:ext cx="1917700" cy="749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947660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B46A7B-0AFB-4F1D-8B20-532468C860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 Rules Govern Complexity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3E8F5E-A175-4124-9A59-65E0434EB1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87195" y="3161150"/>
            <a:ext cx="5028180" cy="3129396"/>
          </a:xfrm>
        </p:spPr>
        <p:txBody>
          <a:bodyPr>
            <a:normAutofit/>
          </a:bodyPr>
          <a:lstStyle/>
          <a:p>
            <a:r>
              <a:rPr lang="en-US" dirty="0"/>
              <a:t>Behavior of gas and liquids, diffusion, convection</a:t>
            </a:r>
          </a:p>
          <a:p>
            <a:r>
              <a:rPr lang="en-US" dirty="0"/>
              <a:t>Crystallization</a:t>
            </a:r>
          </a:p>
          <a:p>
            <a:r>
              <a:rPr lang="en-US" dirty="0"/>
              <a:t>Turbulence in fluids</a:t>
            </a:r>
          </a:p>
          <a:p>
            <a:r>
              <a:rPr lang="en-US" dirty="0"/>
              <a:t>biological life (stem cells), ageing</a:t>
            </a:r>
          </a:p>
          <a:p>
            <a:r>
              <a:rPr lang="en-US" dirty="0"/>
              <a:t>Forest fire propagation</a:t>
            </a:r>
          </a:p>
          <a:p>
            <a:r>
              <a:rPr lang="en-US" dirty="0"/>
              <a:t>The flow of electricity in a power grid</a:t>
            </a:r>
          </a:p>
          <a:p>
            <a:r>
              <a:rPr lang="en-US" dirty="0"/>
              <a:t>Urban development.</a:t>
            </a:r>
          </a:p>
          <a:p>
            <a:r>
              <a:rPr lang="en-US" dirty="0"/>
              <a:t>.</a:t>
            </a:r>
          </a:p>
          <a:p>
            <a:r>
              <a:rPr lang="en-US" dirty="0"/>
              <a:t>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79E3D1-59DE-4760-9400-44D4D62DAF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Stat Theory W. U. Schröder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98D61E-5D8D-4C92-9E3A-1A698AC8DA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Cellular Automata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6352C7-0EE0-473A-8F05-2683D17A27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97A8B-7494-46F7-A1E5-60BFD519E342}" type="slidenum">
              <a:rPr lang="en-US" smtClean="0"/>
              <a:t>8</a:t>
            </a:fld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BBC6D64-54C1-4C43-8561-5103F7FF20D8}"/>
              </a:ext>
            </a:extLst>
          </p:cNvPr>
          <p:cNvSpPr txBox="1"/>
          <p:nvPr/>
        </p:nvSpPr>
        <p:spPr>
          <a:xfrm>
            <a:off x="3614658" y="1169378"/>
            <a:ext cx="517325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..in processes and structures to which they lead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self-organizing, orderly behavior,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co-operative phenomena 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	global fractal structures,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 the limit: complete disorder/chaos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Examples: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19C4F7E-44CE-4F50-9B66-F08D3109501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8695"/>
          <a:stretch/>
        </p:blipFill>
        <p:spPr>
          <a:xfrm>
            <a:off x="628650" y="3925776"/>
            <a:ext cx="2670219" cy="227302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9C8B533-65CA-4B42-85E6-41C19CECF1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644" y="1120246"/>
            <a:ext cx="2638225" cy="2397016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081C3D12-1E9C-4F24-BF40-E64B9BEAA0E9}"/>
              </a:ext>
            </a:extLst>
          </p:cNvPr>
          <p:cNvSpPr txBox="1"/>
          <p:nvPr/>
        </p:nvSpPr>
        <p:spPr>
          <a:xfrm>
            <a:off x="647700" y="6171684"/>
            <a:ext cx="25321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Precipitate from saturated solution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2CCF7BF-3403-4052-964E-CCD4669ADEEE}"/>
              </a:ext>
            </a:extLst>
          </p:cNvPr>
          <p:cNvSpPr txBox="1"/>
          <p:nvPr/>
        </p:nvSpPr>
        <p:spPr>
          <a:xfrm>
            <a:off x="628649" y="3464111"/>
            <a:ext cx="26382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Manganese dendrites on limestone</a:t>
            </a:r>
          </a:p>
        </p:txBody>
      </p:sp>
    </p:spTree>
    <p:extLst>
      <p:ext uri="{BB962C8B-B14F-4D97-AF65-F5344CB8AC3E}">
        <p14:creationId xmlns:p14="http://schemas.microsoft.com/office/powerpoint/2010/main" val="19367793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0F23C2-74D8-4652-AB07-16B3241A1E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7F35D2-ECE3-4AB0-9C2B-EC40995AC7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Stat Theory W. U. Schröder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F5794B-C3DE-4A0A-8122-5FA9DC2737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Intro Order&amp;Chaos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B2D104-E99E-4116-9BF1-E29076DF74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97A8B-7494-46F7-A1E5-60BFD519E342}" type="slidenum">
              <a:rPr lang="en-US" smtClean="0"/>
              <a:t>9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2B77F0C-CBAA-40D3-992C-6152B5721E6E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9761" y="1275841"/>
            <a:ext cx="4114800" cy="394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0E5C50A-E94F-48F7-B17A-5F72B66D80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8712" y="1478849"/>
            <a:ext cx="3435527" cy="374034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BC003E4-BA31-170E-2D31-73D6F7667BAB}"/>
              </a:ext>
            </a:extLst>
          </p:cNvPr>
          <p:cNvSpPr txBox="1"/>
          <p:nvPr/>
        </p:nvSpPr>
        <p:spPr>
          <a:xfrm>
            <a:off x="4814561" y="1218459"/>
            <a:ext cx="32265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Bronchial Tree</a:t>
            </a:r>
          </a:p>
        </p:txBody>
      </p:sp>
    </p:spTree>
    <p:extLst>
      <p:ext uri="{BB962C8B-B14F-4D97-AF65-F5344CB8AC3E}">
        <p14:creationId xmlns:p14="http://schemas.microsoft.com/office/powerpoint/2010/main" val="3799410630"/>
      </p:ext>
    </p:extLst>
  </p:cSld>
  <p:clrMapOvr>
    <a:masterClrMapping/>
  </p:clrMapOvr>
</p:sld>
</file>

<file path=ppt/theme/theme1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24637</TotalTime>
  <Words>2030</Words>
  <Application>Microsoft Office PowerPoint</Application>
  <PresentationFormat>On-screen Show (4:3)</PresentationFormat>
  <Paragraphs>398</Paragraphs>
  <Slides>26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36" baseType="lpstr">
      <vt:lpstr>Arial</vt:lpstr>
      <vt:lpstr>Calibri</vt:lpstr>
      <vt:lpstr>EB Garamond</vt:lpstr>
      <vt:lpstr>Symbol</vt:lpstr>
      <vt:lpstr>Times New Roman</vt:lpstr>
      <vt:lpstr>Verdana</vt:lpstr>
      <vt:lpstr>Wingdings</vt:lpstr>
      <vt:lpstr>1_Custom Design</vt:lpstr>
      <vt:lpstr>Equation</vt:lpstr>
      <vt:lpstr>MathType 7.0 Equation</vt:lpstr>
      <vt:lpstr>Agenda: Complex Processes in Nature and Laboratory</vt:lpstr>
      <vt:lpstr>Application Vaccine Design</vt:lpstr>
      <vt:lpstr>DNA/RNA Building Blocks </vt:lpstr>
      <vt:lpstr>Complementary Base-Pairing </vt:lpstr>
      <vt:lpstr>Autocatalytic Self-Replication</vt:lpstr>
      <vt:lpstr>Mathematics of Self-Replication</vt:lpstr>
      <vt:lpstr>Fractal Mandelbrot Set</vt:lpstr>
      <vt:lpstr>Simple Rules Govern Complexity</vt:lpstr>
      <vt:lpstr>PowerPoint Presentation</vt:lpstr>
      <vt:lpstr>Agenda: Complex Processes in Nature and Laboratory</vt:lpstr>
      <vt:lpstr>Simple Rules Govern Network Complexity</vt:lpstr>
      <vt:lpstr>CA Concept</vt:lpstr>
      <vt:lpstr>Classification of Propagation Rules</vt:lpstr>
      <vt:lpstr>Classification of Propagation Rules</vt:lpstr>
      <vt:lpstr>Classification of Propagation Rules</vt:lpstr>
      <vt:lpstr>Classification of Propagation Rules</vt:lpstr>
      <vt:lpstr>Interpretation of Propagation Rules</vt:lpstr>
      <vt:lpstr>Constructing the Propagation: CA 20 </vt:lpstr>
      <vt:lpstr>Constructing the Propagation: CA 20 </vt:lpstr>
      <vt:lpstr>Constructing the Propagation: CA 20 </vt:lpstr>
      <vt:lpstr>Coding CA#20</vt:lpstr>
      <vt:lpstr>Coding CA#30</vt:lpstr>
      <vt:lpstr>Coding CA#90 Specific IC</vt:lpstr>
      <vt:lpstr>Coding CA#90 Specific IC</vt:lpstr>
      <vt:lpstr>Coding CA#90 Random IC</vt:lpstr>
      <vt:lpstr>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Wolf Udo Schroeder</dc:creator>
  <cp:lastModifiedBy>W Udo Schroeder</cp:lastModifiedBy>
  <cp:revision>266</cp:revision>
  <cp:lastPrinted>2021-02-10T23:14:42Z</cp:lastPrinted>
  <dcterms:created xsi:type="dcterms:W3CDTF">2020-12-29T16:39:52Z</dcterms:created>
  <dcterms:modified xsi:type="dcterms:W3CDTF">2023-01-25T22:00:49Z</dcterms:modified>
</cp:coreProperties>
</file>